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2F2F2"/>
    <a:srgbClr val="093F39"/>
    <a:srgbClr val="FF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4660"/>
  </p:normalViewPr>
  <p:slideViewPr>
    <p:cSldViewPr snapToGrid="0">
      <p:cViewPr varScale="1">
        <p:scale>
          <a:sx n="24" d="100"/>
          <a:sy n="24" d="100"/>
        </p:scale>
        <p:origin x="101" y="4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x2'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5341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100000">
              <a:srgbClr val="E6E6E6"/>
            </a:gs>
          </a:gsLst>
          <a:lin ang="5400000" scaled="1"/>
        </a:gradFill>
        <a:effectLst/>
      </p:bgPr>
    </p:bg>
    <p:spTree>
      <p:nvGrpSpPr>
        <p:cNvPr id="1" name=""/>
        <p:cNvGrpSpPr/>
        <p:nvPr/>
      </p:nvGrpSpPr>
      <p:grpSpPr>
        <a:xfrm>
          <a:off x="0" y="0"/>
          <a:ext cx="0" cy="0"/>
          <a:chOff x="0" y="0"/>
          <a:chExt cx="0" cy="0"/>
        </a:xfrm>
      </p:grpSpPr>
      <p:sp>
        <p:nvSpPr>
          <p:cNvPr id="7" name="Rectangle 208">
            <a:extLst>
              <a:ext uri="{FF2B5EF4-FFF2-40B4-BE49-F238E27FC236}">
                <a16:creationId xmlns:a16="http://schemas.microsoft.com/office/drawing/2014/main" id="{04B907B7-11B7-F5A2-9D24-918D7751216F}"/>
              </a:ext>
            </a:extLst>
          </p:cNvPr>
          <p:cNvSpPr>
            <a:spLocks noChangeArrowheads="1"/>
          </p:cNvSpPr>
          <p:nvPr userDrawn="1"/>
        </p:nvSpPr>
        <p:spPr bwMode="auto">
          <a:xfrm>
            <a:off x="0" y="0"/>
            <a:ext cx="32918400" cy="4778477"/>
          </a:xfrm>
          <a:prstGeom prst="rect">
            <a:avLst/>
          </a:prstGeom>
          <a:solidFill>
            <a:srgbClr val="093F39"/>
          </a:solidFill>
          <a:ln w="9525">
            <a:noFill/>
            <a:miter lim="800000"/>
            <a:headEnd/>
            <a:tailEnd/>
          </a:ln>
        </p:spPr>
        <p:txBody>
          <a:bodyPr wrap="none" lIns="65306" tIns="32653" rIns="65306" bIns="32653" anchor="ctr"/>
          <a:lstStyle/>
          <a:p>
            <a:pPr>
              <a:defRPr/>
            </a:pPr>
            <a:endParaRPr lang="en-US">
              <a:solidFill>
                <a:schemeClr val="bg1"/>
              </a:solidFill>
              <a:latin typeface="+mn-lt"/>
              <a:ea typeface="MS PGothic" charset="0"/>
              <a:cs typeface="MS PGothic" charset="0"/>
            </a:endParaRPr>
          </a:p>
        </p:txBody>
      </p:sp>
      <p:sp>
        <p:nvSpPr>
          <p:cNvPr id="8" name="Rectangle 208">
            <a:extLst>
              <a:ext uri="{FF2B5EF4-FFF2-40B4-BE49-F238E27FC236}">
                <a16:creationId xmlns:a16="http://schemas.microsoft.com/office/drawing/2014/main" id="{1F6B82F4-7B5F-200E-ABE2-528C3212F253}"/>
              </a:ext>
            </a:extLst>
          </p:cNvPr>
          <p:cNvSpPr>
            <a:spLocks noChangeArrowheads="1"/>
          </p:cNvSpPr>
          <p:nvPr userDrawn="1"/>
        </p:nvSpPr>
        <p:spPr bwMode="auto">
          <a:xfrm>
            <a:off x="0" y="21640800"/>
            <a:ext cx="32918400" cy="304800"/>
          </a:xfrm>
          <a:prstGeom prst="rect">
            <a:avLst/>
          </a:prstGeom>
          <a:solidFill>
            <a:srgbClr val="093F39"/>
          </a:solidFill>
          <a:ln w="9525">
            <a:noFill/>
            <a:miter lim="800000"/>
            <a:headEnd/>
            <a:tailEnd/>
          </a:ln>
        </p:spPr>
        <p:txBody>
          <a:bodyPr wrap="none" lIns="65306" tIns="32653" rIns="65306" bIns="32653" anchor="ctr"/>
          <a:lstStyle/>
          <a:p>
            <a:pPr>
              <a:defRPr/>
            </a:pPr>
            <a:endParaRPr lang="en-US">
              <a:latin typeface="+mn-lt"/>
              <a:ea typeface="MS PGothic" charset="0"/>
              <a:cs typeface="MS PGothic" charset="0"/>
            </a:endParaRPr>
          </a:p>
        </p:txBody>
      </p:sp>
      <p:sp>
        <p:nvSpPr>
          <p:cNvPr id="9" name="Rectangle 208">
            <a:extLst>
              <a:ext uri="{FF2B5EF4-FFF2-40B4-BE49-F238E27FC236}">
                <a16:creationId xmlns:a16="http://schemas.microsoft.com/office/drawing/2014/main" id="{02E473C9-AF09-0CF0-5713-A39EF308D5B3}"/>
              </a:ext>
            </a:extLst>
          </p:cNvPr>
          <p:cNvSpPr>
            <a:spLocks noChangeArrowheads="1"/>
          </p:cNvSpPr>
          <p:nvPr userDrawn="1"/>
        </p:nvSpPr>
        <p:spPr bwMode="auto">
          <a:xfrm>
            <a:off x="0" y="4760264"/>
            <a:ext cx="32918400" cy="182880"/>
          </a:xfrm>
          <a:prstGeom prst="rect">
            <a:avLst/>
          </a:prstGeom>
          <a:solidFill>
            <a:srgbClr val="FFCC33"/>
          </a:solidFill>
          <a:ln w="9525">
            <a:noFill/>
            <a:miter lim="800000"/>
            <a:headEnd/>
            <a:tailEnd/>
          </a:ln>
        </p:spPr>
        <p:txBody>
          <a:bodyPr wrap="none" lIns="65306" tIns="32653" rIns="65306" bIns="32653" anchor="ctr"/>
          <a:lstStyle/>
          <a:p>
            <a:pPr>
              <a:defRPr/>
            </a:pPr>
            <a:endParaRPr lang="en-US">
              <a:latin typeface="+mn-lt"/>
              <a:ea typeface="MS PGothic" charset="0"/>
              <a:cs typeface="MS PGothic" charset="0"/>
            </a:endParaRPr>
          </a:p>
        </p:txBody>
      </p:sp>
      <p:sp>
        <p:nvSpPr>
          <p:cNvPr id="10" name="Rectangle 208">
            <a:extLst>
              <a:ext uri="{FF2B5EF4-FFF2-40B4-BE49-F238E27FC236}">
                <a16:creationId xmlns:a16="http://schemas.microsoft.com/office/drawing/2014/main" id="{4FB10F46-7143-12EE-654C-618088F7ACF7}"/>
              </a:ext>
            </a:extLst>
          </p:cNvPr>
          <p:cNvSpPr>
            <a:spLocks noChangeArrowheads="1"/>
          </p:cNvSpPr>
          <p:nvPr userDrawn="1"/>
        </p:nvSpPr>
        <p:spPr bwMode="auto">
          <a:xfrm>
            <a:off x="8451409" y="4929783"/>
            <a:ext cx="16002000" cy="11546542"/>
          </a:xfrm>
          <a:prstGeom prst="rect">
            <a:avLst/>
          </a:prstGeom>
          <a:solidFill>
            <a:srgbClr val="0C5449"/>
          </a:solidFill>
          <a:ln w="9525">
            <a:noFill/>
            <a:miter lim="800000"/>
            <a:headEnd/>
            <a:tailEnd/>
          </a:ln>
        </p:spPr>
        <p:txBody>
          <a:bodyPr wrap="none" lIns="65306" tIns="32653" rIns="65306" bIns="32653" anchor="ctr"/>
          <a:lstStyle/>
          <a:p>
            <a:pPr>
              <a:defRPr/>
            </a:pPr>
            <a:endParaRPr lang="en-US">
              <a:latin typeface="+mn-lt"/>
              <a:ea typeface="MS PGothic" charset="0"/>
              <a:cs typeface="MS PGothic" charset="0"/>
            </a:endParaRPr>
          </a:p>
        </p:txBody>
      </p:sp>
      <p:sp>
        <p:nvSpPr>
          <p:cNvPr id="11" name="Rectangle 74">
            <a:extLst>
              <a:ext uri="{FF2B5EF4-FFF2-40B4-BE49-F238E27FC236}">
                <a16:creationId xmlns:a16="http://schemas.microsoft.com/office/drawing/2014/main" id="{C1348335-5D97-CEC4-D382-DD4B16A47432}"/>
              </a:ext>
            </a:extLst>
          </p:cNvPr>
          <p:cNvSpPr>
            <a:spLocks noChangeArrowheads="1"/>
          </p:cNvSpPr>
          <p:nvPr userDrawn="1"/>
        </p:nvSpPr>
        <p:spPr bwMode="auto">
          <a:xfrm>
            <a:off x="8458200" y="16406474"/>
            <a:ext cx="16002000" cy="4767263"/>
          </a:xfrm>
          <a:custGeom>
            <a:avLst/>
            <a:gdLst>
              <a:gd name="T0" fmla="*/ 0 w 20854944"/>
              <a:gd name="T1" fmla="*/ 0 h 7149426"/>
              <a:gd name="T2" fmla="*/ 15641272 w 20854944"/>
              <a:gd name="T3" fmla="*/ 0 h 7149426"/>
              <a:gd name="T4" fmla="*/ 15641272 w 20854944"/>
              <a:gd name="T5" fmla="*/ 4767182 h 7149426"/>
              <a:gd name="T6" fmla="*/ 0 w 20854944"/>
              <a:gd name="T7" fmla="*/ 4752326 h 7149426"/>
              <a:gd name="T8" fmla="*/ 0 w 20854944"/>
              <a:gd name="T9" fmla="*/ 0 h 71494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54944" h="7149426">
                <a:moveTo>
                  <a:pt x="0" y="0"/>
                </a:moveTo>
                <a:lnTo>
                  <a:pt x="20854943" y="0"/>
                </a:lnTo>
                <a:cubicBezTo>
                  <a:pt x="20854943" y="2383142"/>
                  <a:pt x="20854944" y="4766284"/>
                  <a:pt x="20854944" y="7149426"/>
                </a:cubicBezTo>
                <a:lnTo>
                  <a:pt x="0" y="7127145"/>
                </a:lnTo>
                <a:lnTo>
                  <a:pt x="0" y="0"/>
                </a:lnTo>
                <a:close/>
              </a:path>
            </a:pathLst>
          </a:custGeom>
          <a:solidFill>
            <a:srgbClr val="093F39"/>
          </a:solidFill>
          <a:ln>
            <a:noFill/>
          </a:ln>
        </p:spPr>
        <p:txBody>
          <a:bodyPr lIns="65306" tIns="32653" rIns="65306" bIns="32653"/>
          <a:lstStyle/>
          <a:p>
            <a:endParaRPr lang="en-US">
              <a:latin typeface="+mn-lt"/>
            </a:endParaRPr>
          </a:p>
        </p:txBody>
      </p:sp>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371385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926080" rtl="0" eaLnBrk="1" latinLnBrk="0" hangingPunct="1">
        <a:lnSpc>
          <a:spcPct val="90000"/>
        </a:lnSpc>
        <a:spcBef>
          <a:spcPct val="0"/>
        </a:spcBef>
        <a:buNone/>
        <a:defRPr sz="14080" kern="1200">
          <a:solidFill>
            <a:schemeClr val="bg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12" userDrawn="1">
          <p15:clr>
            <a:srgbClr val="F26B43"/>
          </p15:clr>
        </p15:guide>
        <p15:guide id="2" pos="1036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fonts.google.com/specimen/Lato" TargetMode="External"/><Relationship Id="rId3" Type="http://schemas.openxmlformats.org/officeDocument/2006/relationships/hyperlink" Target="mailto:medcom@med.wayne.edu" TargetMode="External"/><Relationship Id="rId7"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5.jpg"/><Relationship Id="rId4" Type="http://schemas.openxmlformats.org/officeDocument/2006/relationships/hyperlink" Target="https://medcom.med.wayne.edu/faqs" TargetMode="External"/><Relationship Id="rId9" Type="http://schemas.openxmlformats.org/officeDocument/2006/relationships/hyperlink" Target="https://medcom.med.wayne.edu/creating-accessible-des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E69277A9-A349-18FD-3491-54C07CE84F86}"/>
              </a:ext>
            </a:extLst>
          </p:cNvPr>
          <p:cNvSpPr>
            <a:spLocks noChangeArrowheads="1"/>
          </p:cNvSpPr>
          <p:nvPr/>
        </p:nvSpPr>
        <p:spPr bwMode="auto">
          <a:xfrm>
            <a:off x="9159242" y="5177420"/>
            <a:ext cx="14599918" cy="993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5306" tIns="32653" rIns="65306" bIns="32653" anchor="t"/>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ctr"/>
            <a:r>
              <a:rPr lang="en-US" altLang="en-US" sz="6000" b="1" dirty="0">
                <a:solidFill>
                  <a:schemeClr val="bg1"/>
                </a:solidFill>
                <a:latin typeface="+mn-lt"/>
              </a:rPr>
              <a:t>Key finding goes here, </a:t>
            </a:r>
            <a:br>
              <a:rPr lang="en-US" altLang="en-US" sz="6000" b="1" dirty="0">
                <a:solidFill>
                  <a:schemeClr val="bg1"/>
                </a:solidFill>
                <a:latin typeface="+mn-lt"/>
              </a:rPr>
            </a:br>
            <a:r>
              <a:rPr lang="en-US" altLang="en-US" sz="6000" dirty="0">
                <a:solidFill>
                  <a:schemeClr val="bg1"/>
                </a:solidFill>
                <a:latin typeface="+mn-lt"/>
              </a:rPr>
              <a:t>stated simply in common language. </a:t>
            </a:r>
            <a:r>
              <a:rPr lang="en-US" altLang="en-US" sz="6000" b="1" dirty="0">
                <a:solidFill>
                  <a:schemeClr val="bg1"/>
                </a:solidFill>
                <a:latin typeface="+mn-lt"/>
              </a:rPr>
              <a:t>Highlight</a:t>
            </a:r>
            <a:r>
              <a:rPr lang="en-US" altLang="en-US" sz="6000" dirty="0">
                <a:solidFill>
                  <a:schemeClr val="bg1"/>
                </a:solidFill>
                <a:latin typeface="+mn-lt"/>
              </a:rPr>
              <a:t> key points and </a:t>
            </a:r>
            <a:r>
              <a:rPr lang="en-US" altLang="en-US" sz="6000" b="1" dirty="0">
                <a:solidFill>
                  <a:schemeClr val="bg1"/>
                </a:solidFill>
                <a:latin typeface="+mn-lt"/>
              </a:rPr>
              <a:t>key words</a:t>
            </a:r>
            <a:r>
              <a:rPr lang="en-US" altLang="en-US" sz="6000" dirty="0">
                <a:solidFill>
                  <a:schemeClr val="bg1"/>
                </a:solidFill>
                <a:latin typeface="+mn-lt"/>
              </a:rPr>
              <a:t>.</a:t>
            </a:r>
          </a:p>
          <a:p>
            <a:pPr algn="ctr"/>
            <a:endParaRPr lang="en-US" altLang="en-US" sz="6300" b="1" dirty="0">
              <a:solidFill>
                <a:schemeClr val="bg1"/>
              </a:solidFill>
              <a:latin typeface="+mn-lt"/>
            </a:endParaRPr>
          </a:p>
          <a:p>
            <a:pPr algn="ctr"/>
            <a:r>
              <a:rPr lang="en-US" altLang="en-US" sz="4800" b="1" dirty="0">
                <a:solidFill>
                  <a:schemeClr val="bg1"/>
                </a:solidFill>
                <a:latin typeface="+mn-lt"/>
              </a:rPr>
              <a:t>Paragraph making statement to further expound upon headline in a few sentences.</a:t>
            </a:r>
          </a:p>
          <a:p>
            <a:pPr algn="ctr"/>
            <a:endParaRPr lang="en-US" altLang="en-US" sz="4800" b="1" dirty="0">
              <a:solidFill>
                <a:schemeClr val="bg1"/>
              </a:solidFill>
              <a:latin typeface="+mn-lt"/>
            </a:endParaRPr>
          </a:p>
          <a:p>
            <a:pPr algn="ctr"/>
            <a:r>
              <a:rPr lang="en-US" altLang="en-US" sz="4800" b="1" dirty="0">
                <a:solidFill>
                  <a:schemeClr val="bg1"/>
                </a:solidFill>
                <a:latin typeface="+mn-lt"/>
              </a:rPr>
              <a:t>This poster is created half size and will be printed at 200% to make a 6’x4’ final print size</a:t>
            </a:r>
          </a:p>
          <a:p>
            <a:pPr algn="ctr"/>
            <a:endParaRPr lang="en-US" altLang="en-US" sz="4700" b="1" dirty="0">
              <a:solidFill>
                <a:schemeClr val="bg1"/>
              </a:solidFill>
              <a:latin typeface="+mn-lt"/>
            </a:endParaRPr>
          </a:p>
        </p:txBody>
      </p:sp>
      <p:pic>
        <p:nvPicPr>
          <p:cNvPr id="11" name="Picture 3" descr="smartphone-1132675_1280-white.png">
            <a:extLst>
              <a:ext uri="{FF2B5EF4-FFF2-40B4-BE49-F238E27FC236}">
                <a16:creationId xmlns:a16="http://schemas.microsoft.com/office/drawing/2014/main" id="{E7E286D9-C5FA-01E9-E3E0-CCB6B3844B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00130" y="17360456"/>
            <a:ext cx="852487"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9">
            <a:extLst>
              <a:ext uri="{FF2B5EF4-FFF2-40B4-BE49-F238E27FC236}">
                <a16:creationId xmlns:a16="http://schemas.microsoft.com/office/drawing/2014/main" id="{28D6B1DD-CDAA-22F3-1971-2DC43DD95481}"/>
              </a:ext>
            </a:extLst>
          </p:cNvPr>
          <p:cNvSpPr txBox="1">
            <a:spLocks noChangeArrowheads="1"/>
          </p:cNvSpPr>
          <p:nvPr/>
        </p:nvSpPr>
        <p:spPr bwMode="auto">
          <a:xfrm>
            <a:off x="17411005" y="18982881"/>
            <a:ext cx="2857500" cy="98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r"/>
            <a:r>
              <a:rPr lang="en-US" altLang="en-US" sz="2000" dirty="0">
                <a:solidFill>
                  <a:schemeClr val="bg1"/>
                </a:solidFill>
                <a:latin typeface="+mn-lt"/>
              </a:rPr>
              <a:t>Brief directions of call to action</a:t>
            </a:r>
          </a:p>
          <a:p>
            <a:pPr algn="r"/>
            <a:r>
              <a:rPr lang="en-US" altLang="en-US" sz="2000" dirty="0">
                <a:solidFill>
                  <a:schemeClr val="bg1"/>
                </a:solidFill>
                <a:latin typeface="+mn-lt"/>
              </a:rPr>
              <a:t>Replace QR Code</a:t>
            </a:r>
          </a:p>
        </p:txBody>
      </p:sp>
      <p:sp>
        <p:nvSpPr>
          <p:cNvPr id="46" name="Title 8">
            <a:extLst>
              <a:ext uri="{FF2B5EF4-FFF2-40B4-BE49-F238E27FC236}">
                <a16:creationId xmlns:a16="http://schemas.microsoft.com/office/drawing/2014/main" id="{4F68E696-D880-923B-0F63-3B00C5792759}"/>
              </a:ext>
            </a:extLst>
          </p:cNvPr>
          <p:cNvSpPr txBox="1">
            <a:spLocks/>
          </p:cNvSpPr>
          <p:nvPr/>
        </p:nvSpPr>
        <p:spPr>
          <a:xfrm>
            <a:off x="6920753" y="887685"/>
            <a:ext cx="25507790" cy="1914844"/>
          </a:xfrm>
          <a:prstGeom prst="rect">
            <a:avLst/>
          </a:prstGeom>
        </p:spPr>
        <p:txBody>
          <a:bodyPr/>
          <a:lst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a:lstStyle>
          <a:p>
            <a:pPr algn="ctr"/>
            <a:r>
              <a:rPr lang="en-US" sz="6000" dirty="0">
                <a:solidFill>
                  <a:schemeClr val="bg1"/>
                </a:solidFill>
              </a:rPr>
              <a:t>Title – this is a </a:t>
            </a:r>
            <a:r>
              <a:rPr lang="en-US" sz="6000" dirty="0">
                <a:solidFill>
                  <a:srgbClr val="FFCC33"/>
                </a:solidFill>
              </a:rPr>
              <a:t>72” x 48”  (6’ x 4’) poster</a:t>
            </a:r>
            <a:r>
              <a:rPr lang="en-US" sz="6000" dirty="0">
                <a:solidFill>
                  <a:schemeClr val="bg1"/>
                </a:solidFill>
              </a:rPr>
              <a:t>, 60 point </a:t>
            </a:r>
            <a:r>
              <a:rPr lang="en-US" sz="6000" dirty="0" err="1">
                <a:solidFill>
                  <a:schemeClr val="bg1"/>
                </a:solidFill>
              </a:rPr>
              <a:t>Lato</a:t>
            </a:r>
            <a:r>
              <a:rPr lang="en-US" sz="6000" dirty="0">
                <a:solidFill>
                  <a:schemeClr val="bg1"/>
                </a:solidFill>
              </a:rPr>
              <a:t> title heading, legible at 14 feet away (120 pt when printed at 200%)</a:t>
            </a:r>
          </a:p>
        </p:txBody>
      </p:sp>
      <p:sp>
        <p:nvSpPr>
          <p:cNvPr id="47" name="Subtitle 9">
            <a:extLst>
              <a:ext uri="{FF2B5EF4-FFF2-40B4-BE49-F238E27FC236}">
                <a16:creationId xmlns:a16="http://schemas.microsoft.com/office/drawing/2014/main" id="{D3D59F8F-E1B9-0614-5A80-8A4BAF4903FB}"/>
              </a:ext>
            </a:extLst>
          </p:cNvPr>
          <p:cNvSpPr txBox="1">
            <a:spLocks/>
          </p:cNvSpPr>
          <p:nvPr/>
        </p:nvSpPr>
        <p:spPr>
          <a:xfrm>
            <a:off x="6920753" y="2960325"/>
            <a:ext cx="25507789" cy="1914844"/>
          </a:xfrm>
          <a:prstGeom prst="rect">
            <a:avLst/>
          </a:prstGeom>
        </p:spPr>
        <p:txBody>
          <a:bodyPr/>
          <a:lst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a:lstStyle>
          <a:p>
            <a:pPr marL="0" indent="0" algn="ctr">
              <a:spcBef>
                <a:spcPts val="0"/>
              </a:spcBef>
              <a:buNone/>
            </a:pPr>
            <a:r>
              <a:rPr lang="en-US" sz="3600" dirty="0">
                <a:solidFill>
                  <a:schemeClr val="bg1"/>
                </a:solidFill>
              </a:rPr>
              <a:t>Authors and affiliations</a:t>
            </a:r>
          </a:p>
          <a:p>
            <a:pPr marL="0" indent="0" algn="ctr">
              <a:spcBef>
                <a:spcPts val="0"/>
              </a:spcBef>
              <a:buNone/>
            </a:pPr>
            <a:r>
              <a:rPr lang="en-US" sz="3600" dirty="0">
                <a:solidFill>
                  <a:schemeClr val="bg1"/>
                </a:solidFill>
              </a:rPr>
              <a:t>36 point </a:t>
            </a:r>
            <a:r>
              <a:rPr lang="en-US" sz="3600" dirty="0" err="1">
                <a:solidFill>
                  <a:schemeClr val="bg1"/>
                </a:solidFill>
              </a:rPr>
              <a:t>Lato</a:t>
            </a:r>
            <a:r>
              <a:rPr lang="en-US" sz="3600" dirty="0">
                <a:solidFill>
                  <a:schemeClr val="bg1"/>
                </a:solidFill>
              </a:rPr>
              <a:t> medium body (72 pt when printed at 200%)</a:t>
            </a:r>
          </a:p>
        </p:txBody>
      </p:sp>
      <p:sp>
        <p:nvSpPr>
          <p:cNvPr id="48" name="TextBox 47">
            <a:extLst>
              <a:ext uri="{FF2B5EF4-FFF2-40B4-BE49-F238E27FC236}">
                <a16:creationId xmlns:a16="http://schemas.microsoft.com/office/drawing/2014/main" id="{353279AF-B22F-AD31-5625-C05107B9B6A3}"/>
              </a:ext>
            </a:extLst>
          </p:cNvPr>
          <p:cNvSpPr txBox="1"/>
          <p:nvPr/>
        </p:nvSpPr>
        <p:spPr>
          <a:xfrm>
            <a:off x="460741" y="17828884"/>
            <a:ext cx="7524071" cy="2554545"/>
          </a:xfrm>
          <a:prstGeom prst="rect">
            <a:avLst/>
          </a:prstGeom>
          <a:noFill/>
        </p:spPr>
        <p:txBody>
          <a:bodyPr wrap="square" rtlCol="0">
            <a:spAutoFit/>
          </a:bodyPr>
          <a:lstStyle/>
          <a:p>
            <a:r>
              <a:rPr lang="en-US" sz="2000" b="1" dirty="0"/>
              <a:t>Text – good examples. </a:t>
            </a:r>
            <a:r>
              <a:rPr lang="en-US" sz="2000" dirty="0"/>
              <a:t>Text should be high contrast, the following provide the best contrast for reading and printing:</a:t>
            </a:r>
          </a:p>
          <a:p>
            <a:pPr marL="579438" indent="-411163">
              <a:buFont typeface="Arial" panose="020B0604020202020204" pitchFamily="34" charset="0"/>
              <a:buChar char="•"/>
            </a:pPr>
            <a:r>
              <a:rPr lang="en-US" sz="2000" dirty="0"/>
              <a:t>Black on white</a:t>
            </a:r>
          </a:p>
          <a:p>
            <a:pPr marL="579438" indent="-411163">
              <a:buFont typeface="Arial" panose="020B0604020202020204" pitchFamily="34" charset="0"/>
              <a:buChar char="•"/>
            </a:pPr>
            <a:r>
              <a:rPr lang="en-US" sz="2000" dirty="0">
                <a:solidFill>
                  <a:srgbClr val="00594F"/>
                </a:solidFill>
              </a:rPr>
              <a:t>WSU primary green on white</a:t>
            </a:r>
          </a:p>
          <a:p>
            <a:pPr marL="579438" indent="-411163">
              <a:buFont typeface="Arial" panose="020B0604020202020204" pitchFamily="34" charset="0"/>
              <a:buChar char="•"/>
            </a:pPr>
            <a:r>
              <a:rPr lang="en-US" sz="2000" dirty="0">
                <a:solidFill>
                  <a:schemeClr val="bg2">
                    <a:lumMod val="25000"/>
                  </a:schemeClr>
                </a:solidFill>
              </a:rPr>
              <a:t>Dark gray on white</a:t>
            </a:r>
          </a:p>
          <a:p>
            <a:pPr marL="579438" indent="-411163">
              <a:buFont typeface="Arial" panose="020B0604020202020204" pitchFamily="34" charset="0"/>
              <a:buChar char="•"/>
            </a:pPr>
            <a:r>
              <a:rPr lang="en-US" sz="2000" b="1" dirty="0">
                <a:solidFill>
                  <a:srgbClr val="00594F"/>
                </a:solidFill>
                <a:highlight>
                  <a:srgbClr val="FFC844"/>
                </a:highlight>
              </a:rPr>
              <a:t>WSU primary green on WSU primary yellow </a:t>
            </a:r>
          </a:p>
          <a:p>
            <a:pPr marL="579438" indent="-411163">
              <a:buFont typeface="Arial" panose="020B0604020202020204" pitchFamily="34" charset="0"/>
              <a:buChar char="•"/>
            </a:pPr>
            <a:r>
              <a:rPr lang="en-US" sz="2000" b="1" dirty="0">
                <a:solidFill>
                  <a:srgbClr val="FFC844"/>
                </a:solidFill>
                <a:highlight>
                  <a:srgbClr val="00594F"/>
                </a:highlight>
              </a:rPr>
              <a:t>WSU primary yellow on WSU primary green</a:t>
            </a:r>
            <a:endParaRPr lang="en-US" sz="2000" dirty="0">
              <a:solidFill>
                <a:schemeClr val="bg2">
                  <a:lumMod val="25000"/>
                </a:schemeClr>
              </a:solidFill>
            </a:endParaRPr>
          </a:p>
          <a:p>
            <a:pPr marL="579438" indent="-411163">
              <a:buClr>
                <a:srgbClr val="00594F"/>
              </a:buClr>
              <a:buFont typeface="Arial" panose="020B0604020202020204" pitchFamily="34" charset="0"/>
              <a:buChar char="•"/>
            </a:pPr>
            <a:r>
              <a:rPr lang="en-US" sz="2000" dirty="0">
                <a:solidFill>
                  <a:schemeClr val="bg1"/>
                </a:solidFill>
                <a:highlight>
                  <a:srgbClr val="00594F"/>
                </a:highlight>
              </a:rPr>
              <a:t>White on WSU primary green</a:t>
            </a:r>
          </a:p>
        </p:txBody>
      </p:sp>
      <p:sp>
        <p:nvSpPr>
          <p:cNvPr id="50" name="TextBox 49">
            <a:extLst>
              <a:ext uri="{FF2B5EF4-FFF2-40B4-BE49-F238E27FC236}">
                <a16:creationId xmlns:a16="http://schemas.microsoft.com/office/drawing/2014/main" id="{F4009F2A-BDD6-4C87-3958-C67F1E8B3CDD}"/>
              </a:ext>
            </a:extLst>
          </p:cNvPr>
          <p:cNvSpPr txBox="1"/>
          <p:nvPr/>
        </p:nvSpPr>
        <p:spPr>
          <a:xfrm>
            <a:off x="24791341" y="9704446"/>
            <a:ext cx="7772400" cy="6863919"/>
          </a:xfrm>
          <a:prstGeom prst="rect">
            <a:avLst/>
          </a:prstGeom>
          <a:noFill/>
        </p:spPr>
        <p:txBody>
          <a:bodyPr wrap="square" numCol="2">
            <a:noAutofit/>
          </a:bodyPr>
          <a:lstStyle/>
          <a:p>
            <a:r>
              <a:rPr lang="en-US" sz="2000" b="1" dirty="0"/>
              <a:t>Text – poor/inaccessible examples</a:t>
            </a:r>
          </a:p>
          <a:p>
            <a:r>
              <a:rPr lang="en-US" sz="2000" dirty="0"/>
              <a:t>Text should be high contrast, the example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000" dirty="0"/>
          </a:p>
          <a:p>
            <a:pPr marL="457200" indent="-334963">
              <a:buFont typeface="Arial" panose="020B0604020202020204" pitchFamily="34" charset="0"/>
              <a:buChar char="•"/>
            </a:pPr>
            <a:r>
              <a:rPr lang="en-US" sz="2000" dirty="0"/>
              <a:t>Black on white</a:t>
            </a:r>
          </a:p>
          <a:p>
            <a:pPr marL="457200" indent="-334963">
              <a:buFont typeface="Arial" panose="020B0604020202020204" pitchFamily="34" charset="0"/>
              <a:buChar char="•"/>
            </a:pPr>
            <a:r>
              <a:rPr lang="en-US" sz="2000" dirty="0">
                <a:solidFill>
                  <a:srgbClr val="3D7A67"/>
                </a:solidFill>
                <a:highlight>
                  <a:srgbClr val="093F39"/>
                </a:highlight>
              </a:rPr>
              <a:t>Light green on WSU primary green</a:t>
            </a:r>
          </a:p>
          <a:p>
            <a:pPr marL="457200" indent="-334963">
              <a:buFont typeface="Arial" panose="020B0604020202020204" pitchFamily="34" charset="0"/>
              <a:buChar char="•"/>
            </a:pPr>
            <a:r>
              <a:rPr lang="en-US" sz="2000" dirty="0">
                <a:solidFill>
                  <a:schemeClr val="bg2">
                    <a:lumMod val="25000"/>
                  </a:schemeClr>
                </a:solidFill>
                <a:highlight>
                  <a:srgbClr val="093F39"/>
                </a:highlight>
              </a:rPr>
              <a:t>Dark gray on WSU primary green</a:t>
            </a:r>
          </a:p>
          <a:p>
            <a:pPr marL="457200" indent="-334963">
              <a:buFont typeface="Arial" panose="020B0604020202020204" pitchFamily="34" charset="0"/>
              <a:buChar char="•"/>
            </a:pPr>
            <a:r>
              <a:rPr lang="en-US" sz="2000" b="1" dirty="0">
                <a:solidFill>
                  <a:schemeClr val="bg1"/>
                </a:solidFill>
                <a:highlight>
                  <a:srgbClr val="FFC844"/>
                </a:highlight>
              </a:rPr>
              <a:t>White on WSU primary yellow </a:t>
            </a:r>
          </a:p>
          <a:p>
            <a:pPr marL="457200" indent="-334963">
              <a:buFont typeface="Arial" panose="020B0604020202020204" pitchFamily="34" charset="0"/>
              <a:buChar char="•"/>
            </a:pPr>
            <a:r>
              <a:rPr lang="en-US" sz="2000" b="1" dirty="0">
                <a:highlight>
                  <a:srgbClr val="00594F"/>
                </a:highlight>
              </a:rPr>
              <a:t>Black on WSU primary green</a:t>
            </a:r>
            <a:endParaRPr lang="en-US" sz="2000" dirty="0"/>
          </a:p>
          <a:p>
            <a:pPr marL="457200" indent="-334963">
              <a:buClr>
                <a:srgbClr val="00594F"/>
              </a:buClr>
              <a:buFont typeface="Arial" panose="020B0604020202020204" pitchFamily="34" charset="0"/>
              <a:buChar char="•"/>
            </a:pPr>
            <a:r>
              <a:rPr lang="en-US" sz="2000"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sz="2000" dirty="0">
                <a:solidFill>
                  <a:srgbClr val="FF0000"/>
                </a:solidFill>
              </a:rPr>
              <a:t>Red</a:t>
            </a:r>
            <a:r>
              <a:rPr lang="en-US" sz="2000" dirty="0">
                <a:solidFill>
                  <a:srgbClr val="093F39"/>
                </a:solidFill>
              </a:rPr>
              <a:t> does not mean this is important! When deciding to change your content's font color for important information, ensure the font color is </a:t>
            </a:r>
            <a:r>
              <a:rPr lang="en-US" sz="2000" b="1" i="1" dirty="0">
                <a:solidFill>
                  <a:srgbClr val="093F39"/>
                </a:solidFill>
              </a:rPr>
              <a:t>not</a:t>
            </a:r>
            <a:r>
              <a:rPr lang="en-US" sz="2000" dirty="0">
                <a:solidFill>
                  <a:srgbClr val="093F39"/>
                </a:solidFill>
              </a:rPr>
              <a:t> the only means of identification. </a:t>
            </a:r>
            <a:r>
              <a:rPr lang="en-US" sz="2000" b="1" dirty="0">
                <a:solidFill>
                  <a:srgbClr val="093F39"/>
                </a:solidFill>
              </a:rPr>
              <a:t>Bolding,</a:t>
            </a:r>
            <a:r>
              <a:rPr lang="en-US" sz="2000" dirty="0">
                <a:solidFill>
                  <a:srgbClr val="093F39"/>
                </a:solidFill>
              </a:rPr>
              <a:t> </a:t>
            </a:r>
            <a:r>
              <a:rPr lang="en-US" sz="2000" i="1" dirty="0">
                <a:solidFill>
                  <a:srgbClr val="093F39"/>
                </a:solidFill>
              </a:rPr>
              <a:t>italicizing</a:t>
            </a:r>
            <a:r>
              <a:rPr lang="en-US" sz="2000" dirty="0">
                <a:solidFill>
                  <a:srgbClr val="093F39"/>
                </a:solidFill>
              </a:rPr>
              <a:t> and scale can function as indicators of importance.</a:t>
            </a:r>
          </a:p>
        </p:txBody>
      </p:sp>
      <p:sp>
        <p:nvSpPr>
          <p:cNvPr id="51" name="TextBox 50">
            <a:extLst>
              <a:ext uri="{FF2B5EF4-FFF2-40B4-BE49-F238E27FC236}">
                <a16:creationId xmlns:a16="http://schemas.microsoft.com/office/drawing/2014/main" id="{E5CDD486-2B61-95DD-E3F4-B7CC324D0CE7}"/>
              </a:ext>
            </a:extLst>
          </p:cNvPr>
          <p:cNvSpPr txBox="1"/>
          <p:nvPr/>
        </p:nvSpPr>
        <p:spPr>
          <a:xfrm>
            <a:off x="24916598" y="18407530"/>
            <a:ext cx="7772400" cy="1938992"/>
          </a:xfrm>
          <a:prstGeom prst="rect">
            <a:avLst/>
          </a:prstGeom>
          <a:noFill/>
        </p:spPr>
        <p:txBody>
          <a:bodyPr wrap="square" rtlCol="0">
            <a:spAutoFit/>
          </a:bodyPr>
          <a:lstStyle/>
          <a:p>
            <a:pPr>
              <a:spcAft>
                <a:spcPts val="1200"/>
              </a:spcAft>
            </a:pPr>
            <a:r>
              <a:rPr lang="en-US" sz="2000" b="1" i="1" dirty="0"/>
              <a:t>We hope you find these tips helpful! </a:t>
            </a:r>
            <a:r>
              <a:rPr lang="en-US" sz="2000" dirty="0"/>
              <a:t>If you have any questions, please call the department of Medical Communications at Wayne State University School of Medicine at 313-577-1482 or email </a:t>
            </a:r>
            <a:r>
              <a:rPr lang="en-US" sz="2000" dirty="0">
                <a:solidFill>
                  <a:schemeClr val="tx2"/>
                </a:solidFill>
                <a:hlinkClick r:id="rId3">
                  <a:extLst>
                    <a:ext uri="{A12FA001-AC4F-418D-AE19-62706E023703}">
                      <ahyp:hlinkClr xmlns:ahyp="http://schemas.microsoft.com/office/drawing/2018/hyperlinkcolor" val="tx"/>
                    </a:ext>
                  </a:extLst>
                </a:hlinkClick>
              </a:rPr>
              <a:t>medcom@med.wayne.edu</a:t>
            </a:r>
            <a:r>
              <a:rPr lang="en-US" sz="2000" dirty="0">
                <a:solidFill>
                  <a:schemeClr val="tx2"/>
                </a:solidFill>
              </a:rPr>
              <a:t> </a:t>
            </a:r>
            <a:r>
              <a:rPr lang="en-US" sz="2000" dirty="0"/>
              <a:t>We are open Monday through Friday, 8:30 a.m. through 5 p.m. and closed for university recognized holidays.</a:t>
            </a:r>
          </a:p>
        </p:txBody>
      </p:sp>
      <p:sp>
        <p:nvSpPr>
          <p:cNvPr id="52" name="Rectangle 51">
            <a:extLst>
              <a:ext uri="{FF2B5EF4-FFF2-40B4-BE49-F238E27FC236}">
                <a16:creationId xmlns:a16="http://schemas.microsoft.com/office/drawing/2014/main" id="{676C25DC-CA53-CECD-01CB-6E94248ABC30}"/>
              </a:ext>
            </a:extLst>
          </p:cNvPr>
          <p:cNvSpPr/>
          <p:nvPr/>
        </p:nvSpPr>
        <p:spPr bwMode="auto">
          <a:xfrm>
            <a:off x="24890305" y="8153401"/>
            <a:ext cx="2366682" cy="1252568"/>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rPr>
              <a:t>WSU primary green</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chemeClr val="bg1"/>
                </a:solidFill>
              </a:rPr>
              <a:t>hex (#0c5449)</a:t>
            </a:r>
            <a:br>
              <a:rPr lang="nn-NO" dirty="0">
                <a:solidFill>
                  <a:schemeClr val="bg1"/>
                </a:solidFill>
              </a:rPr>
            </a:br>
            <a:r>
              <a:rPr lang="nn-NO" dirty="0">
                <a:solidFill>
                  <a:schemeClr val="bg1"/>
                </a:solidFill>
              </a:rPr>
              <a:t>rgb (12, 84, 73)</a:t>
            </a:r>
            <a:endParaRPr kumimoji="0" lang="en-US" b="0" i="0" u="none" strike="noStrike" cap="none" normalizeH="0" baseline="0" dirty="0">
              <a:ln>
                <a:noFill/>
              </a:ln>
              <a:solidFill>
                <a:schemeClr val="bg1"/>
              </a:solidFill>
              <a:effectLst/>
            </a:endParaRPr>
          </a:p>
        </p:txBody>
      </p:sp>
      <p:sp>
        <p:nvSpPr>
          <p:cNvPr id="53" name="Rectangle 52">
            <a:extLst>
              <a:ext uri="{FF2B5EF4-FFF2-40B4-BE49-F238E27FC236}">
                <a16:creationId xmlns:a16="http://schemas.microsoft.com/office/drawing/2014/main" id="{74100841-376F-FEDB-1B81-99FDB9406876}"/>
              </a:ext>
            </a:extLst>
          </p:cNvPr>
          <p:cNvSpPr/>
          <p:nvPr/>
        </p:nvSpPr>
        <p:spPr bwMode="auto">
          <a:xfrm>
            <a:off x="27476083" y="8153401"/>
            <a:ext cx="2366682" cy="125256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WSU primary yellow</a:t>
            </a:r>
          </a:p>
          <a:p>
            <a:pPr marL="0" marR="0" indent="0" algn="ctr" defTabSz="3762375" rtl="0" eaLnBrk="1" fontAlgn="base" latinLnBrk="0" hangingPunct="1">
              <a:lnSpc>
                <a:spcPct val="100000"/>
              </a:lnSpc>
              <a:spcBef>
                <a:spcPct val="0"/>
              </a:spcBef>
              <a:spcAft>
                <a:spcPct val="0"/>
              </a:spcAft>
              <a:buClrTx/>
              <a:buSzTx/>
              <a:buFontTx/>
              <a:buNone/>
              <a:tabLst/>
            </a:pPr>
            <a:r>
              <a:rPr lang="en-US" dirty="0">
                <a:solidFill>
                  <a:srgbClr val="093F39"/>
                </a:solidFill>
              </a:rPr>
              <a:t>hex (#ffcc33)</a:t>
            </a:r>
            <a:br>
              <a:rPr lang="en-US" dirty="0">
                <a:solidFill>
                  <a:srgbClr val="093F39"/>
                </a:solidFill>
              </a:rPr>
            </a:br>
            <a:r>
              <a:rPr lang="en-US" dirty="0" err="1">
                <a:solidFill>
                  <a:srgbClr val="093F39"/>
                </a:solidFill>
              </a:rPr>
              <a:t>rgb</a:t>
            </a:r>
            <a:r>
              <a:rPr lang="en-US" dirty="0">
                <a:solidFill>
                  <a:srgbClr val="093F39"/>
                </a:solidFill>
              </a:rPr>
              <a:t> (255, 204, 51)</a:t>
            </a:r>
            <a:endParaRPr kumimoji="0" lang="en-US" b="0" i="0" u="none" strike="noStrike" cap="none" normalizeH="0" baseline="0" dirty="0">
              <a:ln>
                <a:noFill/>
              </a:ln>
              <a:solidFill>
                <a:srgbClr val="093F39"/>
              </a:solidFill>
              <a:effectLst/>
            </a:endParaRPr>
          </a:p>
        </p:txBody>
      </p:sp>
      <p:sp>
        <p:nvSpPr>
          <p:cNvPr id="54" name="Rectangle 53">
            <a:extLst>
              <a:ext uri="{FF2B5EF4-FFF2-40B4-BE49-F238E27FC236}">
                <a16:creationId xmlns:a16="http://schemas.microsoft.com/office/drawing/2014/main" id="{6DA06CC0-C65B-E9BD-A985-1359C36B004F}"/>
              </a:ext>
            </a:extLst>
          </p:cNvPr>
          <p:cNvSpPr/>
          <p:nvPr/>
        </p:nvSpPr>
        <p:spPr bwMode="auto">
          <a:xfrm>
            <a:off x="30061860" y="8153401"/>
            <a:ext cx="2366682" cy="1252568"/>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Grey accent</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rgbClr val="093F39"/>
                </a:solidFill>
              </a:rPr>
              <a:t>hex (#d9d9d9)</a:t>
            </a:r>
            <a:br>
              <a:rPr lang="nn-NO" dirty="0">
                <a:solidFill>
                  <a:srgbClr val="093F39"/>
                </a:solidFill>
              </a:rPr>
            </a:br>
            <a:r>
              <a:rPr lang="nn-NO" dirty="0">
                <a:solidFill>
                  <a:srgbClr val="093F39"/>
                </a:solidFill>
              </a:rPr>
              <a:t>rgb (217, 217, 217)</a:t>
            </a:r>
            <a:endParaRPr kumimoji="0" lang="en-US" b="0" i="0" u="none" strike="noStrike" cap="none" normalizeH="0" baseline="0" dirty="0">
              <a:ln>
                <a:noFill/>
              </a:ln>
              <a:solidFill>
                <a:srgbClr val="093F39"/>
              </a:solidFill>
              <a:effectLst/>
            </a:endParaRPr>
          </a:p>
        </p:txBody>
      </p:sp>
      <p:sp>
        <p:nvSpPr>
          <p:cNvPr id="55" name="TextBox 54">
            <a:extLst>
              <a:ext uri="{FF2B5EF4-FFF2-40B4-BE49-F238E27FC236}">
                <a16:creationId xmlns:a16="http://schemas.microsoft.com/office/drawing/2014/main" id="{4B8DBFCB-565A-B49B-889C-F9A094ED862B}"/>
              </a:ext>
            </a:extLst>
          </p:cNvPr>
          <p:cNvSpPr txBox="1"/>
          <p:nvPr/>
        </p:nvSpPr>
        <p:spPr>
          <a:xfrm>
            <a:off x="24890305" y="6276105"/>
            <a:ext cx="7509934" cy="1015663"/>
          </a:xfrm>
          <a:prstGeom prst="rect">
            <a:avLst/>
          </a:prstGeom>
          <a:noFill/>
        </p:spPr>
        <p:txBody>
          <a:bodyPr wrap="square" rtlCol="0">
            <a:spAutoFit/>
          </a:bodyPr>
          <a:lstStyle/>
          <a:p>
            <a:pPr>
              <a:spcAft>
                <a:spcPts val="1200"/>
              </a:spcAft>
            </a:pPr>
            <a:r>
              <a:rPr lang="en-US" sz="2000" b="1" dirty="0"/>
              <a:t>WSU color branding quick guide. </a:t>
            </a:r>
            <a:r>
              <a:rPr lang="en-US" sz="2000" dirty="0"/>
              <a:t>For detailed information about WSU color branding, please visit the FAQ section on our website and </a:t>
            </a:r>
            <a:r>
              <a:rPr lang="en-US" sz="2000" dirty="0">
                <a:hlinkClick r:id="rId4"/>
              </a:rPr>
              <a:t>select the WSU color under the WSU branding section</a:t>
            </a:r>
            <a:r>
              <a:rPr lang="en-US" sz="2000" dirty="0"/>
              <a:t>.</a:t>
            </a:r>
          </a:p>
        </p:txBody>
      </p:sp>
      <p:pic>
        <p:nvPicPr>
          <p:cNvPr id="56" name="Picture 55" descr="Logo, company name&#10;&#10;Description automatically generated">
            <a:extLst>
              <a:ext uri="{FF2B5EF4-FFF2-40B4-BE49-F238E27FC236}">
                <a16:creationId xmlns:a16="http://schemas.microsoft.com/office/drawing/2014/main" id="{283ABB91-EF9B-F35B-C056-3A1813596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75357" y="14004688"/>
            <a:ext cx="2857500" cy="2003108"/>
          </a:xfrm>
          <a:prstGeom prst="rect">
            <a:avLst/>
          </a:prstGeom>
        </p:spPr>
      </p:pic>
      <p:pic>
        <p:nvPicPr>
          <p:cNvPr id="57" name="Picture 56" descr="Graphical user interface, text&#10;&#10;Description automatically generated">
            <a:extLst>
              <a:ext uri="{FF2B5EF4-FFF2-40B4-BE49-F238E27FC236}">
                <a16:creationId xmlns:a16="http://schemas.microsoft.com/office/drawing/2014/main" id="{13D13550-6A96-709B-13BF-3581FDE31D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67485" y="14522372"/>
            <a:ext cx="3810000" cy="967740"/>
          </a:xfrm>
          <a:prstGeom prst="rect">
            <a:avLst/>
          </a:prstGeom>
        </p:spPr>
      </p:pic>
      <p:pic>
        <p:nvPicPr>
          <p:cNvPr id="59" name="Picture 58" descr="A large building with a clock tower&#10;&#10;Description automatically generated with medium confidence">
            <a:extLst>
              <a:ext uri="{FF2B5EF4-FFF2-40B4-BE49-F238E27FC236}">
                <a16:creationId xmlns:a16="http://schemas.microsoft.com/office/drawing/2014/main" id="{95EB96FA-843B-015A-88C6-10B607494311}"/>
              </a:ext>
            </a:extLst>
          </p:cNvPr>
          <p:cNvPicPr>
            <a:picLocks noChangeAspect="1"/>
          </p:cNvPicPr>
          <p:nvPr/>
        </p:nvPicPr>
        <p:blipFill rotWithShape="1">
          <a:blip r:embed="rId7">
            <a:extLst>
              <a:ext uri="{28A0092B-C50C-407E-A947-70E740481C1C}">
                <a14:useLocalDpi xmlns:a14="http://schemas.microsoft.com/office/drawing/2010/main" val="0"/>
              </a:ext>
            </a:extLst>
          </a:blip>
          <a:srcRect t="2518" b="3932"/>
          <a:stretch/>
        </p:blipFill>
        <p:spPr>
          <a:xfrm>
            <a:off x="9156960" y="16840756"/>
            <a:ext cx="4188534" cy="2611590"/>
          </a:xfrm>
          <a:prstGeom prst="rect">
            <a:avLst/>
          </a:prstGeom>
        </p:spPr>
      </p:pic>
      <p:sp>
        <p:nvSpPr>
          <p:cNvPr id="60" name="TextBox 59">
            <a:extLst>
              <a:ext uri="{FF2B5EF4-FFF2-40B4-BE49-F238E27FC236}">
                <a16:creationId xmlns:a16="http://schemas.microsoft.com/office/drawing/2014/main" id="{C656660C-5FA6-6135-5B53-E161606715F2}"/>
              </a:ext>
            </a:extLst>
          </p:cNvPr>
          <p:cNvSpPr txBox="1"/>
          <p:nvPr/>
        </p:nvSpPr>
        <p:spPr>
          <a:xfrm>
            <a:off x="9068429" y="19833900"/>
            <a:ext cx="5090023" cy="646331"/>
          </a:xfrm>
          <a:prstGeom prst="rect">
            <a:avLst/>
          </a:prstGeom>
          <a:noFill/>
        </p:spPr>
        <p:txBody>
          <a:bodyPr wrap="square" rtlCol="0">
            <a:spAutoFit/>
          </a:bodyPr>
          <a:lstStyle/>
          <a:p>
            <a:r>
              <a:rPr lang="en-US" dirty="0">
                <a:solidFill>
                  <a:schemeClr val="bg1"/>
                </a:solidFill>
              </a:rPr>
              <a:t>Figure 1 - reference figures in your poster. Suggested caption text size is 18 point </a:t>
            </a:r>
          </a:p>
        </p:txBody>
      </p:sp>
      <p:sp>
        <p:nvSpPr>
          <p:cNvPr id="62" name="Rectangle 20">
            <a:extLst>
              <a:ext uri="{FF2B5EF4-FFF2-40B4-BE49-F238E27FC236}">
                <a16:creationId xmlns:a16="http://schemas.microsoft.com/office/drawing/2014/main" id="{DE9468DF-1826-2ABA-B609-B5F85DB5D41F}"/>
              </a:ext>
            </a:extLst>
          </p:cNvPr>
          <p:cNvSpPr>
            <a:spLocks noChangeArrowheads="1"/>
          </p:cNvSpPr>
          <p:nvPr/>
        </p:nvSpPr>
        <p:spPr bwMode="auto">
          <a:xfrm>
            <a:off x="347830" y="5177420"/>
            <a:ext cx="7772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dirty="0">
                <a:solidFill>
                  <a:schemeClr val="bg1"/>
                </a:solidFill>
              </a:rPr>
              <a:t>Introduction</a:t>
            </a:r>
          </a:p>
        </p:txBody>
      </p:sp>
      <p:sp>
        <p:nvSpPr>
          <p:cNvPr id="63" name="Rectangle 21">
            <a:extLst>
              <a:ext uri="{FF2B5EF4-FFF2-40B4-BE49-F238E27FC236}">
                <a16:creationId xmlns:a16="http://schemas.microsoft.com/office/drawing/2014/main" id="{6C3C5F5F-9959-4710-E70E-E436E5A51656}"/>
              </a:ext>
            </a:extLst>
          </p:cNvPr>
          <p:cNvSpPr>
            <a:spLocks noChangeArrowheads="1"/>
          </p:cNvSpPr>
          <p:nvPr/>
        </p:nvSpPr>
        <p:spPr bwMode="auto">
          <a:xfrm>
            <a:off x="24791341" y="17303750"/>
            <a:ext cx="7772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References</a:t>
            </a:r>
          </a:p>
        </p:txBody>
      </p:sp>
      <p:sp>
        <p:nvSpPr>
          <p:cNvPr id="66" name="Rectangle 25">
            <a:extLst>
              <a:ext uri="{FF2B5EF4-FFF2-40B4-BE49-F238E27FC236}">
                <a16:creationId xmlns:a16="http://schemas.microsoft.com/office/drawing/2014/main" id="{E816CFBD-9341-7D22-C338-4564BCD156C8}"/>
              </a:ext>
            </a:extLst>
          </p:cNvPr>
          <p:cNvSpPr>
            <a:spLocks noChangeArrowheads="1"/>
          </p:cNvSpPr>
          <p:nvPr/>
        </p:nvSpPr>
        <p:spPr bwMode="auto">
          <a:xfrm>
            <a:off x="24809267" y="5177420"/>
            <a:ext cx="7772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Conclusion</a:t>
            </a:r>
          </a:p>
        </p:txBody>
      </p:sp>
      <p:pic>
        <p:nvPicPr>
          <p:cNvPr id="67" name="Picture 66" descr="Logo, company name&#10;&#10;Description automatically generated">
            <a:extLst>
              <a:ext uri="{FF2B5EF4-FFF2-40B4-BE49-F238E27FC236}">
                <a16:creationId xmlns:a16="http://schemas.microsoft.com/office/drawing/2014/main" id="{06A5B45F-0583-6D4E-C7FB-354B5974B3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37" y="395658"/>
            <a:ext cx="5804230" cy="4068766"/>
          </a:xfrm>
          <a:prstGeom prst="rect">
            <a:avLst/>
          </a:prstGeom>
        </p:spPr>
      </p:pic>
      <p:sp>
        <p:nvSpPr>
          <p:cNvPr id="68" name="Rectangle 20">
            <a:extLst>
              <a:ext uri="{FF2B5EF4-FFF2-40B4-BE49-F238E27FC236}">
                <a16:creationId xmlns:a16="http://schemas.microsoft.com/office/drawing/2014/main" id="{3BAAD2E2-4B17-BABB-7162-2639366A3665}"/>
              </a:ext>
            </a:extLst>
          </p:cNvPr>
          <p:cNvSpPr>
            <a:spLocks noChangeArrowheads="1"/>
          </p:cNvSpPr>
          <p:nvPr/>
        </p:nvSpPr>
        <p:spPr bwMode="auto">
          <a:xfrm>
            <a:off x="347830" y="16699145"/>
            <a:ext cx="7772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dirty="0">
                <a:solidFill>
                  <a:schemeClr val="bg1"/>
                </a:solidFill>
              </a:rPr>
              <a:t>Methods</a:t>
            </a:r>
          </a:p>
        </p:txBody>
      </p:sp>
      <p:sp>
        <p:nvSpPr>
          <p:cNvPr id="69" name="TextBox 68">
            <a:extLst>
              <a:ext uri="{FF2B5EF4-FFF2-40B4-BE49-F238E27FC236}">
                <a16:creationId xmlns:a16="http://schemas.microsoft.com/office/drawing/2014/main" id="{9D9D39EA-9E18-D8DE-2FE9-F1D506D3C16B}"/>
              </a:ext>
            </a:extLst>
          </p:cNvPr>
          <p:cNvSpPr txBox="1"/>
          <p:nvPr/>
        </p:nvSpPr>
        <p:spPr>
          <a:xfrm>
            <a:off x="347830" y="6276105"/>
            <a:ext cx="7779231" cy="7940635"/>
          </a:xfrm>
          <a:prstGeom prst="rect">
            <a:avLst/>
          </a:prstGeom>
          <a:noFill/>
        </p:spPr>
        <p:txBody>
          <a:bodyPr wrap="square" rtlCol="0">
            <a:spAutoFit/>
          </a:bodyPr>
          <a:lstStyle/>
          <a:p>
            <a:pPr>
              <a:spcAft>
                <a:spcPts val="1200"/>
              </a:spcAft>
            </a:pPr>
            <a:r>
              <a:rPr lang="en-US" sz="2000" dirty="0"/>
              <a:t>Any posters that are meant to be read at a minimum distance; the following sizes are suggested:</a:t>
            </a:r>
          </a:p>
          <a:p>
            <a:pPr marL="576263" indent="-347663">
              <a:spcAft>
                <a:spcPts val="1200"/>
              </a:spcAft>
              <a:buFont typeface="Arial" panose="020B0604020202020204" pitchFamily="34" charset="0"/>
              <a:buChar char="•"/>
            </a:pPr>
            <a:r>
              <a:rPr lang="en-US" sz="2000" dirty="0"/>
              <a:t>Title: 96 pt bolded</a:t>
            </a:r>
          </a:p>
          <a:p>
            <a:pPr marL="576263" indent="-347663">
              <a:spcAft>
                <a:spcPts val="1200"/>
              </a:spcAft>
              <a:buFont typeface="Arial" panose="020B0604020202020204" pitchFamily="34" charset="0"/>
              <a:buChar char="•"/>
            </a:pPr>
            <a:r>
              <a:rPr lang="en-US" sz="2000" dirty="0"/>
              <a:t>Authors and affiliations: 54 – 60 pt (72 pt for large posters)</a:t>
            </a:r>
          </a:p>
          <a:p>
            <a:pPr marL="576263" indent="-347663">
              <a:spcAft>
                <a:spcPts val="1200"/>
              </a:spcAft>
              <a:buFont typeface="Arial" panose="020B0604020202020204" pitchFamily="34" charset="0"/>
              <a:buChar char="•"/>
            </a:pPr>
            <a:r>
              <a:rPr lang="en-US" sz="2000" dirty="0"/>
              <a:t>Headings: 72 pt</a:t>
            </a:r>
          </a:p>
          <a:p>
            <a:pPr marL="576263" indent="-347663">
              <a:spcAft>
                <a:spcPts val="1200"/>
              </a:spcAft>
              <a:buFont typeface="Arial" panose="020B0604020202020204" pitchFamily="34" charset="0"/>
              <a:buChar char="•"/>
            </a:pPr>
            <a:r>
              <a:rPr lang="en-US" sz="2000" dirty="0"/>
              <a:t>Body text: 24 - 44 pt</a:t>
            </a:r>
          </a:p>
          <a:p>
            <a:pPr marL="576263" indent="-347663">
              <a:spcAft>
                <a:spcPts val="1200"/>
              </a:spcAft>
              <a:buFont typeface="Arial" panose="020B0604020202020204" pitchFamily="34" charset="0"/>
              <a:buChar char="•"/>
            </a:pPr>
            <a:r>
              <a:rPr lang="en-US" sz="2000" dirty="0"/>
              <a:t>Captions: 36 pt</a:t>
            </a:r>
          </a:p>
          <a:p>
            <a:pPr marL="228600">
              <a:spcAft>
                <a:spcPts val="1200"/>
              </a:spcAft>
            </a:pPr>
            <a:r>
              <a:rPr lang="en-US" sz="2000" dirty="0"/>
              <a:t>Text and figures should be readable from around 5-7 feet away</a:t>
            </a:r>
          </a:p>
          <a:p>
            <a:pPr marL="576263" indent="-347663">
              <a:spcAft>
                <a:spcPts val="1200"/>
              </a:spcAft>
              <a:buFont typeface="Arial" panose="020B0604020202020204" pitchFamily="34" charset="0"/>
              <a:buChar char="•"/>
            </a:pPr>
            <a:r>
              <a:rPr lang="en-US" sz="2000" dirty="0"/>
              <a:t>Use a sans serif typeface (e.g., </a:t>
            </a:r>
            <a:r>
              <a:rPr lang="en-US" sz="2000" dirty="0" err="1"/>
              <a:t>Lato</a:t>
            </a:r>
            <a:r>
              <a:rPr lang="en-US" sz="2000" dirty="0"/>
              <a:t>, Arial, Open Sans, Helvetica, etc.). Our poster templates use the sans serif font </a:t>
            </a:r>
            <a:r>
              <a:rPr lang="en-US" sz="2000" dirty="0" err="1"/>
              <a:t>Lato</a:t>
            </a:r>
            <a:r>
              <a:rPr lang="en-US" sz="2000" dirty="0"/>
              <a:t>, which can be downloaded from </a:t>
            </a:r>
            <a:r>
              <a:rPr lang="en-US" sz="2000" dirty="0">
                <a:hlinkClick r:id="rId4"/>
              </a:rPr>
              <a:t>the link provided on our FAQ page </a:t>
            </a:r>
            <a:r>
              <a:rPr lang="en-US" sz="2000" dirty="0"/>
              <a:t>or from Google: </a:t>
            </a:r>
            <a:r>
              <a:rPr lang="en-US" sz="2000" dirty="0">
                <a:hlinkClick r:id="rId8"/>
              </a:rPr>
              <a:t>https://fonts.google.com/specimen/Lato</a:t>
            </a:r>
            <a:endParaRPr lang="en-US" sz="2000" dirty="0"/>
          </a:p>
          <a:p>
            <a:pPr marL="576263" indent="-347663">
              <a:spcAft>
                <a:spcPts val="1200"/>
              </a:spcAft>
              <a:buFont typeface="Arial" panose="020B0604020202020204" pitchFamily="34" charset="0"/>
              <a:buChar char="•"/>
            </a:pPr>
            <a:r>
              <a:rPr lang="en-US" sz="2000" dirty="0"/>
              <a:t>This poster uses </a:t>
            </a:r>
            <a:r>
              <a:rPr lang="en-US" sz="2000" dirty="0" err="1"/>
              <a:t>Lato</a:t>
            </a:r>
            <a:r>
              <a:rPr lang="en-US" sz="20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1200"/>
              </a:spcAft>
              <a:buFont typeface="Arial" panose="020B0604020202020204" pitchFamily="34" charset="0"/>
              <a:buChar char="•"/>
            </a:pPr>
            <a:r>
              <a:rPr lang="en-US" sz="2000" dirty="0"/>
              <a:t>For more information about creating accessible design with color and type, please reference </a:t>
            </a:r>
            <a:r>
              <a:rPr lang="en-US" sz="2000" dirty="0">
                <a:hlinkClick r:id="rId9"/>
              </a:rPr>
              <a:t>https://medcom.med.wayne.edu/creating-accessible-design</a:t>
            </a:r>
            <a:endParaRPr lang="en-US" sz="2000" dirty="0"/>
          </a:p>
        </p:txBody>
      </p:sp>
      <p:sp>
        <p:nvSpPr>
          <p:cNvPr id="70" name="TextBox 69">
            <a:extLst>
              <a:ext uri="{FF2B5EF4-FFF2-40B4-BE49-F238E27FC236}">
                <a16:creationId xmlns:a16="http://schemas.microsoft.com/office/drawing/2014/main" id="{EFE20E63-58DA-462D-4C6B-09963D183CEB}"/>
              </a:ext>
            </a:extLst>
          </p:cNvPr>
          <p:cNvSpPr txBox="1"/>
          <p:nvPr/>
        </p:nvSpPr>
        <p:spPr>
          <a:xfrm>
            <a:off x="9156960" y="14134061"/>
            <a:ext cx="5387252" cy="1631216"/>
          </a:xfrm>
          <a:prstGeom prst="rect">
            <a:avLst/>
          </a:prstGeom>
          <a:noFill/>
        </p:spPr>
        <p:txBody>
          <a:bodyPr wrap="square" rtlCol="0">
            <a:spAutoFit/>
          </a:bodyPr>
          <a:lstStyle/>
          <a:p>
            <a:pPr>
              <a:spcAft>
                <a:spcPts val="1200"/>
              </a:spcAft>
            </a:pPr>
            <a:r>
              <a:rPr lang="en-US" sz="2000" b="1" dirty="0">
                <a:solidFill>
                  <a:schemeClr val="bg1"/>
                </a:solidFill>
              </a:rPr>
              <a:t>High resolution WSU logos. </a:t>
            </a:r>
            <a:r>
              <a:rPr lang="en-US" sz="2000" dirty="0">
                <a:solidFill>
                  <a:schemeClr val="bg1"/>
                </a:solidFill>
              </a:rPr>
              <a:t>Proportionally scaled down. If you need to enlarge, please LOCK ASPECT RATIO in the shape format tab! Do not stretch or scale without aspect ratio selected or scale above 100%.</a:t>
            </a:r>
          </a:p>
        </p:txBody>
      </p:sp>
      <p:cxnSp>
        <p:nvCxnSpPr>
          <p:cNvPr id="72" name="Straight Connector 71">
            <a:extLst>
              <a:ext uri="{FF2B5EF4-FFF2-40B4-BE49-F238E27FC236}">
                <a16:creationId xmlns:a16="http://schemas.microsoft.com/office/drawing/2014/main" id="{E3A35AD8-FD6B-0FC3-6AA1-7885196FFE82}"/>
              </a:ext>
            </a:extLst>
          </p:cNvPr>
          <p:cNvCxnSpPr>
            <a:cxnSpLocks/>
          </p:cNvCxnSpPr>
          <p:nvPr/>
        </p:nvCxnSpPr>
        <p:spPr>
          <a:xfrm>
            <a:off x="11701875" y="8516474"/>
            <a:ext cx="9514652" cy="0"/>
          </a:xfrm>
          <a:prstGeom prst="line">
            <a:avLst/>
          </a:prstGeom>
          <a:ln w="25400">
            <a:solidFill>
              <a:srgbClr val="FFCC33"/>
            </a:solidFill>
          </a:ln>
        </p:spPr>
        <p:style>
          <a:lnRef idx="1">
            <a:schemeClr val="accent1"/>
          </a:lnRef>
          <a:fillRef idx="0">
            <a:schemeClr val="accent1"/>
          </a:fillRef>
          <a:effectRef idx="0">
            <a:schemeClr val="accent1"/>
          </a:effectRef>
          <a:fontRef idx="minor">
            <a:schemeClr val="tx1"/>
          </a:fontRef>
        </p:style>
      </p:cxnSp>
      <p:pic>
        <p:nvPicPr>
          <p:cNvPr id="3" name="Picture 2" descr="Qr code&#10;&#10;Description automatically generated">
            <a:extLst>
              <a:ext uri="{FF2B5EF4-FFF2-40B4-BE49-F238E27FC236}">
                <a16:creationId xmlns:a16="http://schemas.microsoft.com/office/drawing/2014/main" id="{536B9728-5F18-0229-EDDF-DA6A332AF5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714138" y="17156345"/>
            <a:ext cx="2873666" cy="2873666"/>
          </a:xfrm>
          <a:prstGeom prst="rect">
            <a:avLst/>
          </a:prstGeom>
        </p:spPr>
      </p:pic>
    </p:spTree>
    <p:extLst>
      <p:ext uri="{BB962C8B-B14F-4D97-AF65-F5344CB8AC3E}">
        <p14:creationId xmlns:p14="http://schemas.microsoft.com/office/powerpoint/2010/main" val="1748887271"/>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186</TotalTime>
  <Words>708</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Office Theme</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6x4 PowerPoint poster template</dc:title>
  <dc:subject>WSU SOM 6x4 PowerPoint poster template</dc:subject>
  <dc:creator>Medical Communications</dc:creator>
  <cp:keywords>WSU SOM 6x4 PowerPoint poster template</cp:keywords>
  <cp:lastModifiedBy>Matthew Garin</cp:lastModifiedBy>
  <cp:revision>13</cp:revision>
  <dcterms:created xsi:type="dcterms:W3CDTF">2023-01-19T01:09:33Z</dcterms:created>
  <dcterms:modified xsi:type="dcterms:W3CDTF">2023-01-19T23:32:27Z</dcterms:modified>
  <cp:category>poster template</cp:category>
</cp:coreProperties>
</file>