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Lst>
  <p:sldSz cx="274320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ACC9C0"/>
    <a:srgbClr val="E6E6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2" autoAdjust="0"/>
    <p:restoredTop sz="94660"/>
  </p:normalViewPr>
  <p:slideViewPr>
    <p:cSldViewPr snapToGrid="0">
      <p:cViewPr varScale="1">
        <p:scale>
          <a:sx n="41" d="100"/>
          <a:sy n="41" d="100"/>
        </p:scale>
        <p:origin x="14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693671"/>
            <a:ext cx="20574000" cy="5730240"/>
          </a:xfrm>
        </p:spPr>
        <p:txBody>
          <a:bodyPr anchor="b"/>
          <a:lstStyle>
            <a:lvl1pPr algn="ctr">
              <a:defRPr sz="13500"/>
            </a:lvl1pPr>
          </a:lstStyle>
          <a:p>
            <a:r>
              <a:rPr lang="en-US"/>
              <a:t>Click to edit Master title style</a:t>
            </a:r>
            <a:endParaRPr lang="en-US" dirty="0"/>
          </a:p>
        </p:txBody>
      </p:sp>
      <p:sp>
        <p:nvSpPr>
          <p:cNvPr id="3" name="Subtitle 2"/>
          <p:cNvSpPr>
            <a:spLocks noGrp="1"/>
          </p:cNvSpPr>
          <p:nvPr>
            <p:ph type="subTitle" idx="1"/>
          </p:nvPr>
        </p:nvSpPr>
        <p:spPr>
          <a:xfrm>
            <a:off x="3429000" y="8644891"/>
            <a:ext cx="20574000" cy="3973829"/>
          </a:xfrm>
        </p:spPr>
        <p:txBody>
          <a:bodyPr/>
          <a:lstStyle>
            <a:lvl1pPr marL="0" indent="0" algn="ctr">
              <a:buNone/>
              <a:defRPr sz="5400"/>
            </a:lvl1pPr>
            <a:lvl2pPr marL="1028700" indent="0" algn="ctr">
              <a:buNone/>
              <a:defRPr sz="4500"/>
            </a:lvl2pPr>
            <a:lvl3pPr marL="2057400" indent="0" algn="ctr">
              <a:buNone/>
              <a:defRPr sz="4050"/>
            </a:lvl3pPr>
            <a:lvl4pPr marL="3086100" indent="0" algn="ctr">
              <a:buNone/>
              <a:defRPr sz="3600"/>
            </a:lvl4pPr>
            <a:lvl5pPr marL="4114800" indent="0" algn="ctr">
              <a:buNone/>
              <a:defRPr sz="3600"/>
            </a:lvl5pPr>
            <a:lvl6pPr marL="5143500" indent="0" algn="ctr">
              <a:buNone/>
              <a:defRPr sz="3600"/>
            </a:lvl6pPr>
            <a:lvl7pPr marL="6172200" indent="0" algn="ctr">
              <a:buNone/>
              <a:defRPr sz="3600"/>
            </a:lvl7pPr>
            <a:lvl8pPr marL="7200900" indent="0" algn="ctr">
              <a:buNone/>
              <a:defRPr sz="3600"/>
            </a:lvl8pPr>
            <a:lvl9pPr marL="8229600" indent="0" algn="ctr">
              <a:buNone/>
              <a:defRPr sz="3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039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297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5" y="876300"/>
            <a:ext cx="5915025"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0" y="876300"/>
            <a:ext cx="17402175"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50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x2'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74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8944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3" y="4103372"/>
            <a:ext cx="23660100" cy="6846569"/>
          </a:xfrm>
        </p:spPr>
        <p:txBody>
          <a:bodyPr anchor="b"/>
          <a:lstStyle>
            <a:lvl1pPr>
              <a:defRPr sz="13500"/>
            </a:lvl1pPr>
          </a:lstStyle>
          <a:p>
            <a:r>
              <a:rPr lang="en-US"/>
              <a:t>Click to edit Master title style</a:t>
            </a:r>
            <a:endParaRPr lang="en-US" dirty="0"/>
          </a:p>
        </p:txBody>
      </p:sp>
      <p:sp>
        <p:nvSpPr>
          <p:cNvPr id="3" name="Text Placeholder 2"/>
          <p:cNvSpPr>
            <a:spLocks noGrp="1"/>
          </p:cNvSpPr>
          <p:nvPr>
            <p:ph type="body" idx="1"/>
          </p:nvPr>
        </p:nvSpPr>
        <p:spPr>
          <a:xfrm>
            <a:off x="1871663" y="11014712"/>
            <a:ext cx="23660100" cy="3600449"/>
          </a:xfrm>
        </p:spPr>
        <p:txBody>
          <a:bodyPr/>
          <a:lstStyle>
            <a:lvl1pPr marL="0" indent="0">
              <a:buNone/>
              <a:defRPr sz="5400">
                <a:solidFill>
                  <a:schemeClr val="tx1">
                    <a:tint val="75000"/>
                  </a:schemeClr>
                </a:solidFill>
              </a:defRPr>
            </a:lvl1pPr>
            <a:lvl2pPr marL="1028700" indent="0">
              <a:buNone/>
              <a:defRPr sz="4500">
                <a:solidFill>
                  <a:schemeClr val="tx1">
                    <a:tint val="75000"/>
                  </a:schemeClr>
                </a:solidFill>
              </a:defRPr>
            </a:lvl2pPr>
            <a:lvl3pPr marL="2057400" indent="0">
              <a:buNone/>
              <a:defRPr sz="4050">
                <a:solidFill>
                  <a:schemeClr val="tx1">
                    <a:tint val="75000"/>
                  </a:schemeClr>
                </a:solidFill>
              </a:defRPr>
            </a:lvl3pPr>
            <a:lvl4pPr marL="3086100" indent="0">
              <a:buNone/>
              <a:defRPr sz="3600">
                <a:solidFill>
                  <a:schemeClr val="tx1">
                    <a:tint val="75000"/>
                  </a:schemeClr>
                </a:solidFill>
              </a:defRPr>
            </a:lvl4pPr>
            <a:lvl5pPr marL="4114800" indent="0">
              <a:buNone/>
              <a:defRPr sz="3600">
                <a:solidFill>
                  <a:schemeClr val="tx1">
                    <a:tint val="75000"/>
                  </a:schemeClr>
                </a:solidFill>
              </a:defRPr>
            </a:lvl5pPr>
            <a:lvl6pPr marL="5143500" indent="0">
              <a:buNone/>
              <a:defRPr sz="3600">
                <a:solidFill>
                  <a:schemeClr val="tx1">
                    <a:tint val="75000"/>
                  </a:schemeClr>
                </a:solidFill>
              </a:defRPr>
            </a:lvl6pPr>
            <a:lvl7pPr marL="6172200" indent="0">
              <a:buNone/>
              <a:defRPr sz="3600">
                <a:solidFill>
                  <a:schemeClr val="tx1">
                    <a:tint val="75000"/>
                  </a:schemeClr>
                </a:solidFill>
              </a:defRPr>
            </a:lvl7pPr>
            <a:lvl8pPr marL="7200900" indent="0">
              <a:buNone/>
              <a:defRPr sz="3600">
                <a:solidFill>
                  <a:schemeClr val="tx1">
                    <a:tint val="75000"/>
                  </a:schemeClr>
                </a:solidFill>
              </a:defRPr>
            </a:lvl8pPr>
            <a:lvl9pPr marL="8229600" indent="0">
              <a:buNone/>
              <a:defRPr sz="3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497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4381500"/>
            <a:ext cx="1165860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4381500"/>
            <a:ext cx="1165860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829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876301"/>
            <a:ext cx="2366010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4" y="4034791"/>
            <a:ext cx="11605021" cy="1977389"/>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a:t>Click to edit Master text styles</a:t>
            </a:r>
          </a:p>
        </p:txBody>
      </p:sp>
      <p:sp>
        <p:nvSpPr>
          <p:cNvPr id="4" name="Content Placeholder 3"/>
          <p:cNvSpPr>
            <a:spLocks noGrp="1"/>
          </p:cNvSpPr>
          <p:nvPr>
            <p:ph sz="half" idx="2"/>
          </p:nvPr>
        </p:nvSpPr>
        <p:spPr>
          <a:xfrm>
            <a:off x="1889524" y="6012180"/>
            <a:ext cx="11605021"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0" y="4034791"/>
            <a:ext cx="11662173" cy="1977389"/>
          </a:xfrm>
        </p:spPr>
        <p:txBody>
          <a:bodyPr anchor="b"/>
          <a:lstStyle>
            <a:lvl1pPr marL="0" indent="0">
              <a:buNone/>
              <a:defRPr sz="5400" b="1"/>
            </a:lvl1pPr>
            <a:lvl2pPr marL="1028700" indent="0">
              <a:buNone/>
              <a:defRPr sz="4500" b="1"/>
            </a:lvl2pPr>
            <a:lvl3pPr marL="2057400" indent="0">
              <a:buNone/>
              <a:defRPr sz="4050" b="1"/>
            </a:lvl3pPr>
            <a:lvl4pPr marL="3086100" indent="0">
              <a:buNone/>
              <a:defRPr sz="3600" b="1"/>
            </a:lvl4pPr>
            <a:lvl5pPr marL="4114800" indent="0">
              <a:buNone/>
              <a:defRPr sz="3600" b="1"/>
            </a:lvl5pPr>
            <a:lvl6pPr marL="5143500" indent="0">
              <a:buNone/>
              <a:defRPr sz="3600" b="1"/>
            </a:lvl6pPr>
            <a:lvl7pPr marL="6172200" indent="0">
              <a:buNone/>
              <a:defRPr sz="3600" b="1"/>
            </a:lvl7pPr>
            <a:lvl8pPr marL="7200900" indent="0">
              <a:buNone/>
              <a:defRPr sz="3600" b="1"/>
            </a:lvl8pPr>
            <a:lvl9pPr marL="8229600" indent="0">
              <a:buNone/>
              <a:defRPr sz="3600" b="1"/>
            </a:lvl9pPr>
          </a:lstStyle>
          <a:p>
            <a:pPr lvl="0"/>
            <a:r>
              <a:rPr lang="en-US"/>
              <a:t>Click to edit Master text styles</a:t>
            </a:r>
          </a:p>
        </p:txBody>
      </p:sp>
      <p:sp>
        <p:nvSpPr>
          <p:cNvPr id="6" name="Content Placeholder 5"/>
          <p:cNvSpPr>
            <a:spLocks noGrp="1"/>
          </p:cNvSpPr>
          <p:nvPr>
            <p:ph sz="quarter" idx="4"/>
          </p:nvPr>
        </p:nvSpPr>
        <p:spPr>
          <a:xfrm>
            <a:off x="13887450" y="6012180"/>
            <a:ext cx="11662173"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797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175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288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4" y="1097280"/>
            <a:ext cx="8847533" cy="3840480"/>
          </a:xfrm>
        </p:spPr>
        <p:txBody>
          <a:bodyPr anchor="b"/>
          <a:lstStyle>
            <a:lvl1pPr>
              <a:defRPr sz="7200"/>
            </a:lvl1pPr>
          </a:lstStyle>
          <a:p>
            <a:r>
              <a:rPr lang="en-US"/>
              <a:t>Click to edit Master title style</a:t>
            </a:r>
            <a:endParaRPr lang="en-US" dirty="0"/>
          </a:p>
        </p:txBody>
      </p:sp>
      <p:sp>
        <p:nvSpPr>
          <p:cNvPr id="3" name="Content Placeholder 2"/>
          <p:cNvSpPr>
            <a:spLocks noGrp="1"/>
          </p:cNvSpPr>
          <p:nvPr>
            <p:ph idx="1"/>
          </p:nvPr>
        </p:nvSpPr>
        <p:spPr>
          <a:xfrm>
            <a:off x="11662173" y="2369821"/>
            <a:ext cx="13887450" cy="11696700"/>
          </a:xfrm>
        </p:spPr>
        <p:txBody>
          <a:bodyPr/>
          <a:lstStyle>
            <a:lvl1pPr>
              <a:defRPr sz="7200"/>
            </a:lvl1pPr>
            <a:lvl2pPr>
              <a:defRPr sz="6300"/>
            </a:lvl2pPr>
            <a:lvl3pPr>
              <a:defRPr sz="5400"/>
            </a:lvl3pPr>
            <a:lvl4pPr>
              <a:defRPr sz="4500"/>
            </a:lvl4pPr>
            <a:lvl5pPr>
              <a:defRPr sz="4500"/>
            </a:lvl5pPr>
            <a:lvl6pPr>
              <a:defRPr sz="4500"/>
            </a:lvl6pPr>
            <a:lvl7pPr>
              <a:defRPr sz="4500"/>
            </a:lvl7pPr>
            <a:lvl8pPr>
              <a:defRPr sz="4500"/>
            </a:lvl8pPr>
            <a:lvl9pPr>
              <a:defRPr sz="4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4" y="4937760"/>
            <a:ext cx="8847533" cy="9147811"/>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342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4" y="1097280"/>
            <a:ext cx="8847533" cy="3840480"/>
          </a:xfrm>
        </p:spPr>
        <p:txBody>
          <a:bodyPr anchor="b"/>
          <a:lstStyle>
            <a:lvl1pPr>
              <a:defRPr sz="7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2369821"/>
            <a:ext cx="13887450" cy="11696700"/>
          </a:xfrm>
        </p:spPr>
        <p:txBody>
          <a:bodyPr anchor="t"/>
          <a:lstStyle>
            <a:lvl1pPr marL="0" indent="0">
              <a:buNone/>
              <a:defRPr sz="7200"/>
            </a:lvl1pPr>
            <a:lvl2pPr marL="1028700" indent="0">
              <a:buNone/>
              <a:defRPr sz="6300"/>
            </a:lvl2pPr>
            <a:lvl3pPr marL="2057400" indent="0">
              <a:buNone/>
              <a:defRPr sz="5400"/>
            </a:lvl3pPr>
            <a:lvl4pPr marL="3086100" indent="0">
              <a:buNone/>
              <a:defRPr sz="4500"/>
            </a:lvl4pPr>
            <a:lvl5pPr marL="4114800" indent="0">
              <a:buNone/>
              <a:defRPr sz="4500"/>
            </a:lvl5pPr>
            <a:lvl6pPr marL="5143500" indent="0">
              <a:buNone/>
              <a:defRPr sz="4500"/>
            </a:lvl6pPr>
            <a:lvl7pPr marL="6172200" indent="0">
              <a:buNone/>
              <a:defRPr sz="4500"/>
            </a:lvl7pPr>
            <a:lvl8pPr marL="7200900" indent="0">
              <a:buNone/>
              <a:defRPr sz="4500"/>
            </a:lvl8pPr>
            <a:lvl9pPr marL="8229600" indent="0">
              <a:buNone/>
              <a:defRPr sz="4500"/>
            </a:lvl9pPr>
          </a:lstStyle>
          <a:p>
            <a:r>
              <a:rPr lang="en-US"/>
              <a:t>Click icon to add picture</a:t>
            </a:r>
            <a:endParaRPr lang="en-US" dirty="0"/>
          </a:p>
        </p:txBody>
      </p:sp>
      <p:sp>
        <p:nvSpPr>
          <p:cNvPr id="4" name="Text Placeholder 3"/>
          <p:cNvSpPr>
            <a:spLocks noGrp="1"/>
          </p:cNvSpPr>
          <p:nvPr>
            <p:ph type="body" sz="half" idx="2"/>
          </p:nvPr>
        </p:nvSpPr>
        <p:spPr>
          <a:xfrm>
            <a:off x="1889524" y="4937760"/>
            <a:ext cx="8847533" cy="9147811"/>
          </a:xfrm>
        </p:spPr>
        <p:txBody>
          <a:bodyPr/>
          <a:lstStyle>
            <a:lvl1pPr marL="0" indent="0">
              <a:buNone/>
              <a:defRPr sz="3600"/>
            </a:lvl1pPr>
            <a:lvl2pPr marL="1028700" indent="0">
              <a:buNone/>
              <a:defRPr sz="3150"/>
            </a:lvl2pPr>
            <a:lvl3pPr marL="2057400" indent="0">
              <a:buNone/>
              <a:defRPr sz="2700"/>
            </a:lvl3pPr>
            <a:lvl4pPr marL="3086100" indent="0">
              <a:buNone/>
              <a:defRPr sz="2250"/>
            </a:lvl4pPr>
            <a:lvl5pPr marL="4114800" indent="0">
              <a:buNone/>
              <a:defRPr sz="2250"/>
            </a:lvl5pPr>
            <a:lvl6pPr marL="5143500" indent="0">
              <a:buNone/>
              <a:defRPr sz="2250"/>
            </a:lvl6pPr>
            <a:lvl7pPr marL="6172200" indent="0">
              <a:buNone/>
              <a:defRPr sz="2250"/>
            </a:lvl7pPr>
            <a:lvl8pPr marL="7200900" indent="0">
              <a:buNone/>
              <a:defRPr sz="2250"/>
            </a:lvl8pPr>
            <a:lvl9pPr marL="8229600" indent="0">
              <a:buNone/>
              <a:defRPr sz="22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172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876301"/>
            <a:ext cx="2366010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4381500"/>
            <a:ext cx="2366010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15255241"/>
            <a:ext cx="6172200" cy="876300"/>
          </a:xfrm>
          <a:prstGeom prst="rect">
            <a:avLst/>
          </a:prstGeom>
        </p:spPr>
        <p:txBody>
          <a:bodyPr vert="horz" lIns="91440" tIns="45720" rIns="91440" bIns="45720" rtlCol="0" anchor="ctr"/>
          <a:lstStyle>
            <a:lvl1pPr algn="l">
              <a:defRPr sz="2700">
                <a:solidFill>
                  <a:schemeClr val="tx1">
                    <a:tint val="75000"/>
                  </a:schemeClr>
                </a:solidFill>
              </a:defRPr>
            </a:lvl1pPr>
          </a:lstStyle>
          <a:p>
            <a:fld id="{C764DE79-268F-4C1A-8933-263129D2AF90}" type="datetimeFigureOut">
              <a:rPr lang="en-US" dirty="0"/>
              <a:t>12/15/2023</a:t>
            </a:fld>
            <a:endParaRPr lang="en-US" dirty="0"/>
          </a:p>
        </p:txBody>
      </p:sp>
      <p:sp>
        <p:nvSpPr>
          <p:cNvPr id="5" name="Footer Placeholder 4"/>
          <p:cNvSpPr>
            <a:spLocks noGrp="1"/>
          </p:cNvSpPr>
          <p:nvPr>
            <p:ph type="ftr" sz="quarter" idx="3"/>
          </p:nvPr>
        </p:nvSpPr>
        <p:spPr>
          <a:xfrm>
            <a:off x="9086850" y="15255241"/>
            <a:ext cx="9258300" cy="876300"/>
          </a:xfrm>
          <a:prstGeom prst="rect">
            <a:avLst/>
          </a:prstGeom>
        </p:spPr>
        <p:txBody>
          <a:bodyPr vert="horz" lIns="91440" tIns="45720" rIns="91440" bIns="45720" rtlCol="0" anchor="ctr"/>
          <a:lstStyle>
            <a:lvl1pPr algn="ctr">
              <a:defRPr sz="2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15255241"/>
            <a:ext cx="6172200" cy="876300"/>
          </a:xfrm>
          <a:prstGeom prst="rect">
            <a:avLst/>
          </a:prstGeom>
        </p:spPr>
        <p:txBody>
          <a:bodyPr vert="horz" lIns="91440" tIns="45720" rIns="91440" bIns="45720" rtlCol="0" anchor="ctr"/>
          <a:lstStyle>
            <a:lvl1pPr algn="r">
              <a:defRPr sz="2700">
                <a:solidFill>
                  <a:schemeClr val="tx1">
                    <a:tint val="75000"/>
                  </a:schemeClr>
                </a:solidFill>
              </a:defRPr>
            </a:lvl1pPr>
          </a:lstStyle>
          <a:p>
            <a:fld id="{48F63A3B-78C7-47BE-AE5E-E10140E04643}" type="slidenum">
              <a:rPr lang="en-US" dirty="0"/>
              <a:t>‹#›</a:t>
            </a:fld>
            <a:endParaRPr lang="en-US" dirty="0"/>
          </a:p>
        </p:txBody>
      </p:sp>
      <p:sp>
        <p:nvSpPr>
          <p:cNvPr id="7" name="Rectangle 208">
            <a:extLst>
              <a:ext uri="{FF2B5EF4-FFF2-40B4-BE49-F238E27FC236}">
                <a16:creationId xmlns:a16="http://schemas.microsoft.com/office/drawing/2014/main" id="{E698F127-E88F-5DFC-BB34-E71C111500D8}"/>
              </a:ext>
            </a:extLst>
          </p:cNvPr>
          <p:cNvSpPr>
            <a:spLocks noChangeArrowheads="1"/>
          </p:cNvSpPr>
          <p:nvPr userDrawn="1"/>
        </p:nvSpPr>
        <p:spPr bwMode="auto">
          <a:xfrm>
            <a:off x="0" y="1"/>
            <a:ext cx="27432000" cy="3583858"/>
          </a:xfrm>
          <a:prstGeom prst="rect">
            <a:avLst/>
          </a:prstGeom>
          <a:solidFill>
            <a:srgbClr val="093F39"/>
          </a:solidFill>
          <a:ln w="9525">
            <a:noFill/>
            <a:miter lim="800000"/>
            <a:headEnd/>
            <a:tailEnd/>
          </a:ln>
        </p:spPr>
        <p:txBody>
          <a:bodyPr wrap="none" lIns="43538" tIns="21769" rIns="43538" bIns="21769" anchor="ctr"/>
          <a:lstStyle/>
          <a:p>
            <a:pPr>
              <a:defRPr/>
            </a:pPr>
            <a:endParaRPr lang="en-US" sz="1680">
              <a:solidFill>
                <a:schemeClr val="bg1"/>
              </a:solidFill>
              <a:latin typeface="+mn-lt"/>
              <a:ea typeface="MS PGothic" charset="0"/>
              <a:cs typeface="MS PGothic" charset="0"/>
            </a:endParaRPr>
          </a:p>
        </p:txBody>
      </p:sp>
      <p:sp>
        <p:nvSpPr>
          <p:cNvPr id="8" name="Rectangle 208">
            <a:extLst>
              <a:ext uri="{FF2B5EF4-FFF2-40B4-BE49-F238E27FC236}">
                <a16:creationId xmlns:a16="http://schemas.microsoft.com/office/drawing/2014/main" id="{CF5B60BD-8621-9055-A133-AA191F158D02}"/>
              </a:ext>
            </a:extLst>
          </p:cNvPr>
          <p:cNvSpPr>
            <a:spLocks noChangeArrowheads="1"/>
          </p:cNvSpPr>
          <p:nvPr userDrawn="1"/>
        </p:nvSpPr>
        <p:spPr bwMode="auto">
          <a:xfrm>
            <a:off x="0" y="16230600"/>
            <a:ext cx="27432000" cy="228600"/>
          </a:xfrm>
          <a:prstGeom prst="rect">
            <a:avLst/>
          </a:prstGeom>
          <a:solidFill>
            <a:srgbClr val="093F39"/>
          </a:solidFill>
          <a:ln w="9525">
            <a:noFill/>
            <a:miter lim="800000"/>
            <a:headEnd/>
            <a:tailEnd/>
          </a:ln>
        </p:spPr>
        <p:txBody>
          <a:bodyPr wrap="none" lIns="43538" tIns="21769" rIns="43538" bIns="21769" anchor="ctr"/>
          <a:lstStyle/>
          <a:p>
            <a:pPr>
              <a:defRPr/>
            </a:pPr>
            <a:endParaRPr lang="en-US" sz="1680">
              <a:latin typeface="+mn-lt"/>
              <a:ea typeface="MS PGothic" charset="0"/>
              <a:cs typeface="MS PGothic" charset="0"/>
            </a:endParaRPr>
          </a:p>
        </p:txBody>
      </p:sp>
      <p:sp>
        <p:nvSpPr>
          <p:cNvPr id="9" name="Rectangle 208">
            <a:extLst>
              <a:ext uri="{FF2B5EF4-FFF2-40B4-BE49-F238E27FC236}">
                <a16:creationId xmlns:a16="http://schemas.microsoft.com/office/drawing/2014/main" id="{9CDC3FE6-1C28-751A-0A24-900C0B7A0606}"/>
              </a:ext>
            </a:extLst>
          </p:cNvPr>
          <p:cNvSpPr>
            <a:spLocks noChangeArrowheads="1"/>
          </p:cNvSpPr>
          <p:nvPr userDrawn="1"/>
        </p:nvSpPr>
        <p:spPr bwMode="auto">
          <a:xfrm>
            <a:off x="0" y="3570198"/>
            <a:ext cx="27432000" cy="137160"/>
          </a:xfrm>
          <a:prstGeom prst="rect">
            <a:avLst/>
          </a:prstGeom>
          <a:solidFill>
            <a:srgbClr val="FFCC33"/>
          </a:solidFill>
          <a:ln w="9525">
            <a:noFill/>
            <a:miter lim="800000"/>
            <a:headEnd/>
            <a:tailEnd/>
          </a:ln>
        </p:spPr>
        <p:txBody>
          <a:bodyPr wrap="none" lIns="43538" tIns="21769" rIns="43538" bIns="21769" anchor="ctr"/>
          <a:lstStyle/>
          <a:p>
            <a:pPr>
              <a:defRPr/>
            </a:pPr>
            <a:endParaRPr lang="en-US" sz="1680">
              <a:latin typeface="+mn-lt"/>
              <a:ea typeface="MS PGothic" charset="0"/>
              <a:cs typeface="MS PGothic" charset="0"/>
            </a:endParaRPr>
          </a:p>
        </p:txBody>
      </p:sp>
      <p:sp>
        <p:nvSpPr>
          <p:cNvPr id="10" name="Rectangle 208">
            <a:extLst>
              <a:ext uri="{FF2B5EF4-FFF2-40B4-BE49-F238E27FC236}">
                <a16:creationId xmlns:a16="http://schemas.microsoft.com/office/drawing/2014/main" id="{63697A8F-7798-0A0F-8302-5341DF7D804E}"/>
              </a:ext>
            </a:extLst>
          </p:cNvPr>
          <p:cNvSpPr>
            <a:spLocks noChangeArrowheads="1"/>
          </p:cNvSpPr>
          <p:nvPr userDrawn="1"/>
        </p:nvSpPr>
        <p:spPr bwMode="auto">
          <a:xfrm>
            <a:off x="7042841" y="3697338"/>
            <a:ext cx="13335000" cy="8659907"/>
          </a:xfrm>
          <a:prstGeom prst="rect">
            <a:avLst/>
          </a:prstGeom>
          <a:solidFill>
            <a:srgbClr val="0C5449"/>
          </a:solidFill>
          <a:ln w="9525">
            <a:noFill/>
            <a:miter lim="800000"/>
            <a:headEnd/>
            <a:tailEnd/>
          </a:ln>
        </p:spPr>
        <p:txBody>
          <a:bodyPr wrap="none" lIns="43538" tIns="21769" rIns="43538" bIns="21769" anchor="ctr"/>
          <a:lstStyle/>
          <a:p>
            <a:pPr>
              <a:defRPr/>
            </a:pPr>
            <a:endParaRPr lang="en-US" sz="1680">
              <a:latin typeface="+mn-lt"/>
              <a:ea typeface="MS PGothic" charset="0"/>
              <a:cs typeface="MS PGothic" charset="0"/>
            </a:endParaRPr>
          </a:p>
        </p:txBody>
      </p:sp>
      <p:sp>
        <p:nvSpPr>
          <p:cNvPr id="11" name="Rectangle 74">
            <a:extLst>
              <a:ext uri="{FF2B5EF4-FFF2-40B4-BE49-F238E27FC236}">
                <a16:creationId xmlns:a16="http://schemas.microsoft.com/office/drawing/2014/main" id="{79E9B3E1-1AFE-4828-C906-491CB19CE416}"/>
              </a:ext>
            </a:extLst>
          </p:cNvPr>
          <p:cNvSpPr>
            <a:spLocks noChangeArrowheads="1"/>
          </p:cNvSpPr>
          <p:nvPr userDrawn="1"/>
        </p:nvSpPr>
        <p:spPr bwMode="auto">
          <a:xfrm>
            <a:off x="7048500" y="12304856"/>
            <a:ext cx="13335000" cy="3575448"/>
          </a:xfrm>
          <a:custGeom>
            <a:avLst/>
            <a:gdLst>
              <a:gd name="T0" fmla="*/ 0 w 20854944"/>
              <a:gd name="T1" fmla="*/ 0 h 7149426"/>
              <a:gd name="T2" fmla="*/ 15641272 w 20854944"/>
              <a:gd name="T3" fmla="*/ 0 h 7149426"/>
              <a:gd name="T4" fmla="*/ 15641272 w 20854944"/>
              <a:gd name="T5" fmla="*/ 4767182 h 7149426"/>
              <a:gd name="T6" fmla="*/ 0 w 20854944"/>
              <a:gd name="T7" fmla="*/ 4752326 h 7149426"/>
              <a:gd name="T8" fmla="*/ 0 w 20854944"/>
              <a:gd name="T9" fmla="*/ 0 h 7149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54944" h="7149426">
                <a:moveTo>
                  <a:pt x="0" y="0"/>
                </a:moveTo>
                <a:lnTo>
                  <a:pt x="20854943" y="0"/>
                </a:lnTo>
                <a:cubicBezTo>
                  <a:pt x="20854943" y="2383142"/>
                  <a:pt x="20854944" y="4766284"/>
                  <a:pt x="20854944" y="7149426"/>
                </a:cubicBezTo>
                <a:lnTo>
                  <a:pt x="0" y="7127145"/>
                </a:lnTo>
                <a:lnTo>
                  <a:pt x="0" y="0"/>
                </a:lnTo>
                <a:close/>
              </a:path>
            </a:pathLst>
          </a:custGeom>
          <a:solidFill>
            <a:srgbClr val="093F39"/>
          </a:solidFill>
          <a:ln>
            <a:noFill/>
          </a:ln>
        </p:spPr>
        <p:txBody>
          <a:bodyPr lIns="43538" tIns="21769" rIns="43538" bIns="21769"/>
          <a:lstStyle/>
          <a:p>
            <a:endParaRPr lang="en-US" sz="1680">
              <a:latin typeface="+mn-lt"/>
            </a:endParaRPr>
          </a:p>
        </p:txBody>
      </p:sp>
    </p:spTree>
    <p:extLst>
      <p:ext uri="{BB962C8B-B14F-4D97-AF65-F5344CB8AC3E}">
        <p14:creationId xmlns:p14="http://schemas.microsoft.com/office/powerpoint/2010/main" val="21842020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2057400" rtl="0" eaLnBrk="1" latinLnBrk="0" hangingPunct="1">
        <a:lnSpc>
          <a:spcPct val="90000"/>
        </a:lnSpc>
        <a:spcBef>
          <a:spcPct val="0"/>
        </a:spcBef>
        <a:buNone/>
        <a:defRPr sz="9900" kern="1200">
          <a:solidFill>
            <a:schemeClr val="tx1"/>
          </a:solidFill>
          <a:latin typeface="+mj-lt"/>
          <a:ea typeface="+mj-ea"/>
          <a:cs typeface="+mj-cs"/>
        </a:defRPr>
      </a:lvl1pPr>
    </p:titleStyle>
    <p:body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p:bodyStyle>
    <p:otherStyle>
      <a:defPPr>
        <a:defRPr lang="en-US"/>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184" userDrawn="1">
          <p15:clr>
            <a:srgbClr val="F26B43"/>
          </p15:clr>
        </p15:guide>
        <p15:guide id="2" pos="86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fonts.google.com/specimen/Lato" TargetMode="External"/><Relationship Id="rId3" Type="http://schemas.openxmlformats.org/officeDocument/2006/relationships/hyperlink" Target="mailto:medcom@med.wayne.edu" TargetMode="External"/><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5.jpg"/><Relationship Id="rId4" Type="http://schemas.openxmlformats.org/officeDocument/2006/relationships/hyperlink" Target="https://medcom.med.wayne.edu/faqs" TargetMode="External"/><Relationship Id="rId9" Type="http://schemas.openxmlformats.org/officeDocument/2006/relationships/hyperlink" Target="https://medcom.med.wayne.edu/creating-accessible-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69277A9-A349-18FD-3491-54C07CE84F86}"/>
              </a:ext>
            </a:extLst>
          </p:cNvPr>
          <p:cNvSpPr>
            <a:spLocks noChangeArrowheads="1"/>
          </p:cNvSpPr>
          <p:nvPr/>
        </p:nvSpPr>
        <p:spPr bwMode="auto">
          <a:xfrm>
            <a:off x="8849362" y="4366014"/>
            <a:ext cx="9733279" cy="662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3538" tIns="21769" rIns="43538" bIns="21769" anchor="t"/>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a:r>
              <a:rPr lang="en-US" altLang="en-US" sz="4400" b="1" dirty="0">
                <a:solidFill>
                  <a:schemeClr val="bg1"/>
                </a:solidFill>
                <a:latin typeface="+mn-lt"/>
                <a:ea typeface="Lato" panose="020F0502020204030203" pitchFamily="34" charset="0"/>
                <a:cs typeface="Lato" panose="020F0502020204030203" pitchFamily="34" charset="0"/>
              </a:rPr>
              <a:t>Key finding goes here, </a:t>
            </a:r>
            <a:br>
              <a:rPr lang="en-US" altLang="en-US" sz="4400" b="1" dirty="0">
                <a:solidFill>
                  <a:schemeClr val="bg1"/>
                </a:solidFill>
                <a:latin typeface="+mn-lt"/>
                <a:ea typeface="Lato" panose="020F0502020204030203" pitchFamily="34" charset="0"/>
                <a:cs typeface="Lato" panose="020F0502020204030203" pitchFamily="34" charset="0"/>
              </a:rPr>
            </a:br>
            <a:r>
              <a:rPr lang="en-US" altLang="en-US" sz="4400" dirty="0">
                <a:solidFill>
                  <a:schemeClr val="bg1"/>
                </a:solidFill>
                <a:latin typeface="+mn-lt"/>
                <a:ea typeface="Lato" panose="020F0502020204030203" pitchFamily="34" charset="0"/>
                <a:cs typeface="Lato" panose="020F0502020204030203" pitchFamily="34" charset="0"/>
              </a:rPr>
              <a:t>stated simply in common language. </a:t>
            </a:r>
            <a:r>
              <a:rPr lang="en-US" altLang="en-US" sz="4400" b="1" dirty="0">
                <a:solidFill>
                  <a:schemeClr val="bg1"/>
                </a:solidFill>
                <a:latin typeface="+mn-lt"/>
                <a:ea typeface="Lato" panose="020F0502020204030203" pitchFamily="34" charset="0"/>
                <a:cs typeface="Lato" panose="020F0502020204030203" pitchFamily="34" charset="0"/>
              </a:rPr>
              <a:t>Highlight</a:t>
            </a:r>
            <a:r>
              <a:rPr lang="en-US" altLang="en-US" sz="4400" dirty="0">
                <a:solidFill>
                  <a:schemeClr val="bg1"/>
                </a:solidFill>
                <a:latin typeface="+mn-lt"/>
                <a:ea typeface="Lato" panose="020F0502020204030203" pitchFamily="34" charset="0"/>
                <a:cs typeface="Lato" panose="020F0502020204030203" pitchFamily="34" charset="0"/>
              </a:rPr>
              <a:t> key points and </a:t>
            </a:r>
            <a:r>
              <a:rPr lang="en-US" altLang="en-US" sz="4400" b="1" dirty="0">
                <a:solidFill>
                  <a:schemeClr val="bg1"/>
                </a:solidFill>
                <a:latin typeface="+mn-lt"/>
                <a:ea typeface="Lato" panose="020F0502020204030203" pitchFamily="34" charset="0"/>
                <a:cs typeface="Lato" panose="020F0502020204030203" pitchFamily="34" charset="0"/>
              </a:rPr>
              <a:t>key words</a:t>
            </a:r>
            <a:r>
              <a:rPr lang="en-US" altLang="en-US" sz="4400" dirty="0">
                <a:solidFill>
                  <a:schemeClr val="bg1"/>
                </a:solidFill>
                <a:latin typeface="+mn-lt"/>
                <a:ea typeface="Lato" panose="020F0502020204030203" pitchFamily="34" charset="0"/>
                <a:cs typeface="Lato" panose="020F0502020204030203" pitchFamily="34" charset="0"/>
              </a:rPr>
              <a:t>.</a:t>
            </a:r>
          </a:p>
          <a:p>
            <a:pPr algn="ctr"/>
            <a:endParaRPr lang="en-US" altLang="en-US" sz="4200" b="1" dirty="0">
              <a:solidFill>
                <a:schemeClr val="bg1"/>
              </a:solidFill>
              <a:latin typeface="+mn-lt"/>
              <a:ea typeface="Lato" panose="020F0502020204030203" pitchFamily="34" charset="0"/>
              <a:cs typeface="Lato" panose="020F0502020204030203" pitchFamily="34" charset="0"/>
            </a:endParaRPr>
          </a:p>
          <a:p>
            <a:pPr algn="ctr"/>
            <a:r>
              <a:rPr lang="en-US" altLang="en-US" sz="3600" b="1" dirty="0">
                <a:solidFill>
                  <a:schemeClr val="bg1"/>
                </a:solidFill>
                <a:latin typeface="+mn-lt"/>
                <a:ea typeface="Lato" panose="020F0502020204030203" pitchFamily="34" charset="0"/>
                <a:cs typeface="Lato" panose="020F0502020204030203" pitchFamily="34" charset="0"/>
              </a:rPr>
              <a:t>Paragraph making statement to further expound upon headline in a few sentences.</a:t>
            </a:r>
          </a:p>
          <a:p>
            <a:pPr algn="ctr"/>
            <a:endParaRPr lang="en-US" altLang="en-US" sz="3134" b="1" dirty="0">
              <a:solidFill>
                <a:schemeClr val="bg1"/>
              </a:solidFill>
              <a:latin typeface="+mn-lt"/>
              <a:ea typeface="Lato" panose="020F0502020204030203" pitchFamily="34" charset="0"/>
              <a:cs typeface="Lato" panose="020F0502020204030203" pitchFamily="34" charset="0"/>
            </a:endParaRPr>
          </a:p>
        </p:txBody>
      </p:sp>
      <p:pic>
        <p:nvPicPr>
          <p:cNvPr id="11" name="Picture 3" descr="smartphone-1132675_1280-white.png">
            <a:extLst>
              <a:ext uri="{FF2B5EF4-FFF2-40B4-BE49-F238E27FC236}">
                <a16:creationId xmlns:a16="http://schemas.microsoft.com/office/drawing/2014/main" id="{E7E286D9-C5FA-01E9-E3E0-CCB6B3844B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85663" y="13186087"/>
            <a:ext cx="568325" cy="103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9">
            <a:extLst>
              <a:ext uri="{FF2B5EF4-FFF2-40B4-BE49-F238E27FC236}">
                <a16:creationId xmlns:a16="http://schemas.microsoft.com/office/drawing/2014/main" id="{28D6B1DD-CDAA-22F3-1971-2DC43DD95481}"/>
              </a:ext>
            </a:extLst>
          </p:cNvPr>
          <p:cNvSpPr txBox="1">
            <a:spLocks noChangeArrowheads="1"/>
          </p:cNvSpPr>
          <p:nvPr/>
        </p:nvSpPr>
        <p:spPr bwMode="auto">
          <a:xfrm>
            <a:off x="14159129" y="14267704"/>
            <a:ext cx="2272118" cy="4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3538" tIns="21769" rIns="43538" bIns="21769">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r"/>
            <a:r>
              <a:rPr lang="en-US" altLang="en-US" sz="1334" dirty="0">
                <a:solidFill>
                  <a:schemeClr val="bg1"/>
                </a:solidFill>
                <a:latin typeface="Lato" panose="020F0502020204030203" pitchFamily="34" charset="0"/>
                <a:ea typeface="Lato" panose="020F0502020204030203" pitchFamily="34" charset="0"/>
                <a:cs typeface="Lato" panose="020F0502020204030203" pitchFamily="34" charset="0"/>
              </a:rPr>
              <a:t>Brief directions of call to action replace QR code</a:t>
            </a:r>
          </a:p>
        </p:txBody>
      </p:sp>
      <p:sp>
        <p:nvSpPr>
          <p:cNvPr id="46" name="Title 8">
            <a:extLst>
              <a:ext uri="{FF2B5EF4-FFF2-40B4-BE49-F238E27FC236}">
                <a16:creationId xmlns:a16="http://schemas.microsoft.com/office/drawing/2014/main" id="{4F68E696-D880-923B-0F63-3B00C5792759}"/>
              </a:ext>
            </a:extLst>
          </p:cNvPr>
          <p:cNvSpPr txBox="1">
            <a:spLocks/>
          </p:cNvSpPr>
          <p:nvPr/>
        </p:nvSpPr>
        <p:spPr>
          <a:xfrm>
            <a:off x="7357036" y="472446"/>
            <a:ext cx="17005194" cy="1585081"/>
          </a:xfrm>
          <a:prstGeom prst="rect">
            <a:avLst/>
          </a:prstGeom>
        </p:spPr>
        <p:txBody>
          <a:bodyPr/>
          <a:lst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a:lstStyle>
          <a:p>
            <a:pPr algn="ctr"/>
            <a:r>
              <a:rPr lang="en-US" sz="4400" b="1" dirty="0">
                <a:solidFill>
                  <a:schemeClr val="bg1"/>
                </a:solidFill>
                <a:ea typeface="Lato" panose="020F0502020204030203" pitchFamily="34" charset="0"/>
                <a:cs typeface="Lato" panose="020F0502020204030203" pitchFamily="34" charset="0"/>
              </a:rPr>
              <a:t>Title – this is a </a:t>
            </a:r>
            <a:r>
              <a:rPr lang="en-US" sz="4400" b="1" dirty="0">
                <a:solidFill>
                  <a:srgbClr val="FFCC33"/>
                </a:solidFill>
                <a:ea typeface="Lato" panose="020F0502020204030203" pitchFamily="34" charset="0"/>
                <a:cs typeface="Lato" panose="020F0502020204030203" pitchFamily="34" charset="0"/>
              </a:rPr>
              <a:t>60” x 36”  (5’ x 3’) poster</a:t>
            </a:r>
            <a:r>
              <a:rPr lang="en-US" sz="4400" b="1" dirty="0">
                <a:solidFill>
                  <a:schemeClr val="bg1"/>
                </a:solidFill>
                <a:ea typeface="Lato" panose="020F0502020204030203" pitchFamily="34" charset="0"/>
                <a:cs typeface="Lato" panose="020F0502020204030203" pitchFamily="34" charset="0"/>
              </a:rPr>
              <a:t>, 88 point </a:t>
            </a:r>
            <a:r>
              <a:rPr lang="en-US" sz="4400" b="1" dirty="0" err="1">
                <a:solidFill>
                  <a:schemeClr val="bg1"/>
                </a:solidFill>
                <a:ea typeface="Lato" panose="020F0502020204030203" pitchFamily="34" charset="0"/>
                <a:cs typeface="Lato" panose="020F0502020204030203" pitchFamily="34" charset="0"/>
              </a:rPr>
              <a:t>Lato</a:t>
            </a:r>
            <a:r>
              <a:rPr lang="en-US" sz="4400" b="1" dirty="0">
                <a:solidFill>
                  <a:schemeClr val="bg1"/>
                </a:solidFill>
                <a:ea typeface="Lato" panose="020F0502020204030203" pitchFamily="34" charset="0"/>
                <a:cs typeface="Lato" panose="020F0502020204030203" pitchFamily="34" charset="0"/>
              </a:rPr>
              <a:t> title heading, legible at 16 feet away. This is half size to be printed at 200%</a:t>
            </a:r>
          </a:p>
        </p:txBody>
      </p:sp>
      <p:sp>
        <p:nvSpPr>
          <p:cNvPr id="47" name="Subtitle 9">
            <a:extLst>
              <a:ext uri="{FF2B5EF4-FFF2-40B4-BE49-F238E27FC236}">
                <a16:creationId xmlns:a16="http://schemas.microsoft.com/office/drawing/2014/main" id="{D3D59F8F-E1B9-0614-5A80-8A4BAF4903FB}"/>
              </a:ext>
            </a:extLst>
          </p:cNvPr>
          <p:cNvSpPr txBox="1">
            <a:spLocks/>
          </p:cNvSpPr>
          <p:nvPr/>
        </p:nvSpPr>
        <p:spPr>
          <a:xfrm>
            <a:off x="7357036" y="2162724"/>
            <a:ext cx="17005193" cy="1276563"/>
          </a:xfrm>
          <a:prstGeom prst="rect">
            <a:avLst/>
          </a:prstGeom>
        </p:spPr>
        <p:txBody>
          <a:bodyPr/>
          <a:lst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a:lstStyle>
          <a:p>
            <a:pPr marL="0" indent="0" algn="ctr">
              <a:spcBef>
                <a:spcPts val="0"/>
              </a:spcBef>
              <a:buNone/>
            </a:pPr>
            <a:r>
              <a:rPr lang="en-US" sz="3000" dirty="0">
                <a:solidFill>
                  <a:schemeClr val="bg1"/>
                </a:solidFill>
                <a:ea typeface="Lato" panose="020F0502020204030203" pitchFamily="34" charset="0"/>
                <a:cs typeface="Lato" panose="020F0502020204030203" pitchFamily="34" charset="0"/>
              </a:rPr>
              <a:t>Authors and affiliations</a:t>
            </a:r>
          </a:p>
          <a:p>
            <a:pPr marL="0" indent="0" algn="ctr">
              <a:spcBef>
                <a:spcPts val="0"/>
              </a:spcBef>
              <a:buNone/>
            </a:pPr>
            <a:r>
              <a:rPr lang="en-US" sz="3000" dirty="0">
                <a:solidFill>
                  <a:schemeClr val="bg1"/>
                </a:solidFill>
                <a:ea typeface="Lato" panose="020F0502020204030203" pitchFamily="34" charset="0"/>
                <a:cs typeface="Lato" panose="020F0502020204030203" pitchFamily="34" charset="0"/>
              </a:rPr>
              <a:t>60 point </a:t>
            </a:r>
            <a:r>
              <a:rPr lang="en-US" sz="3000" dirty="0" err="1">
                <a:solidFill>
                  <a:schemeClr val="bg1"/>
                </a:solidFill>
                <a:ea typeface="Lato" panose="020F0502020204030203" pitchFamily="34" charset="0"/>
                <a:cs typeface="Lato" panose="020F0502020204030203" pitchFamily="34" charset="0"/>
              </a:rPr>
              <a:t>Lato</a:t>
            </a:r>
            <a:r>
              <a:rPr lang="en-US" sz="3000" dirty="0">
                <a:solidFill>
                  <a:schemeClr val="bg1"/>
                </a:solidFill>
                <a:ea typeface="Lato" panose="020F0502020204030203" pitchFamily="34" charset="0"/>
                <a:cs typeface="Lato" panose="020F0502020204030203" pitchFamily="34" charset="0"/>
              </a:rPr>
              <a:t> medium body</a:t>
            </a:r>
          </a:p>
        </p:txBody>
      </p:sp>
      <p:sp>
        <p:nvSpPr>
          <p:cNvPr id="48" name="TextBox 47">
            <a:extLst>
              <a:ext uri="{FF2B5EF4-FFF2-40B4-BE49-F238E27FC236}">
                <a16:creationId xmlns:a16="http://schemas.microsoft.com/office/drawing/2014/main" id="{353279AF-B22F-AD31-5625-C05107B9B6A3}"/>
              </a:ext>
            </a:extLst>
          </p:cNvPr>
          <p:cNvSpPr txBox="1"/>
          <p:nvPr/>
        </p:nvSpPr>
        <p:spPr>
          <a:xfrm>
            <a:off x="548613" y="13287979"/>
            <a:ext cx="5943600" cy="2585323"/>
          </a:xfrm>
          <a:prstGeom prst="rect">
            <a:avLst/>
          </a:prstGeom>
          <a:noFill/>
        </p:spPr>
        <p:txBody>
          <a:bodyPr wrap="square" rtlCol="0">
            <a:spAutoFit/>
          </a:bodyPr>
          <a:lstStyle/>
          <a:p>
            <a:r>
              <a:rPr lang="en-US" b="1" dirty="0">
                <a:ea typeface="Lato" panose="020F0502020204030203" pitchFamily="34" charset="0"/>
                <a:cs typeface="Lato" panose="020F0502020204030203" pitchFamily="34" charset="0"/>
              </a:rPr>
              <a:t>Text – good examples. </a:t>
            </a:r>
            <a:r>
              <a:rPr lang="en-US" dirty="0">
                <a:ea typeface="Lato" panose="020F0502020204030203" pitchFamily="34" charset="0"/>
                <a:cs typeface="Lato" panose="020F0502020204030203" pitchFamily="34" charset="0"/>
              </a:rPr>
              <a:t>Text should be high contrast, the following provide the best contrast for reading and printing:</a:t>
            </a:r>
          </a:p>
          <a:p>
            <a:pPr marL="386283" indent="-274102">
              <a:buFont typeface="Arial" panose="020B0604020202020204" pitchFamily="34" charset="0"/>
              <a:buChar char="•"/>
            </a:pPr>
            <a:r>
              <a:rPr lang="en-US" dirty="0">
                <a:ea typeface="Lato" panose="020F0502020204030203" pitchFamily="34" charset="0"/>
                <a:cs typeface="Lato" panose="020F0502020204030203" pitchFamily="34" charset="0"/>
              </a:rPr>
              <a:t>Black on white</a:t>
            </a:r>
          </a:p>
          <a:p>
            <a:pPr marL="386283" indent="-274102">
              <a:buFont typeface="Arial" panose="020B0604020202020204" pitchFamily="34" charset="0"/>
              <a:buChar char="•"/>
            </a:pPr>
            <a:r>
              <a:rPr lang="en-US" dirty="0">
                <a:solidFill>
                  <a:srgbClr val="00594F"/>
                </a:solidFill>
                <a:ea typeface="Lato" panose="020F0502020204030203" pitchFamily="34" charset="0"/>
                <a:cs typeface="Lato" panose="020F0502020204030203" pitchFamily="34" charset="0"/>
              </a:rPr>
              <a:t>WSU primary green on white</a:t>
            </a:r>
          </a:p>
          <a:p>
            <a:pPr marL="386283" indent="-274102">
              <a:buFont typeface="Arial" panose="020B0604020202020204" pitchFamily="34" charset="0"/>
              <a:buChar char="•"/>
            </a:pPr>
            <a:r>
              <a:rPr lang="en-US" dirty="0">
                <a:solidFill>
                  <a:schemeClr val="bg2">
                    <a:lumMod val="25000"/>
                  </a:schemeClr>
                </a:solidFill>
                <a:ea typeface="Lato" panose="020F0502020204030203" pitchFamily="34" charset="0"/>
                <a:cs typeface="Lato" panose="020F0502020204030203" pitchFamily="34" charset="0"/>
              </a:rPr>
              <a:t>Dark gray on white</a:t>
            </a:r>
          </a:p>
          <a:p>
            <a:pPr marL="386283" indent="-274102">
              <a:buFont typeface="Arial" panose="020B0604020202020204" pitchFamily="34" charset="0"/>
              <a:buChar char="•"/>
            </a:pPr>
            <a:r>
              <a:rPr lang="en-US" b="1" dirty="0">
                <a:solidFill>
                  <a:srgbClr val="00594F"/>
                </a:solidFill>
                <a:highlight>
                  <a:srgbClr val="FFC844"/>
                </a:highlight>
                <a:ea typeface="Lato" panose="020F0502020204030203" pitchFamily="34" charset="0"/>
                <a:cs typeface="Lato" panose="020F0502020204030203" pitchFamily="34" charset="0"/>
              </a:rPr>
              <a:t>WSU primary green on WSU primary yellow </a:t>
            </a:r>
          </a:p>
          <a:p>
            <a:pPr marL="386283" indent="-274102">
              <a:buFont typeface="Arial" panose="020B0604020202020204" pitchFamily="34" charset="0"/>
              <a:buChar char="•"/>
            </a:pPr>
            <a:r>
              <a:rPr lang="en-US" b="1" dirty="0">
                <a:solidFill>
                  <a:srgbClr val="FFC844"/>
                </a:solidFill>
                <a:highlight>
                  <a:srgbClr val="00594F"/>
                </a:highlight>
                <a:ea typeface="Lato" panose="020F0502020204030203" pitchFamily="34" charset="0"/>
                <a:cs typeface="Lato" panose="020F0502020204030203" pitchFamily="34" charset="0"/>
              </a:rPr>
              <a:t>WSU primary yellow on WSU primary green</a:t>
            </a:r>
            <a:endParaRPr lang="en-US" dirty="0">
              <a:solidFill>
                <a:schemeClr val="bg2">
                  <a:lumMod val="25000"/>
                </a:schemeClr>
              </a:solidFill>
              <a:ea typeface="Lato" panose="020F0502020204030203" pitchFamily="34" charset="0"/>
              <a:cs typeface="Lato" panose="020F0502020204030203" pitchFamily="34" charset="0"/>
            </a:endParaRPr>
          </a:p>
          <a:p>
            <a:pPr marL="386283" indent="-274102">
              <a:buClr>
                <a:srgbClr val="00594F"/>
              </a:buClr>
              <a:buFont typeface="Arial" panose="020B0604020202020204" pitchFamily="34" charset="0"/>
              <a:buChar char="•"/>
            </a:pPr>
            <a:r>
              <a:rPr lang="en-US" dirty="0">
                <a:solidFill>
                  <a:schemeClr val="bg1"/>
                </a:solidFill>
                <a:highlight>
                  <a:srgbClr val="00594F"/>
                </a:highlight>
                <a:ea typeface="Lato" panose="020F0502020204030203" pitchFamily="34" charset="0"/>
                <a:cs typeface="Lato" panose="020F0502020204030203" pitchFamily="34" charset="0"/>
              </a:rPr>
              <a:t>White on WSU primary green</a:t>
            </a:r>
          </a:p>
        </p:txBody>
      </p:sp>
      <p:sp>
        <p:nvSpPr>
          <p:cNvPr id="50" name="TextBox 49">
            <a:extLst>
              <a:ext uri="{FF2B5EF4-FFF2-40B4-BE49-F238E27FC236}">
                <a16:creationId xmlns:a16="http://schemas.microsoft.com/office/drawing/2014/main" id="{F4009F2A-BDD6-4C87-3958-C67F1E8B3CDD}"/>
              </a:ext>
            </a:extLst>
          </p:cNvPr>
          <p:cNvSpPr txBox="1"/>
          <p:nvPr/>
        </p:nvSpPr>
        <p:spPr>
          <a:xfrm>
            <a:off x="20936427" y="7384031"/>
            <a:ext cx="5977330" cy="4575946"/>
          </a:xfrm>
          <a:prstGeom prst="rect">
            <a:avLst/>
          </a:prstGeom>
          <a:noFill/>
        </p:spPr>
        <p:txBody>
          <a:bodyPr wrap="square" numCol="2">
            <a:noAutofit/>
          </a:bodyPr>
          <a:lstStyle/>
          <a:p>
            <a:r>
              <a:rPr lang="en-US" b="1" dirty="0">
                <a:ea typeface="Lato" panose="020F0502020204030203" pitchFamily="34" charset="0"/>
                <a:cs typeface="Lato" panose="020F0502020204030203" pitchFamily="34" charset="0"/>
              </a:rPr>
              <a:t>Text – poor/inaccessible examples</a:t>
            </a:r>
          </a:p>
          <a:p>
            <a:r>
              <a:rPr lang="en-US" dirty="0">
                <a:ea typeface="Lato" panose="020F0502020204030203" pitchFamily="34" charset="0"/>
                <a:cs typeface="Lato" panose="020F0502020204030203" pitchFamily="34" charset="0"/>
              </a:rPr>
              <a:t>Text should be high contrast, the example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dirty="0">
              <a:ea typeface="Lato" panose="020F0502020204030203" pitchFamily="34" charset="0"/>
              <a:cs typeface="Lato" panose="020F0502020204030203" pitchFamily="34" charset="0"/>
            </a:endParaRPr>
          </a:p>
          <a:p>
            <a:pPr marL="304793" indent="-223303">
              <a:buFont typeface="Arial" panose="020B0604020202020204" pitchFamily="34" charset="0"/>
              <a:buChar char="•"/>
            </a:pPr>
            <a:r>
              <a:rPr lang="en-US" dirty="0">
                <a:ea typeface="Lato" panose="020F0502020204030203" pitchFamily="34" charset="0"/>
                <a:cs typeface="Lato" panose="020F0502020204030203" pitchFamily="34" charset="0"/>
              </a:rPr>
              <a:t>Black on white</a:t>
            </a:r>
          </a:p>
          <a:p>
            <a:pPr marL="304793" indent="-223303">
              <a:buFont typeface="Arial" panose="020B0604020202020204" pitchFamily="34" charset="0"/>
              <a:buChar char="•"/>
            </a:pPr>
            <a:r>
              <a:rPr lang="en-US" dirty="0">
                <a:solidFill>
                  <a:srgbClr val="3D7A67"/>
                </a:solidFill>
                <a:highlight>
                  <a:srgbClr val="093F39"/>
                </a:highlight>
                <a:ea typeface="Lato" panose="020F0502020204030203" pitchFamily="34" charset="0"/>
                <a:cs typeface="Lato" panose="020F0502020204030203" pitchFamily="34" charset="0"/>
              </a:rPr>
              <a:t>Light green on WSU primary green</a:t>
            </a:r>
          </a:p>
          <a:p>
            <a:pPr marL="304793" indent="-223303">
              <a:buFont typeface="Arial" panose="020B0604020202020204" pitchFamily="34" charset="0"/>
              <a:buChar char="•"/>
            </a:pPr>
            <a:r>
              <a:rPr lang="en-US" dirty="0">
                <a:solidFill>
                  <a:schemeClr val="bg2">
                    <a:lumMod val="25000"/>
                  </a:schemeClr>
                </a:solidFill>
                <a:highlight>
                  <a:srgbClr val="093F39"/>
                </a:highlight>
                <a:ea typeface="Lato" panose="020F0502020204030203" pitchFamily="34" charset="0"/>
                <a:cs typeface="Lato" panose="020F0502020204030203" pitchFamily="34" charset="0"/>
              </a:rPr>
              <a:t>Dark gray on WSU primary green</a:t>
            </a:r>
          </a:p>
          <a:p>
            <a:pPr marL="304793" indent="-223303">
              <a:buFont typeface="Arial" panose="020B0604020202020204" pitchFamily="34" charset="0"/>
              <a:buChar char="•"/>
            </a:pPr>
            <a:r>
              <a:rPr lang="en-US" b="1" dirty="0">
                <a:solidFill>
                  <a:schemeClr val="bg1"/>
                </a:solidFill>
                <a:highlight>
                  <a:srgbClr val="FFC844"/>
                </a:highlight>
                <a:ea typeface="Lato" panose="020F0502020204030203" pitchFamily="34" charset="0"/>
                <a:cs typeface="Lato" panose="020F0502020204030203" pitchFamily="34" charset="0"/>
              </a:rPr>
              <a:t>White on WSU primary yellow </a:t>
            </a:r>
          </a:p>
          <a:p>
            <a:pPr marL="304793" indent="-223303">
              <a:buFont typeface="Arial" panose="020B0604020202020204" pitchFamily="34" charset="0"/>
              <a:buChar char="•"/>
            </a:pPr>
            <a:r>
              <a:rPr lang="en-US" b="1" dirty="0">
                <a:highlight>
                  <a:srgbClr val="00594F"/>
                </a:highlight>
                <a:ea typeface="Lato" panose="020F0502020204030203" pitchFamily="34" charset="0"/>
                <a:cs typeface="Lato" panose="020F0502020204030203" pitchFamily="34" charset="0"/>
              </a:rPr>
              <a:t>Black on WSU primary green</a:t>
            </a:r>
            <a:endParaRPr lang="en-US" dirty="0">
              <a:ea typeface="Lato" panose="020F0502020204030203" pitchFamily="34" charset="0"/>
              <a:cs typeface="Lato" panose="020F0502020204030203" pitchFamily="34" charset="0"/>
            </a:endParaRPr>
          </a:p>
          <a:p>
            <a:pPr marL="304793" indent="-223303">
              <a:buClr>
                <a:srgbClr val="00594F"/>
              </a:buClr>
              <a:buFont typeface="Arial" panose="020B0604020202020204" pitchFamily="34" charset="0"/>
              <a:buChar char="•"/>
            </a:pPr>
            <a:r>
              <a:rPr lang="en-US" dirty="0">
                <a:solidFill>
                  <a:srgbClr val="FF0000"/>
                </a:solidFill>
                <a:highlight>
                  <a:srgbClr val="00594F"/>
                </a:highlight>
                <a:ea typeface="Lato" panose="020F0502020204030203" pitchFamily="34" charset="0"/>
                <a:cs typeface="Lato" panose="020F0502020204030203" pitchFamily="34" charset="0"/>
              </a:rPr>
              <a:t>Red on WSU primary green</a:t>
            </a:r>
          </a:p>
          <a:p>
            <a:pPr marL="304793" indent="-223303">
              <a:buClr>
                <a:srgbClr val="00594F"/>
              </a:buClr>
              <a:buFont typeface="Arial" panose="020B0604020202020204" pitchFamily="34" charset="0"/>
              <a:buChar char="•"/>
            </a:pPr>
            <a:r>
              <a:rPr lang="en-US" dirty="0">
                <a:solidFill>
                  <a:srgbClr val="FF0000"/>
                </a:solidFill>
                <a:ea typeface="Lato" panose="020F0502020204030203" pitchFamily="34" charset="0"/>
                <a:cs typeface="Lato" panose="020F0502020204030203" pitchFamily="34" charset="0"/>
              </a:rPr>
              <a:t>Red</a:t>
            </a:r>
            <a:r>
              <a:rPr lang="en-US" dirty="0">
                <a:solidFill>
                  <a:srgbClr val="093F39"/>
                </a:solidFill>
                <a:ea typeface="Lato" panose="020F0502020204030203" pitchFamily="34" charset="0"/>
                <a:cs typeface="Lato" panose="020F0502020204030203" pitchFamily="34" charset="0"/>
              </a:rPr>
              <a:t> does not mean this is important! When deciding to change your content's font color for important information, ensure the font color is </a:t>
            </a:r>
            <a:r>
              <a:rPr lang="en-US" b="1" i="1" dirty="0">
                <a:solidFill>
                  <a:srgbClr val="093F39"/>
                </a:solidFill>
                <a:ea typeface="Lato" panose="020F0502020204030203" pitchFamily="34" charset="0"/>
                <a:cs typeface="Lato" panose="020F0502020204030203" pitchFamily="34" charset="0"/>
              </a:rPr>
              <a:t>not</a:t>
            </a:r>
            <a:r>
              <a:rPr lang="en-US" dirty="0">
                <a:solidFill>
                  <a:srgbClr val="093F39"/>
                </a:solidFill>
                <a:ea typeface="Lato" panose="020F0502020204030203" pitchFamily="34" charset="0"/>
                <a:cs typeface="Lato" panose="020F0502020204030203" pitchFamily="34" charset="0"/>
              </a:rPr>
              <a:t> the only means of identification. </a:t>
            </a:r>
            <a:r>
              <a:rPr lang="en-US" b="1" dirty="0">
                <a:solidFill>
                  <a:srgbClr val="093F39"/>
                </a:solidFill>
                <a:ea typeface="Lato" panose="020F0502020204030203" pitchFamily="34" charset="0"/>
                <a:cs typeface="Lato" panose="020F0502020204030203" pitchFamily="34" charset="0"/>
              </a:rPr>
              <a:t>Bolding,</a:t>
            </a:r>
            <a:r>
              <a:rPr lang="en-US" dirty="0">
                <a:solidFill>
                  <a:srgbClr val="093F39"/>
                </a:solidFill>
                <a:ea typeface="Lato" panose="020F0502020204030203" pitchFamily="34" charset="0"/>
                <a:cs typeface="Lato" panose="020F0502020204030203" pitchFamily="34" charset="0"/>
              </a:rPr>
              <a:t> </a:t>
            </a:r>
            <a:r>
              <a:rPr lang="en-US" i="1" dirty="0">
                <a:solidFill>
                  <a:srgbClr val="093F39"/>
                </a:solidFill>
                <a:ea typeface="Lato" panose="020F0502020204030203" pitchFamily="34" charset="0"/>
                <a:cs typeface="Lato" panose="020F0502020204030203" pitchFamily="34" charset="0"/>
              </a:rPr>
              <a:t>italicizing</a:t>
            </a:r>
            <a:r>
              <a:rPr lang="en-US" dirty="0">
                <a:solidFill>
                  <a:srgbClr val="093F39"/>
                </a:solidFill>
                <a:ea typeface="Lato" panose="020F0502020204030203" pitchFamily="34" charset="0"/>
                <a:cs typeface="Lato" panose="020F0502020204030203" pitchFamily="34" charset="0"/>
              </a:rPr>
              <a:t> and scale can function as indicators of importance.</a:t>
            </a:r>
          </a:p>
        </p:txBody>
      </p:sp>
      <p:sp>
        <p:nvSpPr>
          <p:cNvPr id="51" name="TextBox 50">
            <a:extLst>
              <a:ext uri="{FF2B5EF4-FFF2-40B4-BE49-F238E27FC236}">
                <a16:creationId xmlns:a16="http://schemas.microsoft.com/office/drawing/2014/main" id="{E5CDD486-2B61-95DD-E3F4-B7CC324D0CE7}"/>
              </a:ext>
            </a:extLst>
          </p:cNvPr>
          <p:cNvSpPr txBox="1"/>
          <p:nvPr/>
        </p:nvSpPr>
        <p:spPr>
          <a:xfrm>
            <a:off x="20936427" y="13940577"/>
            <a:ext cx="5977330" cy="2031325"/>
          </a:xfrm>
          <a:prstGeom prst="rect">
            <a:avLst/>
          </a:prstGeom>
          <a:noFill/>
        </p:spPr>
        <p:txBody>
          <a:bodyPr wrap="square" rtlCol="0">
            <a:spAutoFit/>
          </a:bodyPr>
          <a:lstStyle/>
          <a:p>
            <a:pPr>
              <a:spcAft>
                <a:spcPts val="800"/>
              </a:spcAft>
            </a:pPr>
            <a:r>
              <a:rPr lang="en-US" b="1" i="1" dirty="0">
                <a:ea typeface="Lato" panose="020F0502020204030203" pitchFamily="34" charset="0"/>
                <a:cs typeface="Lato" panose="020F0502020204030203" pitchFamily="34" charset="0"/>
              </a:rPr>
              <a:t>We hope you find these tips helpful! </a:t>
            </a:r>
            <a:r>
              <a:rPr lang="en-US" dirty="0">
                <a:ea typeface="Lato" panose="020F0502020204030203" pitchFamily="34" charset="0"/>
                <a:cs typeface="Lato" panose="020F0502020204030203" pitchFamily="34" charset="0"/>
              </a:rPr>
              <a:t>If you have any questions, please call the department of Medical Communications at Wayne State University School of Medicine at 313-577-1482 or email </a:t>
            </a:r>
            <a:r>
              <a:rPr lang="en-US" dirty="0">
                <a:solidFill>
                  <a:schemeClr val="tx2"/>
                </a:solidFill>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medcom@med.wayne.edu</a:t>
            </a:r>
            <a:r>
              <a:rPr lang="en-US" dirty="0">
                <a:solidFill>
                  <a:schemeClr val="tx2"/>
                </a:solidFill>
                <a:ea typeface="Lato" panose="020F0502020204030203" pitchFamily="34" charset="0"/>
                <a:cs typeface="Lato" panose="020F0502020204030203" pitchFamily="34" charset="0"/>
              </a:rPr>
              <a:t> </a:t>
            </a:r>
            <a:r>
              <a:rPr lang="en-US" dirty="0">
                <a:ea typeface="Lato" panose="020F0502020204030203" pitchFamily="34" charset="0"/>
                <a:cs typeface="Lato" panose="020F0502020204030203" pitchFamily="34" charset="0"/>
              </a:rPr>
              <a:t>We are open Monday through Friday, 8:30 a.m. through 5 p.m. and closed for university recognized holidays.</a:t>
            </a:r>
          </a:p>
        </p:txBody>
      </p:sp>
      <p:sp>
        <p:nvSpPr>
          <p:cNvPr id="52" name="Rectangle 51">
            <a:extLst>
              <a:ext uri="{FF2B5EF4-FFF2-40B4-BE49-F238E27FC236}">
                <a16:creationId xmlns:a16="http://schemas.microsoft.com/office/drawing/2014/main" id="{676C25DC-CA53-CECD-01CB-6E94248ABC30}"/>
              </a:ext>
            </a:extLst>
          </p:cNvPr>
          <p:cNvSpPr/>
          <p:nvPr/>
        </p:nvSpPr>
        <p:spPr bwMode="auto">
          <a:xfrm>
            <a:off x="21075931" y="5984718"/>
            <a:ext cx="1820086" cy="1200329"/>
          </a:xfrm>
          <a:prstGeom prst="rect">
            <a:avLst/>
          </a:prstGeom>
          <a:solidFill>
            <a:srgbClr val="093F39"/>
          </a:solidFill>
          <a:ln w="9525" cap="flat" cmpd="sng" algn="ctr">
            <a:noFill/>
            <a:prstDash val="solid"/>
            <a:round/>
            <a:headEnd type="none" w="med" len="med"/>
            <a:tailEnd type="none" w="med" len="med"/>
          </a:ln>
          <a:effectLs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WSU primary green</a:t>
            </a:r>
          </a:p>
          <a:p>
            <a:pPr algn="ctr" defTabSz="2508188" fontAlgn="base">
              <a:spcBef>
                <a:spcPct val="0"/>
              </a:spcBef>
              <a:spcAft>
                <a:spcPct val="0"/>
              </a:spcAft>
            </a:pPr>
            <a:r>
              <a:rPr lang="nn-NO" sz="1400" dirty="0">
                <a:solidFill>
                  <a:schemeClr val="bg1"/>
                </a:solidFill>
                <a:latin typeface="Lato" panose="020F0502020204030203" pitchFamily="34" charset="0"/>
                <a:ea typeface="Lato" panose="020F0502020204030203" pitchFamily="34" charset="0"/>
                <a:cs typeface="Lato" panose="020F0502020204030203" pitchFamily="34" charset="0"/>
              </a:rPr>
              <a:t>hex (#0c5449)</a:t>
            </a:r>
            <a:br>
              <a:rPr lang="nn-NO" sz="1400" dirty="0">
                <a:solidFill>
                  <a:schemeClr val="bg1"/>
                </a:solidFill>
                <a:latin typeface="Lato" panose="020F0502020204030203" pitchFamily="34" charset="0"/>
                <a:ea typeface="Lato" panose="020F0502020204030203" pitchFamily="34" charset="0"/>
                <a:cs typeface="Lato" panose="020F0502020204030203" pitchFamily="34" charset="0"/>
              </a:rPr>
            </a:br>
            <a:r>
              <a:rPr lang="nn-NO" sz="1400" dirty="0">
                <a:solidFill>
                  <a:schemeClr val="bg1"/>
                </a:solidFill>
                <a:latin typeface="Lato" panose="020F0502020204030203" pitchFamily="34" charset="0"/>
                <a:ea typeface="Lato" panose="020F0502020204030203" pitchFamily="34" charset="0"/>
                <a:cs typeface="Lato" panose="020F0502020204030203" pitchFamily="34" charset="0"/>
              </a:rPr>
              <a:t>rgb (12, 84, 73)</a:t>
            </a:r>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3" name="Rectangle 52">
            <a:extLst>
              <a:ext uri="{FF2B5EF4-FFF2-40B4-BE49-F238E27FC236}">
                <a16:creationId xmlns:a16="http://schemas.microsoft.com/office/drawing/2014/main" id="{74100841-376F-FEDB-1B81-99FDB9406876}"/>
              </a:ext>
            </a:extLst>
          </p:cNvPr>
          <p:cNvSpPr/>
          <p:nvPr/>
        </p:nvSpPr>
        <p:spPr bwMode="auto">
          <a:xfrm>
            <a:off x="23022140" y="5984718"/>
            <a:ext cx="1820086" cy="1200329"/>
          </a:xfrm>
          <a:prstGeom prst="rect">
            <a:avLst/>
          </a:prstGeom>
          <a:solidFill>
            <a:srgbClr val="FFCC33"/>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400" dirty="0">
                <a:solidFill>
                  <a:srgbClr val="093F39"/>
                </a:solidFill>
                <a:latin typeface="Lato" panose="020F0502020204030203" pitchFamily="34" charset="0"/>
                <a:ea typeface="Lato" panose="020F0502020204030203" pitchFamily="34" charset="0"/>
                <a:cs typeface="Lato" panose="020F0502020204030203" pitchFamily="34" charset="0"/>
              </a:rPr>
              <a:t>WSU primary yellow</a:t>
            </a:r>
          </a:p>
          <a:p>
            <a:pPr algn="ctr" defTabSz="2508188" fontAlgn="base">
              <a:spcBef>
                <a:spcPct val="0"/>
              </a:spcBef>
              <a:spcAft>
                <a:spcPct val="0"/>
              </a:spcAft>
            </a:pPr>
            <a:r>
              <a:rPr lang="en-US" sz="1400" dirty="0">
                <a:solidFill>
                  <a:srgbClr val="093F39"/>
                </a:solidFill>
                <a:latin typeface="Lato" panose="020F0502020204030203" pitchFamily="34" charset="0"/>
                <a:ea typeface="Lato" panose="020F0502020204030203" pitchFamily="34" charset="0"/>
                <a:cs typeface="Lato" panose="020F0502020204030203" pitchFamily="34" charset="0"/>
              </a:rPr>
              <a:t>hex (#ffcc33)</a:t>
            </a:r>
            <a:br>
              <a:rPr lang="en-US" sz="1400" dirty="0">
                <a:solidFill>
                  <a:srgbClr val="093F39"/>
                </a:solidFill>
                <a:latin typeface="Lato" panose="020F0502020204030203" pitchFamily="34" charset="0"/>
                <a:ea typeface="Lato" panose="020F0502020204030203" pitchFamily="34" charset="0"/>
                <a:cs typeface="Lato" panose="020F0502020204030203" pitchFamily="34" charset="0"/>
              </a:rPr>
            </a:br>
            <a:r>
              <a:rPr lang="en-US" sz="1400" dirty="0" err="1">
                <a:solidFill>
                  <a:srgbClr val="093F39"/>
                </a:solidFill>
                <a:latin typeface="Lato" panose="020F0502020204030203" pitchFamily="34" charset="0"/>
                <a:ea typeface="Lato" panose="020F0502020204030203" pitchFamily="34" charset="0"/>
                <a:cs typeface="Lato" panose="020F0502020204030203" pitchFamily="34" charset="0"/>
              </a:rPr>
              <a:t>rgb</a:t>
            </a:r>
            <a:r>
              <a:rPr lang="en-US" sz="1400" dirty="0">
                <a:solidFill>
                  <a:srgbClr val="093F39"/>
                </a:solidFill>
                <a:latin typeface="Lato" panose="020F0502020204030203" pitchFamily="34" charset="0"/>
                <a:ea typeface="Lato" panose="020F0502020204030203" pitchFamily="34" charset="0"/>
                <a:cs typeface="Lato" panose="020F0502020204030203" pitchFamily="34" charset="0"/>
              </a:rPr>
              <a:t> (255, 204, 51)</a:t>
            </a:r>
          </a:p>
        </p:txBody>
      </p:sp>
      <p:sp>
        <p:nvSpPr>
          <p:cNvPr id="54" name="Rectangle 53">
            <a:extLst>
              <a:ext uri="{FF2B5EF4-FFF2-40B4-BE49-F238E27FC236}">
                <a16:creationId xmlns:a16="http://schemas.microsoft.com/office/drawing/2014/main" id="{6DA06CC0-C65B-E9BD-A985-1359C36B004F}"/>
              </a:ext>
            </a:extLst>
          </p:cNvPr>
          <p:cNvSpPr/>
          <p:nvPr/>
        </p:nvSpPr>
        <p:spPr bwMode="auto">
          <a:xfrm>
            <a:off x="24968349" y="5984718"/>
            <a:ext cx="1820086" cy="1200329"/>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400" dirty="0">
                <a:solidFill>
                  <a:srgbClr val="093F39"/>
                </a:solidFill>
                <a:latin typeface="Lato" panose="020F0502020204030203" pitchFamily="34" charset="0"/>
                <a:ea typeface="Lato" panose="020F0502020204030203" pitchFamily="34" charset="0"/>
                <a:cs typeface="Lato" panose="020F0502020204030203" pitchFamily="34" charset="0"/>
              </a:rPr>
              <a:t>Grey accent</a:t>
            </a:r>
          </a:p>
          <a:p>
            <a:pPr algn="ctr" defTabSz="2508188" fontAlgn="base">
              <a:spcBef>
                <a:spcPct val="0"/>
              </a:spcBef>
              <a:spcAft>
                <a:spcPct val="0"/>
              </a:spcAft>
            </a:pPr>
            <a:r>
              <a:rPr lang="nn-NO" sz="1400" dirty="0">
                <a:solidFill>
                  <a:srgbClr val="093F39"/>
                </a:solidFill>
                <a:latin typeface="Lato" panose="020F0502020204030203" pitchFamily="34" charset="0"/>
                <a:ea typeface="Lato" panose="020F0502020204030203" pitchFamily="34" charset="0"/>
                <a:cs typeface="Lato" panose="020F0502020204030203" pitchFamily="34" charset="0"/>
              </a:rPr>
              <a:t>hex (#d9d9d9)</a:t>
            </a:r>
            <a:br>
              <a:rPr lang="nn-NO" sz="1400" dirty="0">
                <a:solidFill>
                  <a:srgbClr val="093F39"/>
                </a:solidFill>
                <a:latin typeface="Lato" panose="020F0502020204030203" pitchFamily="34" charset="0"/>
                <a:ea typeface="Lato" panose="020F0502020204030203" pitchFamily="34" charset="0"/>
                <a:cs typeface="Lato" panose="020F0502020204030203" pitchFamily="34" charset="0"/>
              </a:rPr>
            </a:br>
            <a:r>
              <a:rPr lang="nn-NO" sz="1400" dirty="0">
                <a:solidFill>
                  <a:srgbClr val="093F39"/>
                </a:solidFill>
                <a:latin typeface="Lato" panose="020F0502020204030203" pitchFamily="34" charset="0"/>
                <a:ea typeface="Lato" panose="020F0502020204030203" pitchFamily="34" charset="0"/>
                <a:cs typeface="Lato" panose="020F0502020204030203" pitchFamily="34" charset="0"/>
              </a:rPr>
              <a:t>rgb (217, 217, 217)</a:t>
            </a:r>
            <a:endParaRPr lang="en-US" sz="1400" dirty="0">
              <a:solidFill>
                <a:srgbClr val="093F39"/>
              </a:solidFill>
              <a:latin typeface="Lato" panose="020F0502020204030203" pitchFamily="34" charset="0"/>
              <a:ea typeface="Lato" panose="020F0502020204030203" pitchFamily="34" charset="0"/>
              <a:cs typeface="Lato" panose="020F0502020204030203" pitchFamily="34" charset="0"/>
            </a:endParaRPr>
          </a:p>
        </p:txBody>
      </p:sp>
      <p:sp>
        <p:nvSpPr>
          <p:cNvPr id="55" name="TextBox 54">
            <a:extLst>
              <a:ext uri="{FF2B5EF4-FFF2-40B4-BE49-F238E27FC236}">
                <a16:creationId xmlns:a16="http://schemas.microsoft.com/office/drawing/2014/main" id="{4B8DBFCB-565A-B49B-889C-F9A094ED862B}"/>
              </a:ext>
            </a:extLst>
          </p:cNvPr>
          <p:cNvSpPr txBox="1"/>
          <p:nvPr/>
        </p:nvSpPr>
        <p:spPr>
          <a:xfrm>
            <a:off x="21002403" y="4662702"/>
            <a:ext cx="5775482" cy="1200329"/>
          </a:xfrm>
          <a:prstGeom prst="rect">
            <a:avLst/>
          </a:prstGeom>
          <a:noFill/>
        </p:spPr>
        <p:txBody>
          <a:bodyPr wrap="square" rtlCol="0">
            <a:spAutoFit/>
          </a:bodyPr>
          <a:lstStyle/>
          <a:p>
            <a:pPr>
              <a:spcAft>
                <a:spcPts val="800"/>
              </a:spcAft>
            </a:pPr>
            <a:r>
              <a:rPr lang="en-US" b="1" dirty="0">
                <a:ea typeface="Lato" panose="020F0502020204030203" pitchFamily="34" charset="0"/>
                <a:cs typeface="Lato" panose="020F0502020204030203" pitchFamily="34" charset="0"/>
              </a:rPr>
              <a:t>WSU color branding quick guide. </a:t>
            </a:r>
            <a:r>
              <a:rPr lang="en-US" dirty="0">
                <a:ea typeface="Lato" panose="020F0502020204030203" pitchFamily="34" charset="0"/>
                <a:cs typeface="Lato" panose="020F0502020204030203" pitchFamily="34" charset="0"/>
              </a:rPr>
              <a:t>For detailed information about WSU color branding, please visit the FAQ section on our website and </a:t>
            </a:r>
            <a:r>
              <a:rPr lang="en-US" dirty="0">
                <a:ea typeface="Lato" panose="020F0502020204030203" pitchFamily="34" charset="0"/>
                <a:cs typeface="Lato" panose="020F0502020204030203" pitchFamily="34" charset="0"/>
                <a:hlinkClick r:id="rId4"/>
              </a:rPr>
              <a:t>select the WSU color under the WSU branding section</a:t>
            </a:r>
            <a:r>
              <a:rPr lang="en-US" dirty="0">
                <a:ea typeface="Lato" panose="020F0502020204030203" pitchFamily="34" charset="0"/>
                <a:cs typeface="Lato" panose="020F0502020204030203" pitchFamily="34" charset="0"/>
              </a:rPr>
              <a:t>.</a:t>
            </a:r>
          </a:p>
        </p:txBody>
      </p:sp>
      <p:pic>
        <p:nvPicPr>
          <p:cNvPr id="56" name="Picture 55" descr="Logo, company name&#10;&#10;Description automatically generated">
            <a:extLst>
              <a:ext uri="{FF2B5EF4-FFF2-40B4-BE49-F238E27FC236}">
                <a16:creationId xmlns:a16="http://schemas.microsoft.com/office/drawing/2014/main" id="{283ABB91-EF9B-F35B-C056-3A1813596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93438" y="10250859"/>
            <a:ext cx="1905000" cy="1335406"/>
          </a:xfrm>
          <a:prstGeom prst="rect">
            <a:avLst/>
          </a:prstGeom>
        </p:spPr>
      </p:pic>
      <p:pic>
        <p:nvPicPr>
          <p:cNvPr id="57" name="Picture 56" descr="Graphical user interface, text&#10;&#10;Description automatically generated">
            <a:extLst>
              <a:ext uri="{FF2B5EF4-FFF2-40B4-BE49-F238E27FC236}">
                <a16:creationId xmlns:a16="http://schemas.microsoft.com/office/drawing/2014/main" id="{13D13550-6A96-709B-13BF-3581FDE31D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88190" y="10595982"/>
            <a:ext cx="2540000" cy="645160"/>
          </a:xfrm>
          <a:prstGeom prst="rect">
            <a:avLst/>
          </a:prstGeom>
        </p:spPr>
      </p:pic>
      <p:pic>
        <p:nvPicPr>
          <p:cNvPr id="59" name="Picture 58" descr="A large building with a clock tower&#10;&#10;Description automatically generated with medium confidence">
            <a:extLst>
              <a:ext uri="{FF2B5EF4-FFF2-40B4-BE49-F238E27FC236}">
                <a16:creationId xmlns:a16="http://schemas.microsoft.com/office/drawing/2014/main" id="{95EB96FA-843B-015A-88C6-10B607494311}"/>
              </a:ext>
            </a:extLst>
          </p:cNvPr>
          <p:cNvPicPr>
            <a:picLocks noChangeAspect="1"/>
          </p:cNvPicPr>
          <p:nvPr/>
        </p:nvPicPr>
        <p:blipFill rotWithShape="1">
          <a:blip r:embed="rId7">
            <a:extLst>
              <a:ext uri="{28A0092B-C50C-407E-A947-70E740481C1C}">
                <a14:useLocalDpi xmlns:a14="http://schemas.microsoft.com/office/drawing/2010/main" val="0"/>
              </a:ext>
            </a:extLst>
          </a:blip>
          <a:srcRect t="2518" b="3932"/>
          <a:stretch/>
        </p:blipFill>
        <p:spPr>
          <a:xfrm>
            <a:off x="8847840" y="12839620"/>
            <a:ext cx="2792356" cy="1741060"/>
          </a:xfrm>
          <a:prstGeom prst="rect">
            <a:avLst/>
          </a:prstGeom>
        </p:spPr>
      </p:pic>
      <p:sp>
        <p:nvSpPr>
          <p:cNvPr id="60" name="TextBox 59">
            <a:extLst>
              <a:ext uri="{FF2B5EF4-FFF2-40B4-BE49-F238E27FC236}">
                <a16:creationId xmlns:a16="http://schemas.microsoft.com/office/drawing/2014/main" id="{C656660C-5FA6-6135-5B53-E161606715F2}"/>
              </a:ext>
            </a:extLst>
          </p:cNvPr>
          <p:cNvSpPr txBox="1"/>
          <p:nvPr/>
        </p:nvSpPr>
        <p:spPr>
          <a:xfrm>
            <a:off x="8788820" y="14835050"/>
            <a:ext cx="3290886" cy="867930"/>
          </a:xfrm>
          <a:prstGeom prst="rect">
            <a:avLst/>
          </a:prstGeom>
          <a:noFill/>
        </p:spPr>
        <p:txBody>
          <a:bodyPr wrap="square" rtlCol="0">
            <a:spAutoFit/>
          </a:bodyPr>
          <a:lstStyle/>
          <a:p>
            <a:r>
              <a:rPr lang="en-US" sz="1680" dirty="0">
                <a:solidFill>
                  <a:schemeClr val="bg1"/>
                </a:solidFill>
                <a:ea typeface="Lato" panose="020F0502020204030203" pitchFamily="34" charset="0"/>
                <a:cs typeface="Lato" panose="020F0502020204030203" pitchFamily="34" charset="0"/>
              </a:rPr>
              <a:t>Figure 1 - reference figures in your poster. Suggested caption text size is 18 point </a:t>
            </a:r>
          </a:p>
        </p:txBody>
      </p:sp>
      <p:sp>
        <p:nvSpPr>
          <p:cNvPr id="62" name="Rectangle 20">
            <a:extLst>
              <a:ext uri="{FF2B5EF4-FFF2-40B4-BE49-F238E27FC236}">
                <a16:creationId xmlns:a16="http://schemas.microsoft.com/office/drawing/2014/main" id="{DE9468DF-1826-2ABA-B609-B5F85DB5D41F}"/>
              </a:ext>
            </a:extLst>
          </p:cNvPr>
          <p:cNvSpPr>
            <a:spLocks noChangeArrowheads="1"/>
          </p:cNvSpPr>
          <p:nvPr/>
        </p:nvSpPr>
        <p:spPr bwMode="auto">
          <a:xfrm>
            <a:off x="548614" y="3930245"/>
            <a:ext cx="5943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Introduction</a:t>
            </a:r>
          </a:p>
        </p:txBody>
      </p:sp>
      <p:sp>
        <p:nvSpPr>
          <p:cNvPr id="63" name="Rectangle 21">
            <a:extLst>
              <a:ext uri="{FF2B5EF4-FFF2-40B4-BE49-F238E27FC236}">
                <a16:creationId xmlns:a16="http://schemas.microsoft.com/office/drawing/2014/main" id="{6C3C5F5F-9959-4710-E70E-E436E5A51656}"/>
              </a:ext>
            </a:extLst>
          </p:cNvPr>
          <p:cNvSpPr>
            <a:spLocks noChangeArrowheads="1"/>
          </p:cNvSpPr>
          <p:nvPr/>
        </p:nvSpPr>
        <p:spPr bwMode="auto">
          <a:xfrm>
            <a:off x="20936427" y="13204724"/>
            <a:ext cx="5943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References</a:t>
            </a:r>
          </a:p>
        </p:txBody>
      </p:sp>
      <p:sp>
        <p:nvSpPr>
          <p:cNvPr id="66" name="Rectangle 25">
            <a:extLst>
              <a:ext uri="{FF2B5EF4-FFF2-40B4-BE49-F238E27FC236}">
                <a16:creationId xmlns:a16="http://schemas.microsoft.com/office/drawing/2014/main" id="{E816CFBD-9341-7D22-C338-4564BCD156C8}"/>
              </a:ext>
            </a:extLst>
          </p:cNvPr>
          <p:cNvSpPr>
            <a:spLocks noChangeArrowheads="1"/>
          </p:cNvSpPr>
          <p:nvPr/>
        </p:nvSpPr>
        <p:spPr bwMode="auto">
          <a:xfrm>
            <a:off x="20948378" y="3930245"/>
            <a:ext cx="5943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latin typeface="Lato" panose="020F0502020204030203" pitchFamily="34" charset="0"/>
                <a:ea typeface="Lato" panose="020F0502020204030203" pitchFamily="34" charset="0"/>
                <a:cs typeface="Lato" panose="020F0502020204030203" pitchFamily="34" charset="0"/>
              </a:rPr>
              <a:t>Conclusion</a:t>
            </a:r>
          </a:p>
        </p:txBody>
      </p:sp>
      <p:pic>
        <p:nvPicPr>
          <p:cNvPr id="67" name="Picture 66" descr="Logo, company name&#10;&#10;Description automatically generated">
            <a:extLst>
              <a:ext uri="{FF2B5EF4-FFF2-40B4-BE49-F238E27FC236}">
                <a16:creationId xmlns:a16="http://schemas.microsoft.com/office/drawing/2014/main" id="{06A5B45F-0583-6D4E-C7FB-354B5974B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026" y="452946"/>
            <a:ext cx="3869487" cy="2712511"/>
          </a:xfrm>
          <a:prstGeom prst="rect">
            <a:avLst/>
          </a:prstGeom>
        </p:spPr>
      </p:pic>
      <p:sp>
        <p:nvSpPr>
          <p:cNvPr id="68" name="Rectangle 20">
            <a:extLst>
              <a:ext uri="{FF2B5EF4-FFF2-40B4-BE49-F238E27FC236}">
                <a16:creationId xmlns:a16="http://schemas.microsoft.com/office/drawing/2014/main" id="{3BAAD2E2-4B17-BABB-7162-2639366A3665}"/>
              </a:ext>
            </a:extLst>
          </p:cNvPr>
          <p:cNvSpPr>
            <a:spLocks noChangeArrowheads="1"/>
          </p:cNvSpPr>
          <p:nvPr/>
        </p:nvSpPr>
        <p:spPr bwMode="auto">
          <a:xfrm>
            <a:off x="548614" y="12534820"/>
            <a:ext cx="5943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Methods</a:t>
            </a:r>
          </a:p>
        </p:txBody>
      </p:sp>
      <p:sp>
        <p:nvSpPr>
          <p:cNvPr id="69" name="TextBox 68">
            <a:extLst>
              <a:ext uri="{FF2B5EF4-FFF2-40B4-BE49-F238E27FC236}">
                <a16:creationId xmlns:a16="http://schemas.microsoft.com/office/drawing/2014/main" id="{9D9D39EA-9E18-D8DE-2FE9-F1D506D3C16B}"/>
              </a:ext>
            </a:extLst>
          </p:cNvPr>
          <p:cNvSpPr txBox="1"/>
          <p:nvPr/>
        </p:nvSpPr>
        <p:spPr>
          <a:xfrm>
            <a:off x="548614" y="4662702"/>
            <a:ext cx="5943600" cy="7663636"/>
          </a:xfrm>
          <a:prstGeom prst="rect">
            <a:avLst/>
          </a:prstGeom>
          <a:noFill/>
        </p:spPr>
        <p:txBody>
          <a:bodyPr wrap="square" rtlCol="0">
            <a:spAutoFit/>
          </a:bodyPr>
          <a:lstStyle/>
          <a:p>
            <a:pPr>
              <a:spcAft>
                <a:spcPts val="800"/>
              </a:spcAft>
            </a:pPr>
            <a:r>
              <a:rPr lang="en-US" dirty="0">
                <a:ea typeface="Lato" panose="020F0502020204030203" pitchFamily="34" charset="0"/>
                <a:cs typeface="Lato" panose="020F0502020204030203" pitchFamily="34" charset="0"/>
              </a:rPr>
              <a:t>Any posters that are meant to be read at a minimum distance; the following sizes are suggested:</a:t>
            </a: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Title: 88 pt bolded</a:t>
            </a: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Authors and affiliations: 54 - 60 </a:t>
            </a:r>
            <a:r>
              <a:rPr lang="en-US" dirty="0" err="1">
                <a:ea typeface="Lato" panose="020F0502020204030203" pitchFamily="34" charset="0"/>
                <a:cs typeface="Lato" panose="020F0502020204030203" pitchFamily="34" charset="0"/>
              </a:rPr>
              <a:t>pt</a:t>
            </a:r>
            <a:endParaRPr lang="en-US" dirty="0">
              <a:ea typeface="Lato" panose="020F0502020204030203" pitchFamily="34" charset="0"/>
              <a:cs typeface="Lato" panose="020F0502020204030203" pitchFamily="34" charset="0"/>
            </a:endParaRP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Headings: 48 pt</a:t>
            </a: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Body text: 24 - 32 </a:t>
            </a:r>
            <a:r>
              <a:rPr lang="en-US" dirty="0" err="1">
                <a:ea typeface="Lato" panose="020F0502020204030203" pitchFamily="34" charset="0"/>
                <a:cs typeface="Lato" panose="020F0502020204030203" pitchFamily="34" charset="0"/>
              </a:rPr>
              <a:t>pt</a:t>
            </a:r>
            <a:endParaRPr lang="en-US" dirty="0">
              <a:ea typeface="Lato" panose="020F0502020204030203" pitchFamily="34" charset="0"/>
              <a:cs typeface="Lato" panose="020F0502020204030203" pitchFamily="34" charset="0"/>
            </a:endParaRP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Captions: 18 </a:t>
            </a:r>
            <a:r>
              <a:rPr lang="en-US" dirty="0" err="1">
                <a:ea typeface="Lato" panose="020F0502020204030203" pitchFamily="34" charset="0"/>
                <a:cs typeface="Lato" panose="020F0502020204030203" pitchFamily="34" charset="0"/>
              </a:rPr>
              <a:t>pt</a:t>
            </a:r>
            <a:endParaRPr lang="en-US" dirty="0">
              <a:ea typeface="Lato" panose="020F0502020204030203" pitchFamily="34" charset="0"/>
              <a:cs typeface="Lato" panose="020F0502020204030203" pitchFamily="34" charset="0"/>
            </a:endParaRPr>
          </a:p>
          <a:p>
            <a:pPr marL="152396">
              <a:spcAft>
                <a:spcPts val="800"/>
              </a:spcAft>
            </a:pPr>
            <a:r>
              <a:rPr lang="en-US" dirty="0">
                <a:ea typeface="Lato" panose="020F0502020204030203" pitchFamily="34" charset="0"/>
                <a:cs typeface="Lato" panose="020F0502020204030203" pitchFamily="34" charset="0"/>
              </a:rPr>
              <a:t>Text and figures should be readable from around 5-7 feet away</a:t>
            </a: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Use a sans serif typeface (e.g., </a:t>
            </a:r>
            <a:r>
              <a:rPr lang="en-US" dirty="0" err="1">
                <a:ea typeface="Lato" panose="020F0502020204030203" pitchFamily="34" charset="0"/>
                <a:cs typeface="Lato" panose="020F0502020204030203" pitchFamily="34" charset="0"/>
              </a:rPr>
              <a:t>Lato</a:t>
            </a:r>
            <a:r>
              <a:rPr lang="en-US" dirty="0">
                <a:ea typeface="Lato" panose="020F0502020204030203" pitchFamily="34" charset="0"/>
                <a:cs typeface="Lato" panose="020F0502020204030203" pitchFamily="34" charset="0"/>
              </a:rPr>
              <a:t>, Arial, Open Sans, Helvetica, etc.). Our poster templates use the sans serif font </a:t>
            </a:r>
            <a:r>
              <a:rPr lang="en-US" dirty="0" err="1">
                <a:ea typeface="Lato" panose="020F0502020204030203" pitchFamily="34" charset="0"/>
                <a:cs typeface="Lato" panose="020F0502020204030203" pitchFamily="34" charset="0"/>
              </a:rPr>
              <a:t>Lato</a:t>
            </a:r>
            <a:r>
              <a:rPr lang="en-US" dirty="0">
                <a:ea typeface="Lato" panose="020F0502020204030203" pitchFamily="34" charset="0"/>
                <a:cs typeface="Lato" panose="020F0502020204030203" pitchFamily="34" charset="0"/>
              </a:rPr>
              <a:t>, which can be downloaded from </a:t>
            </a:r>
            <a:r>
              <a:rPr lang="en-US" dirty="0">
                <a:ea typeface="Lato" panose="020F0502020204030203" pitchFamily="34" charset="0"/>
                <a:cs typeface="Lato" panose="020F0502020204030203" pitchFamily="34" charset="0"/>
                <a:hlinkClick r:id="rId4"/>
              </a:rPr>
              <a:t>the link provided on our FAQ page </a:t>
            </a:r>
            <a:r>
              <a:rPr lang="en-US" dirty="0">
                <a:ea typeface="Lato" panose="020F0502020204030203" pitchFamily="34" charset="0"/>
                <a:cs typeface="Lato" panose="020F0502020204030203" pitchFamily="34" charset="0"/>
              </a:rPr>
              <a:t>or from Google: </a:t>
            </a:r>
            <a:r>
              <a:rPr lang="en-US" dirty="0">
                <a:ea typeface="Lato" panose="020F0502020204030203" pitchFamily="34" charset="0"/>
                <a:cs typeface="Lato" panose="020F0502020204030203" pitchFamily="34" charset="0"/>
                <a:hlinkClick r:id="rId8"/>
              </a:rPr>
              <a:t>https://fonts.google.com/specimen/Lato</a:t>
            </a:r>
            <a:endParaRPr lang="en-US" dirty="0">
              <a:ea typeface="Lato" panose="020F0502020204030203" pitchFamily="34" charset="0"/>
              <a:cs typeface="Lato" panose="020F0502020204030203" pitchFamily="34" charset="0"/>
            </a:endParaRP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This poster uses </a:t>
            </a:r>
            <a:r>
              <a:rPr lang="en-US" dirty="0" err="1">
                <a:ea typeface="Lato" panose="020F0502020204030203" pitchFamily="34" charset="0"/>
                <a:cs typeface="Lato" panose="020F0502020204030203" pitchFamily="34" charset="0"/>
              </a:rPr>
              <a:t>Lato</a:t>
            </a:r>
            <a:r>
              <a:rPr lang="en-US" dirty="0">
                <a:ea typeface="Lato" panose="020F0502020204030203" pitchFamily="34" charset="0"/>
                <a:cs typeface="Lato" panose="020F0502020204030203" pitchFamily="34" charset="0"/>
              </a:rPr>
              <a:t> font and the theme has been mapped to that font. If you copy/paste text from documents, please ensure fonts are correct. Mismatched fonts in posters are a distraction and aesthetically degrades the quality of your presentation.</a:t>
            </a: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For more information about creating accessible design with color and type, please reference </a:t>
            </a:r>
            <a:r>
              <a:rPr lang="en-US" dirty="0">
                <a:ea typeface="Lato" panose="020F0502020204030203" pitchFamily="34" charset="0"/>
                <a:cs typeface="Lato" panose="020F0502020204030203" pitchFamily="34" charset="0"/>
                <a:hlinkClick r:id="rId9"/>
              </a:rPr>
              <a:t>https://medcom.med.wayne.edu/creating-accessible-design</a:t>
            </a:r>
            <a:endParaRPr lang="en-US" dirty="0">
              <a:ea typeface="Lato" panose="020F0502020204030203" pitchFamily="34" charset="0"/>
              <a:cs typeface="Lato" panose="020F0502020204030203" pitchFamily="34" charset="0"/>
            </a:endParaRPr>
          </a:p>
        </p:txBody>
      </p:sp>
      <p:sp>
        <p:nvSpPr>
          <p:cNvPr id="70" name="TextBox 69">
            <a:extLst>
              <a:ext uri="{FF2B5EF4-FFF2-40B4-BE49-F238E27FC236}">
                <a16:creationId xmlns:a16="http://schemas.microsoft.com/office/drawing/2014/main" id="{EFE20E63-58DA-462D-4C6B-09963D183CEB}"/>
              </a:ext>
            </a:extLst>
          </p:cNvPr>
          <p:cNvSpPr txBox="1"/>
          <p:nvPr/>
        </p:nvSpPr>
        <p:spPr>
          <a:xfrm>
            <a:off x="8847840" y="10337108"/>
            <a:ext cx="4127078" cy="1323439"/>
          </a:xfrm>
          <a:prstGeom prst="rect">
            <a:avLst/>
          </a:prstGeom>
          <a:noFill/>
        </p:spPr>
        <p:txBody>
          <a:bodyPr wrap="square" rtlCol="0">
            <a:spAutoFit/>
          </a:bodyPr>
          <a:lstStyle/>
          <a:p>
            <a:pPr>
              <a:spcAft>
                <a:spcPts val="800"/>
              </a:spcAft>
            </a:pPr>
            <a:r>
              <a:rPr lang="en-US" sz="1600" b="1" dirty="0">
                <a:solidFill>
                  <a:schemeClr val="bg1"/>
                </a:solidFill>
                <a:ea typeface="Lato" panose="020F0502020204030203" pitchFamily="34" charset="0"/>
                <a:cs typeface="Lato" panose="020F0502020204030203" pitchFamily="34" charset="0"/>
              </a:rPr>
              <a:t>High resolution WSU logos. </a:t>
            </a:r>
            <a:r>
              <a:rPr lang="en-US" sz="1600" dirty="0">
                <a:solidFill>
                  <a:schemeClr val="bg1"/>
                </a:solidFill>
                <a:ea typeface="Lato" panose="020F0502020204030203" pitchFamily="34" charset="0"/>
                <a:cs typeface="Lato" panose="020F0502020204030203" pitchFamily="34" charset="0"/>
              </a:rPr>
              <a:t>Proportionally scaled down. If you need to enlarge, please LOCK ASPECT RATIO in the shape format tab! Do not stretch or scale without aspect ratio selected or scale above 100%.</a:t>
            </a:r>
          </a:p>
        </p:txBody>
      </p:sp>
      <p:cxnSp>
        <p:nvCxnSpPr>
          <p:cNvPr id="72" name="Straight Connector 71">
            <a:extLst>
              <a:ext uri="{FF2B5EF4-FFF2-40B4-BE49-F238E27FC236}">
                <a16:creationId xmlns:a16="http://schemas.microsoft.com/office/drawing/2014/main" id="{E3A35AD8-FD6B-0FC3-6AA1-7885196FFE82}"/>
              </a:ext>
            </a:extLst>
          </p:cNvPr>
          <p:cNvCxnSpPr>
            <a:cxnSpLocks/>
          </p:cNvCxnSpPr>
          <p:nvPr/>
        </p:nvCxnSpPr>
        <p:spPr>
          <a:xfrm>
            <a:off x="10544450" y="6687671"/>
            <a:ext cx="7317202" cy="0"/>
          </a:xfrm>
          <a:prstGeom prst="line">
            <a:avLst/>
          </a:prstGeom>
          <a:ln w="25400">
            <a:solidFill>
              <a:srgbClr val="FFCC33"/>
            </a:solidFill>
          </a:ln>
        </p:spPr>
        <p:style>
          <a:lnRef idx="1">
            <a:schemeClr val="accent1"/>
          </a:lnRef>
          <a:fillRef idx="0">
            <a:schemeClr val="accent1"/>
          </a:fillRef>
          <a:effectRef idx="0">
            <a:schemeClr val="accent1"/>
          </a:effectRef>
          <a:fontRef idx="minor">
            <a:schemeClr val="tx1"/>
          </a:fontRef>
        </p:style>
      </p:cxnSp>
      <p:pic>
        <p:nvPicPr>
          <p:cNvPr id="3" name="Picture 2" descr="Qr code&#10;&#10;Description automatically generated">
            <a:extLst>
              <a:ext uri="{FF2B5EF4-FFF2-40B4-BE49-F238E27FC236}">
                <a16:creationId xmlns:a16="http://schemas.microsoft.com/office/drawing/2014/main" id="{A65B8CDA-CEF4-C488-3D52-5CE32220FE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724884" y="13204724"/>
            <a:ext cx="1857756" cy="1857756"/>
          </a:xfrm>
          <a:prstGeom prst="rect">
            <a:avLst/>
          </a:prstGeom>
        </p:spPr>
      </p:pic>
    </p:spTree>
    <p:extLst>
      <p:ext uri="{BB962C8B-B14F-4D97-AF65-F5344CB8AC3E}">
        <p14:creationId xmlns:p14="http://schemas.microsoft.com/office/powerpoint/2010/main" val="1748887271"/>
      </p:ext>
    </p:extLst>
  </p:cSld>
  <p:clrMapOvr>
    <a:masterClrMapping/>
  </p:clrMapOvr>
</p:sld>
</file>

<file path=ppt/theme/theme1.xml><?xml version="1.0" encoding="utf-8"?>
<a:theme xmlns:a="http://schemas.openxmlformats.org/drawingml/2006/main" name="Office Theme">
  <a:themeElements>
    <a:clrScheme name="WSU">
      <a:dk1>
        <a:sysClr val="windowText" lastClr="000000"/>
      </a:dk1>
      <a:lt1>
        <a:sysClr val="window" lastClr="FFFFFF"/>
      </a:lt1>
      <a:dk2>
        <a:srgbClr val="0C5449"/>
      </a:dk2>
      <a:lt2>
        <a:srgbClr val="E7E6E6"/>
      </a:lt2>
      <a:accent1>
        <a:srgbClr val="92D401"/>
      </a:accent1>
      <a:accent2>
        <a:srgbClr val="CBD900"/>
      </a:accent2>
      <a:accent3>
        <a:srgbClr val="A5A5A5"/>
      </a:accent3>
      <a:accent4>
        <a:srgbClr val="FFCC33"/>
      </a:accent4>
      <a:accent5>
        <a:srgbClr val="5B9BD5"/>
      </a:accent5>
      <a:accent6>
        <a:srgbClr val="70AD47"/>
      </a:accent6>
      <a:hlink>
        <a:srgbClr val="0C5449"/>
      </a:hlink>
      <a:folHlink>
        <a:srgbClr val="0C5449"/>
      </a:folHlink>
    </a:clrScheme>
    <a:fontScheme name="WSU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TotalTime>
  <Words>675</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Arial</vt:lpstr>
      <vt:lpstr>Lato</vt:lpstr>
      <vt:lpstr>Lato Black</vt:lpstr>
      <vt:lpstr>Office Theme</vt:lpstr>
      <vt:lpstr>PowerPoint Presentation</vt:lpstr>
    </vt:vector>
  </TitlesOfParts>
  <Manager/>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5x3 PowerPoint poster template</dc:title>
  <dc:subject>WSU SOM 5x3 PowerPoint poster template</dc:subject>
  <dc:creator>Medical Communications</dc:creator>
  <cp:keywords>WSU SOM 5x3 PowerPoint poster template</cp:keywords>
  <dc:description/>
  <cp:lastModifiedBy>Medical Communications</cp:lastModifiedBy>
  <cp:revision>24</cp:revision>
  <dcterms:created xsi:type="dcterms:W3CDTF">2023-01-19T01:09:33Z</dcterms:created>
  <dcterms:modified xsi:type="dcterms:W3CDTF">2023-12-15T14:19:23Z</dcterms:modified>
  <cp:category>poster template</cp:category>
</cp:coreProperties>
</file>