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Lst>
  <p:sldSz cx="438912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94B"/>
    <a:srgbClr val="FFF8E0"/>
    <a:srgbClr val="FFF2C9"/>
    <a:srgbClr val="ACC9C0"/>
    <a:srgbClr val="093F39"/>
    <a:srgbClr val="0C5449"/>
    <a:srgbClr val="D8AD2D"/>
    <a:srgbClr val="FFCC33"/>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0" autoAdjust="0"/>
    <p:restoredTop sz="94660"/>
  </p:normalViewPr>
  <p:slideViewPr>
    <p:cSldViewPr snapToGrid="0">
      <p:cViewPr varScale="1">
        <p:scale>
          <a:sx n="28" d="100"/>
          <a:sy n="28" d="100"/>
        </p:scale>
        <p:origin x="6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C04-421E-946A-842FD15B2A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04-421E-946A-842FD15B2A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C04-421E-946A-842FD15B2A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C04-421E-946A-842FD15B2A8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C04-421E-946A-842FD15B2A8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6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5833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168401"/>
            <a:ext cx="3785616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5842000"/>
            <a:ext cx="3785616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20340322"/>
            <a:ext cx="987552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C764DE79-268F-4C1A-8933-263129D2AF90}" type="datetimeFigureOut">
              <a:rPr lang="en-US" dirty="0"/>
              <a:t>12/15/2023</a:t>
            </a:fld>
            <a:endParaRPr lang="en-US" dirty="0"/>
          </a:p>
        </p:txBody>
      </p:sp>
      <p:sp>
        <p:nvSpPr>
          <p:cNvPr id="5" name="Footer Placeholder 4"/>
          <p:cNvSpPr>
            <a:spLocks noGrp="1"/>
          </p:cNvSpPr>
          <p:nvPr>
            <p:ph type="ftr" sz="quarter" idx="3"/>
          </p:nvPr>
        </p:nvSpPr>
        <p:spPr>
          <a:xfrm>
            <a:off x="14538960" y="20340322"/>
            <a:ext cx="1481328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20340322"/>
            <a:ext cx="987552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8F63A3B-78C7-47BE-AE5E-E10140E04643}" type="slidenum">
              <a:rPr lang="en-US" dirty="0"/>
              <a:t>‹#›</a:t>
            </a:fld>
            <a:endParaRPr lang="en-US" dirty="0"/>
          </a:p>
        </p:txBody>
      </p:sp>
      <p:sp>
        <p:nvSpPr>
          <p:cNvPr id="7" name="Rectangle 14">
            <a:extLst>
              <a:ext uri="{FF2B5EF4-FFF2-40B4-BE49-F238E27FC236}">
                <a16:creationId xmlns:a16="http://schemas.microsoft.com/office/drawing/2014/main" id="{7C221945-6A75-87D1-AAB4-C67C3011D943}"/>
              </a:ext>
            </a:extLst>
          </p:cNvPr>
          <p:cNvSpPr>
            <a:spLocks noChangeArrowheads="1"/>
          </p:cNvSpPr>
          <p:nvPr userDrawn="1"/>
        </p:nvSpPr>
        <p:spPr bwMode="auto">
          <a:xfrm>
            <a:off x="320849" y="5565229"/>
            <a:ext cx="14020800" cy="16129359"/>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65299" tIns="32649" rIns="65299"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700"/>
          </a:p>
        </p:txBody>
      </p:sp>
      <p:sp>
        <p:nvSpPr>
          <p:cNvPr id="8" name="Rectangle 14">
            <a:extLst>
              <a:ext uri="{FF2B5EF4-FFF2-40B4-BE49-F238E27FC236}">
                <a16:creationId xmlns:a16="http://schemas.microsoft.com/office/drawing/2014/main" id="{DC844CF2-F097-3362-1657-0E89877BF306}"/>
              </a:ext>
            </a:extLst>
          </p:cNvPr>
          <p:cNvSpPr>
            <a:spLocks noChangeArrowheads="1"/>
          </p:cNvSpPr>
          <p:nvPr userDrawn="1"/>
        </p:nvSpPr>
        <p:spPr bwMode="auto">
          <a:xfrm>
            <a:off x="14935200" y="5565229"/>
            <a:ext cx="14020800" cy="16129359"/>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65299" tIns="32649" rIns="65299"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700"/>
          </a:p>
        </p:txBody>
      </p:sp>
      <p:sp>
        <p:nvSpPr>
          <p:cNvPr id="9" name="Rectangle 14">
            <a:extLst>
              <a:ext uri="{FF2B5EF4-FFF2-40B4-BE49-F238E27FC236}">
                <a16:creationId xmlns:a16="http://schemas.microsoft.com/office/drawing/2014/main" id="{944EC727-73CE-76E7-D9C5-37EA2F523B62}"/>
              </a:ext>
            </a:extLst>
          </p:cNvPr>
          <p:cNvSpPr>
            <a:spLocks noChangeArrowheads="1"/>
          </p:cNvSpPr>
          <p:nvPr userDrawn="1"/>
        </p:nvSpPr>
        <p:spPr bwMode="auto">
          <a:xfrm>
            <a:off x="29511812" y="5565229"/>
            <a:ext cx="14020800" cy="16129359"/>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65299" tIns="32649" rIns="65299"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700"/>
          </a:p>
        </p:txBody>
      </p:sp>
      <p:sp>
        <p:nvSpPr>
          <p:cNvPr id="10" name="Rectangle 9">
            <a:extLst>
              <a:ext uri="{FF2B5EF4-FFF2-40B4-BE49-F238E27FC236}">
                <a16:creationId xmlns:a16="http://schemas.microsoft.com/office/drawing/2014/main" id="{C1DEB63B-91EB-4164-445E-96B9DF5908DE}"/>
              </a:ext>
            </a:extLst>
          </p:cNvPr>
          <p:cNvSpPr/>
          <p:nvPr userDrawn="1"/>
        </p:nvSpPr>
        <p:spPr>
          <a:xfrm>
            <a:off x="316032" y="212212"/>
            <a:ext cx="43221343" cy="4880051"/>
          </a:xfrm>
          <a:prstGeom prst="rect">
            <a:avLst/>
          </a:prstGeom>
          <a:gradFill>
            <a:gsLst>
              <a:gs pos="0">
                <a:srgbClr val="0C5449"/>
              </a:gs>
              <a:gs pos="100000">
                <a:srgbClr val="093F3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4">
            <a:extLst>
              <a:ext uri="{FF2B5EF4-FFF2-40B4-BE49-F238E27FC236}">
                <a16:creationId xmlns:a16="http://schemas.microsoft.com/office/drawing/2014/main" id="{43121BE3-EC6D-2AAD-6691-A9482C477E21}"/>
              </a:ext>
            </a:extLst>
          </p:cNvPr>
          <p:cNvSpPr>
            <a:spLocks noChangeArrowheads="1"/>
          </p:cNvSpPr>
          <p:nvPr userDrawn="1"/>
        </p:nvSpPr>
        <p:spPr bwMode="auto">
          <a:xfrm>
            <a:off x="320849" y="21628543"/>
            <a:ext cx="14020800" cy="91440"/>
          </a:xfrm>
          <a:prstGeom prst="rect">
            <a:avLst/>
          </a:prstGeom>
          <a:solidFill>
            <a:srgbClr val="D8AD2D"/>
          </a:solidFill>
          <a:ln w="9525">
            <a:noFill/>
            <a:miter lim="800000"/>
            <a:headEnd/>
            <a:tailEnd/>
          </a:ln>
        </p:spPr>
        <p:txBody>
          <a:bodyPr wrap="none" lIns="65299" tIns="32649" rIns="65299"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700"/>
          </a:p>
        </p:txBody>
      </p:sp>
      <p:sp>
        <p:nvSpPr>
          <p:cNvPr id="12" name="Rectangle 14">
            <a:extLst>
              <a:ext uri="{FF2B5EF4-FFF2-40B4-BE49-F238E27FC236}">
                <a16:creationId xmlns:a16="http://schemas.microsoft.com/office/drawing/2014/main" id="{668C0620-54C3-5E46-8E80-90DED058ECAB}"/>
              </a:ext>
            </a:extLst>
          </p:cNvPr>
          <p:cNvSpPr>
            <a:spLocks noChangeArrowheads="1"/>
          </p:cNvSpPr>
          <p:nvPr userDrawn="1"/>
        </p:nvSpPr>
        <p:spPr bwMode="auto">
          <a:xfrm>
            <a:off x="14935200" y="21628543"/>
            <a:ext cx="14020800" cy="91440"/>
          </a:xfrm>
          <a:prstGeom prst="rect">
            <a:avLst/>
          </a:prstGeom>
          <a:solidFill>
            <a:srgbClr val="D8AD2D"/>
          </a:solidFill>
          <a:ln w="9525">
            <a:noFill/>
            <a:miter lim="800000"/>
            <a:headEnd/>
            <a:tailEnd/>
          </a:ln>
        </p:spPr>
        <p:txBody>
          <a:bodyPr wrap="none" lIns="65299" tIns="32649" rIns="65299"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700"/>
          </a:p>
        </p:txBody>
      </p:sp>
      <p:sp>
        <p:nvSpPr>
          <p:cNvPr id="13" name="Rectangle 14">
            <a:extLst>
              <a:ext uri="{FF2B5EF4-FFF2-40B4-BE49-F238E27FC236}">
                <a16:creationId xmlns:a16="http://schemas.microsoft.com/office/drawing/2014/main" id="{3B0A9C13-7125-8871-2F12-BAE5E1CC5D51}"/>
              </a:ext>
            </a:extLst>
          </p:cNvPr>
          <p:cNvSpPr>
            <a:spLocks noChangeArrowheads="1"/>
          </p:cNvSpPr>
          <p:nvPr userDrawn="1"/>
        </p:nvSpPr>
        <p:spPr bwMode="auto">
          <a:xfrm>
            <a:off x="29511812" y="21628543"/>
            <a:ext cx="14020800" cy="91440"/>
          </a:xfrm>
          <a:prstGeom prst="rect">
            <a:avLst/>
          </a:prstGeom>
          <a:solidFill>
            <a:srgbClr val="D8AD2D"/>
          </a:solidFill>
          <a:ln w="9525">
            <a:noFill/>
            <a:miter lim="800000"/>
            <a:headEnd/>
            <a:tailEnd/>
          </a:ln>
        </p:spPr>
        <p:txBody>
          <a:bodyPr wrap="none" lIns="65299" tIns="32649" rIns="65299"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700"/>
          </a:p>
        </p:txBody>
      </p:sp>
      <p:sp>
        <p:nvSpPr>
          <p:cNvPr id="14" name="Rectangle 13">
            <a:extLst>
              <a:ext uri="{FF2B5EF4-FFF2-40B4-BE49-F238E27FC236}">
                <a16:creationId xmlns:a16="http://schemas.microsoft.com/office/drawing/2014/main" id="{4A62BC95-16BC-AD4D-7EDE-52EEAFB438A0}"/>
              </a:ext>
            </a:extLst>
          </p:cNvPr>
          <p:cNvSpPr/>
          <p:nvPr userDrawn="1"/>
        </p:nvSpPr>
        <p:spPr>
          <a:xfrm flipV="1">
            <a:off x="316060" y="5087001"/>
            <a:ext cx="43214544" cy="91440"/>
          </a:xfrm>
          <a:prstGeom prst="rect">
            <a:avLst/>
          </a:prstGeom>
          <a:gradFill flip="none" rotWithShape="1">
            <a:gsLst>
              <a:gs pos="0">
                <a:srgbClr val="0C5449"/>
              </a:gs>
              <a:gs pos="10000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ight Triangle 14">
            <a:extLst>
              <a:ext uri="{FF2B5EF4-FFF2-40B4-BE49-F238E27FC236}">
                <a16:creationId xmlns:a16="http://schemas.microsoft.com/office/drawing/2014/main" id="{D0587CEA-3484-F3D2-AE0E-CDD5D3FE1911}"/>
              </a:ext>
            </a:extLst>
          </p:cNvPr>
          <p:cNvSpPr/>
          <p:nvPr userDrawn="1"/>
        </p:nvSpPr>
        <p:spPr>
          <a:xfrm rot="16200000">
            <a:off x="42332299" y="3930497"/>
            <a:ext cx="1024759" cy="1366345"/>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7F6E8CAB-E99C-EB0E-C521-15E51B379873}"/>
              </a:ext>
            </a:extLst>
          </p:cNvPr>
          <p:cNvSpPr/>
          <p:nvPr userDrawn="1"/>
        </p:nvSpPr>
        <p:spPr>
          <a:xfrm flipV="1">
            <a:off x="316060" y="212212"/>
            <a:ext cx="43211763" cy="91440"/>
          </a:xfrm>
          <a:prstGeom prst="rect">
            <a:avLst/>
          </a:prstGeom>
          <a:gradFill flip="none" rotWithShape="1">
            <a:gsLst>
              <a:gs pos="100000">
                <a:srgbClr val="0C5449"/>
              </a:gs>
              <a:gs pos="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ight Triangle 16">
            <a:extLst>
              <a:ext uri="{FF2B5EF4-FFF2-40B4-BE49-F238E27FC236}">
                <a16:creationId xmlns:a16="http://schemas.microsoft.com/office/drawing/2014/main" id="{4848D7C7-972A-8086-7085-D0D1C737097B}"/>
              </a:ext>
            </a:extLst>
          </p:cNvPr>
          <p:cNvSpPr/>
          <p:nvPr userDrawn="1"/>
        </p:nvSpPr>
        <p:spPr>
          <a:xfrm rot="5400000">
            <a:off x="491645" y="89051"/>
            <a:ext cx="1024759" cy="1366345"/>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06471738"/>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C57D4-768D-8E2C-ABF0-935547EFB611}"/>
              </a:ext>
            </a:extLst>
          </p:cNvPr>
          <p:cNvSpPr/>
          <p:nvPr/>
        </p:nvSpPr>
        <p:spPr bwMode="auto">
          <a:xfrm>
            <a:off x="35182351" y="12631035"/>
            <a:ext cx="5181599" cy="344310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3762281" fontAlgn="base">
              <a:spcBef>
                <a:spcPct val="0"/>
              </a:spcBef>
              <a:spcAft>
                <a:spcPct val="0"/>
              </a:spcAft>
            </a:pPr>
            <a:endParaRPr lang="en-US" sz="2600">
              <a:latin typeface="Arial" pitchFamily="34" charset="0"/>
            </a:endParaRPr>
          </a:p>
        </p:txBody>
      </p:sp>
      <p:sp>
        <p:nvSpPr>
          <p:cNvPr id="6" name="Rectangle 21">
            <a:extLst>
              <a:ext uri="{FF2B5EF4-FFF2-40B4-BE49-F238E27FC236}">
                <a16:creationId xmlns:a16="http://schemas.microsoft.com/office/drawing/2014/main" id="{6021D743-2F9C-EB02-FCEE-923D61FF8E45}"/>
              </a:ext>
            </a:extLst>
          </p:cNvPr>
          <p:cNvSpPr>
            <a:spLocks noChangeArrowheads="1"/>
          </p:cNvSpPr>
          <p:nvPr/>
        </p:nvSpPr>
        <p:spPr bwMode="auto">
          <a:xfrm>
            <a:off x="29515032" y="16293880"/>
            <a:ext cx="14020800" cy="914400"/>
          </a:xfrm>
          <a:prstGeom prst="rect">
            <a:avLst/>
          </a:prstGeom>
          <a:solidFill>
            <a:srgbClr val="0C5449"/>
          </a:solidFill>
          <a:ln w="9525">
            <a:noFill/>
            <a:miter lim="800000"/>
            <a:headEnd/>
            <a:tailEnd/>
          </a:ln>
          <a:effectLst/>
        </p:spPr>
        <p:txBody>
          <a:bodyPr wrap="none" lIns="74243" tIns="37123" rIns="74243" bIns="37123" anchor="ctr"/>
          <a:lstStyle/>
          <a:p>
            <a:pPr algn="ctr" defTabSz="2418394"/>
            <a:r>
              <a:rPr lang="en-US" sz="3733" b="1">
                <a:solidFill>
                  <a:schemeClr val="bg1"/>
                </a:solidFill>
              </a:rPr>
              <a:t>References</a:t>
            </a:r>
          </a:p>
        </p:txBody>
      </p:sp>
      <p:sp>
        <p:nvSpPr>
          <p:cNvPr id="10" name="Title 8">
            <a:extLst>
              <a:ext uri="{FF2B5EF4-FFF2-40B4-BE49-F238E27FC236}">
                <a16:creationId xmlns:a16="http://schemas.microsoft.com/office/drawing/2014/main" id="{35AE11C3-5D5C-CAF5-E8C3-AEF145395ADE}"/>
              </a:ext>
            </a:extLst>
          </p:cNvPr>
          <p:cNvSpPr txBox="1">
            <a:spLocks/>
          </p:cNvSpPr>
          <p:nvPr/>
        </p:nvSpPr>
        <p:spPr>
          <a:xfrm>
            <a:off x="7489371" y="863353"/>
            <a:ext cx="35499303" cy="2417655"/>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sz="4800" cap="none" dirty="0">
                <a:solidFill>
                  <a:schemeClr val="bg1"/>
                </a:solidFill>
              </a:rPr>
              <a:t>Title – this is a </a:t>
            </a:r>
            <a:r>
              <a:rPr lang="en-US" sz="4800" cap="none" dirty="0">
                <a:solidFill>
                  <a:srgbClr val="FFE596"/>
                </a:solidFill>
              </a:rPr>
              <a:t>96” x 48”  (8’ x 4’) poster (2:1 ratio)</a:t>
            </a:r>
            <a:r>
              <a:rPr lang="en-US" sz="4800" cap="none" dirty="0">
                <a:solidFill>
                  <a:schemeClr val="bg1"/>
                </a:solidFill>
              </a:rPr>
              <a:t>, 96 point Lato title heading, legible at 16 feet away when printed at 200%</a:t>
            </a:r>
          </a:p>
        </p:txBody>
      </p:sp>
      <p:sp>
        <p:nvSpPr>
          <p:cNvPr id="11" name="Subtitle 9">
            <a:extLst>
              <a:ext uri="{FF2B5EF4-FFF2-40B4-BE49-F238E27FC236}">
                <a16:creationId xmlns:a16="http://schemas.microsoft.com/office/drawing/2014/main" id="{66C9D7E1-ED51-3B58-DFB3-A045A0B6FAC9}"/>
              </a:ext>
            </a:extLst>
          </p:cNvPr>
          <p:cNvSpPr txBox="1">
            <a:spLocks/>
          </p:cNvSpPr>
          <p:nvPr/>
        </p:nvSpPr>
        <p:spPr>
          <a:xfrm>
            <a:off x="7489374" y="3281005"/>
            <a:ext cx="35499301" cy="1676971"/>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2800" dirty="0">
                <a:solidFill>
                  <a:schemeClr val="bg1"/>
                </a:solidFill>
              </a:rPr>
              <a:t>Authors and affiliations</a:t>
            </a:r>
          </a:p>
          <a:p>
            <a:pPr algn="ctr">
              <a:spcBef>
                <a:spcPts val="0"/>
              </a:spcBef>
            </a:pPr>
            <a:r>
              <a:rPr lang="en-US" sz="2800" dirty="0">
                <a:solidFill>
                  <a:schemeClr val="bg1"/>
                </a:solidFill>
              </a:rPr>
              <a:t>56 point </a:t>
            </a:r>
            <a:r>
              <a:rPr lang="en-US" sz="2800" dirty="0" err="1">
                <a:solidFill>
                  <a:schemeClr val="bg1"/>
                </a:solidFill>
              </a:rPr>
              <a:t>Lato</a:t>
            </a:r>
            <a:r>
              <a:rPr lang="en-US" sz="2800" dirty="0">
                <a:solidFill>
                  <a:schemeClr val="bg1"/>
                </a:solidFill>
              </a:rPr>
              <a:t> medium body when printed at 200%</a:t>
            </a:r>
          </a:p>
        </p:txBody>
      </p:sp>
      <p:sp>
        <p:nvSpPr>
          <p:cNvPr id="12" name="Rectangle 11">
            <a:extLst>
              <a:ext uri="{FF2B5EF4-FFF2-40B4-BE49-F238E27FC236}">
                <a16:creationId xmlns:a16="http://schemas.microsoft.com/office/drawing/2014/main" id="{3705D881-7E79-0E2D-79A4-F79270197945}"/>
              </a:ext>
            </a:extLst>
          </p:cNvPr>
          <p:cNvSpPr/>
          <p:nvPr/>
        </p:nvSpPr>
        <p:spPr>
          <a:xfrm>
            <a:off x="33207959" y="10584322"/>
            <a:ext cx="3139440" cy="603492"/>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22DA1FC6-6590-7FF1-0507-E481C287FD1E}"/>
              </a:ext>
            </a:extLst>
          </p:cNvPr>
          <p:cNvSpPr/>
          <p:nvPr/>
        </p:nvSpPr>
        <p:spPr>
          <a:xfrm>
            <a:off x="36667439" y="10584322"/>
            <a:ext cx="3139440" cy="603492"/>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364DD14E-CDD8-FF26-1A49-D6D1C514E0A1}"/>
              </a:ext>
            </a:extLst>
          </p:cNvPr>
          <p:cNvSpPr/>
          <p:nvPr/>
        </p:nvSpPr>
        <p:spPr>
          <a:xfrm>
            <a:off x="29748479" y="10584322"/>
            <a:ext cx="3139440" cy="603492"/>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Box 14">
            <a:extLst>
              <a:ext uri="{FF2B5EF4-FFF2-40B4-BE49-F238E27FC236}">
                <a16:creationId xmlns:a16="http://schemas.microsoft.com/office/drawing/2014/main" id="{4D11975F-60DE-C743-E8F0-FB2A003287CF}"/>
              </a:ext>
            </a:extLst>
          </p:cNvPr>
          <p:cNvSpPr txBox="1"/>
          <p:nvPr/>
        </p:nvSpPr>
        <p:spPr>
          <a:xfrm>
            <a:off x="29748479" y="9753325"/>
            <a:ext cx="13240195" cy="712415"/>
          </a:xfrm>
          <a:prstGeom prst="rect">
            <a:avLst/>
          </a:prstGeom>
          <a:noFill/>
        </p:spPr>
        <p:txBody>
          <a:bodyPr wrap="square" rtlCol="0">
            <a:noAutofit/>
          </a:bodyPr>
          <a:lstStyle/>
          <a:p>
            <a:pPr>
              <a:spcAft>
                <a:spcPts val="1200"/>
              </a:spcAft>
            </a:pPr>
            <a:r>
              <a:rPr lang="en-US" dirty="0"/>
              <a:t>Below are 3 accent gradients you can use as part of the WSU color branding.</a:t>
            </a:r>
          </a:p>
        </p:txBody>
      </p:sp>
      <p:sp>
        <p:nvSpPr>
          <p:cNvPr id="16" name="TextBox 15">
            <a:extLst>
              <a:ext uri="{FF2B5EF4-FFF2-40B4-BE49-F238E27FC236}">
                <a16:creationId xmlns:a16="http://schemas.microsoft.com/office/drawing/2014/main" id="{044E781D-372D-54E2-036F-2EF76F689762}"/>
              </a:ext>
            </a:extLst>
          </p:cNvPr>
          <p:cNvSpPr txBox="1"/>
          <p:nvPr/>
        </p:nvSpPr>
        <p:spPr>
          <a:xfrm>
            <a:off x="611245" y="6671477"/>
            <a:ext cx="13399395" cy="14117771"/>
          </a:xfrm>
          <a:prstGeom prst="rect">
            <a:avLst/>
          </a:prstGeom>
          <a:noFill/>
        </p:spPr>
        <p:txBody>
          <a:bodyPr wrap="square" rtlCol="0">
            <a:noAutofit/>
          </a:bodyPr>
          <a:lstStyle/>
          <a:p>
            <a:pPr>
              <a:spcAft>
                <a:spcPts val="1200"/>
              </a:spcAft>
            </a:pPr>
            <a:r>
              <a:rPr lang="en-US" dirty="0"/>
              <a:t>Any posters that are meant to be read at a minimum distance; the following sizes are suggested:</a:t>
            </a:r>
          </a:p>
          <a:p>
            <a:pPr marL="576248" indent="-347654">
              <a:spcAft>
                <a:spcPts val="1200"/>
              </a:spcAft>
              <a:buFont typeface="Arial" panose="020B0604020202020204" pitchFamily="34" charset="0"/>
              <a:buChar char="•"/>
            </a:pPr>
            <a:r>
              <a:rPr lang="en-US" dirty="0"/>
              <a:t>Title: 96 pt bolded</a:t>
            </a:r>
          </a:p>
          <a:p>
            <a:pPr marL="576248" indent="-347654">
              <a:spcAft>
                <a:spcPts val="1200"/>
              </a:spcAft>
              <a:buFont typeface="Arial" panose="020B0604020202020204" pitchFamily="34" charset="0"/>
              <a:buChar char="•"/>
            </a:pPr>
            <a:r>
              <a:rPr lang="en-US" dirty="0"/>
              <a:t>Authors and affiliations: 54 - 60 </a:t>
            </a:r>
            <a:r>
              <a:rPr lang="en-US" dirty="0" err="1"/>
              <a:t>pt</a:t>
            </a:r>
            <a:endParaRPr lang="en-US" dirty="0"/>
          </a:p>
          <a:p>
            <a:pPr marL="576248" indent="-347654">
              <a:spcAft>
                <a:spcPts val="1200"/>
              </a:spcAft>
              <a:buFont typeface="Arial" panose="020B0604020202020204" pitchFamily="34" charset="0"/>
              <a:buChar char="•"/>
            </a:pPr>
            <a:r>
              <a:rPr lang="en-US" dirty="0"/>
              <a:t>Headings: 56 pt</a:t>
            </a:r>
          </a:p>
          <a:p>
            <a:pPr marL="576248" indent="-347654">
              <a:spcAft>
                <a:spcPts val="1200"/>
              </a:spcAft>
              <a:buFont typeface="Arial" panose="020B0604020202020204" pitchFamily="34" charset="0"/>
              <a:buChar char="•"/>
            </a:pPr>
            <a:r>
              <a:rPr lang="en-US" dirty="0"/>
              <a:t>Body text: 24 - 36 pt</a:t>
            </a:r>
          </a:p>
          <a:p>
            <a:pPr marL="576248" indent="-347654">
              <a:spcAft>
                <a:spcPts val="1200"/>
              </a:spcAft>
              <a:buFont typeface="Arial" panose="020B0604020202020204" pitchFamily="34" charset="0"/>
              <a:buChar char="•"/>
            </a:pPr>
            <a:r>
              <a:rPr lang="en-US" dirty="0"/>
              <a:t>Captions: 20 pt</a:t>
            </a:r>
          </a:p>
          <a:p>
            <a:pPr>
              <a:spcAft>
                <a:spcPts val="1200"/>
              </a:spcAft>
            </a:pPr>
            <a:r>
              <a:rPr lang="en-US" dirty="0"/>
              <a:t>For readability, the following sizes are suggested for the body text:</a:t>
            </a:r>
          </a:p>
          <a:p>
            <a:pPr marL="576248" indent="-347654">
              <a:spcAft>
                <a:spcPts val="1200"/>
              </a:spcAft>
              <a:buFont typeface="Arial" panose="020B0604020202020204" pitchFamily="34" charset="0"/>
              <a:buChar char="•"/>
            </a:pPr>
            <a:r>
              <a:rPr lang="en-US" dirty="0"/>
              <a:t>To be legible at 6 feet use 30 point. (most common for conferences)</a:t>
            </a:r>
          </a:p>
          <a:p>
            <a:pPr marL="576248" indent="-347654">
              <a:spcAft>
                <a:spcPts val="1200"/>
              </a:spcAft>
              <a:buFont typeface="Arial" panose="020B0604020202020204" pitchFamily="34" charset="0"/>
              <a:buChar char="•"/>
            </a:pPr>
            <a:r>
              <a:rPr lang="en-US" dirty="0"/>
              <a:t>To be legible at 10 feet use 48 point.</a:t>
            </a:r>
          </a:p>
          <a:p>
            <a:pPr marL="576248" indent="-347654">
              <a:spcAft>
                <a:spcPts val="1200"/>
              </a:spcAft>
              <a:buFont typeface="Arial" panose="020B0604020202020204" pitchFamily="34" charset="0"/>
              <a:buChar char="•"/>
            </a:pPr>
            <a:r>
              <a:rPr lang="en-US" dirty="0"/>
              <a:t>To be legible at 12 feet use 60 point.</a:t>
            </a:r>
          </a:p>
          <a:p>
            <a:pPr marL="576248" indent="-347654">
              <a:spcAft>
                <a:spcPts val="1200"/>
              </a:spcAft>
              <a:buFont typeface="Arial" panose="020B0604020202020204" pitchFamily="34" charset="0"/>
              <a:buChar char="•"/>
            </a:pPr>
            <a:r>
              <a:rPr lang="en-US" dirty="0"/>
              <a:t>To be legible at 14 feet use 72 point.</a:t>
            </a:r>
          </a:p>
          <a:p>
            <a:pPr marL="228594">
              <a:spcAft>
                <a:spcPts val="1200"/>
              </a:spcAft>
            </a:pPr>
            <a:r>
              <a:rPr lang="en-US" dirty="0"/>
              <a:t>Text and figures should be readable from around 5-7 feet away</a:t>
            </a:r>
          </a:p>
          <a:p>
            <a:pPr marL="576248" indent="-347654">
              <a:spcAft>
                <a:spcPts val="1200"/>
              </a:spcAft>
              <a:buFont typeface="Arial" panose="020B0604020202020204" pitchFamily="34" charset="0"/>
              <a:buChar char="•"/>
            </a:pPr>
            <a:r>
              <a:rPr lang="en-US" dirty="0"/>
              <a:t>Use a sans serif typeface (e.g., </a:t>
            </a:r>
            <a:r>
              <a:rPr lang="en-US" dirty="0" err="1"/>
              <a:t>Lato</a:t>
            </a:r>
            <a:r>
              <a:rPr lang="en-US" dirty="0"/>
              <a:t>, Arial, Open Sans, Helvetica, etc.). Our poster templates use the sans serif font </a:t>
            </a:r>
            <a:r>
              <a:rPr lang="en-US" dirty="0" err="1"/>
              <a:t>Lato</a:t>
            </a:r>
            <a:r>
              <a:rPr lang="en-US" dirty="0"/>
              <a:t>, which can be downloaded from </a:t>
            </a:r>
            <a:r>
              <a:rPr lang="en-US" dirty="0">
                <a:hlinkClick r:id="rId2"/>
              </a:rPr>
              <a:t>the link provided on our FAQ page </a:t>
            </a:r>
            <a:r>
              <a:rPr lang="en-US" dirty="0"/>
              <a:t>or from Google: </a:t>
            </a:r>
            <a:r>
              <a:rPr lang="en-US" dirty="0">
                <a:hlinkClick r:id="rId3"/>
              </a:rPr>
              <a:t>https://fonts.google.com/specimen/Lato</a:t>
            </a:r>
            <a:endParaRPr lang="en-US" dirty="0"/>
          </a:p>
          <a:p>
            <a:pPr marL="576248" indent="-347654">
              <a:spcAft>
                <a:spcPts val="1200"/>
              </a:spcAft>
              <a:buFont typeface="Arial" panose="020B0604020202020204" pitchFamily="34" charset="0"/>
              <a:buChar char="•"/>
            </a:pPr>
            <a:r>
              <a:rPr lang="en-US" dirty="0"/>
              <a:t>This poster uses </a:t>
            </a:r>
            <a:r>
              <a:rPr lang="en-US" dirty="0" err="1"/>
              <a:t>Lato</a:t>
            </a:r>
            <a:r>
              <a:rPr lang="en-US" dirty="0"/>
              <a:t> font and the theme has been mapped to that font. If you copy/paste text from documents, please ensure fonts are correct. Mismatched fonts in posters are a distraction and aesthetically degrades the quality of your presentation.</a:t>
            </a:r>
          </a:p>
          <a:p>
            <a:pPr marL="576248" indent="-347654">
              <a:spcAft>
                <a:spcPts val="1200"/>
              </a:spcAft>
              <a:buFont typeface="Arial" panose="020B0604020202020204" pitchFamily="34" charset="0"/>
              <a:buChar char="•"/>
            </a:pPr>
            <a:r>
              <a:rPr lang="en-US" dirty="0"/>
              <a:t>For more information about creating accessible design with color and type, please reference </a:t>
            </a:r>
            <a:r>
              <a:rPr lang="en-US" dirty="0">
                <a:hlinkClick r:id="rId4"/>
              </a:rPr>
              <a:t>https://medcom.med.wayne.edu/creating-accessible-design</a:t>
            </a:r>
            <a:endParaRPr lang="en-US" dirty="0"/>
          </a:p>
          <a:p>
            <a:r>
              <a:rPr lang="en-US" b="1" dirty="0"/>
              <a:t>Text – good examples</a:t>
            </a:r>
          </a:p>
          <a:p>
            <a:r>
              <a:rPr lang="en-US" dirty="0"/>
              <a:t>Text should be high contrast, the following provide the best contrast for reading and printing:</a:t>
            </a:r>
          </a:p>
          <a:p>
            <a:pPr marL="579424" indent="-411152">
              <a:buFont typeface="Arial" panose="020B0604020202020204" pitchFamily="34" charset="0"/>
              <a:buChar char="•"/>
            </a:pPr>
            <a:r>
              <a:rPr lang="en-US" dirty="0"/>
              <a:t>Black on white</a:t>
            </a:r>
          </a:p>
          <a:p>
            <a:pPr marL="579424" indent="-411152">
              <a:buFont typeface="Arial" panose="020B0604020202020204" pitchFamily="34" charset="0"/>
              <a:buChar char="•"/>
            </a:pPr>
            <a:r>
              <a:rPr lang="en-US" dirty="0">
                <a:solidFill>
                  <a:srgbClr val="00594F"/>
                </a:solidFill>
              </a:rPr>
              <a:t>WSU primary green on white</a:t>
            </a:r>
          </a:p>
          <a:p>
            <a:pPr marL="579424" indent="-411152">
              <a:buFont typeface="Arial" panose="020B0604020202020204" pitchFamily="34" charset="0"/>
              <a:buChar char="•"/>
            </a:pPr>
            <a:r>
              <a:rPr lang="en-US" dirty="0">
                <a:solidFill>
                  <a:schemeClr val="bg2">
                    <a:lumMod val="25000"/>
                  </a:schemeClr>
                </a:solidFill>
              </a:rPr>
              <a:t>Dark gray on white</a:t>
            </a:r>
          </a:p>
          <a:p>
            <a:pPr marL="579424" indent="-411152">
              <a:buFont typeface="Arial" panose="020B0604020202020204" pitchFamily="34" charset="0"/>
              <a:buChar char="•"/>
            </a:pPr>
            <a:r>
              <a:rPr lang="en-US" b="1" dirty="0">
                <a:solidFill>
                  <a:srgbClr val="00594F"/>
                </a:solidFill>
                <a:highlight>
                  <a:srgbClr val="FFC844"/>
                </a:highlight>
              </a:rPr>
              <a:t>WSU primary green on WSU primary yellow </a:t>
            </a:r>
          </a:p>
          <a:p>
            <a:pPr marL="579424" indent="-411152">
              <a:buFont typeface="Arial" panose="020B0604020202020204" pitchFamily="34" charset="0"/>
              <a:buChar char="•"/>
            </a:pPr>
            <a:r>
              <a:rPr lang="en-US" b="1" dirty="0">
                <a:solidFill>
                  <a:srgbClr val="FFC844"/>
                </a:solidFill>
                <a:highlight>
                  <a:srgbClr val="00594F"/>
                </a:highlight>
              </a:rPr>
              <a:t>WSU primary yellow on WSU primary green</a:t>
            </a:r>
            <a:endParaRPr lang="en-US" dirty="0">
              <a:solidFill>
                <a:schemeClr val="bg2">
                  <a:lumMod val="25000"/>
                </a:schemeClr>
              </a:solidFill>
            </a:endParaRPr>
          </a:p>
          <a:p>
            <a:pPr marL="579424" indent="-411152">
              <a:buClr>
                <a:srgbClr val="00594F"/>
              </a:buClr>
              <a:buFont typeface="Arial" panose="020B0604020202020204" pitchFamily="34" charset="0"/>
              <a:buChar char="•"/>
            </a:pPr>
            <a:r>
              <a:rPr lang="en-US" dirty="0">
                <a:solidFill>
                  <a:schemeClr val="bg1"/>
                </a:solidFill>
                <a:highlight>
                  <a:srgbClr val="00594F"/>
                </a:highlight>
              </a:rPr>
              <a:t>White on WSU primary green</a:t>
            </a:r>
          </a:p>
          <a:p>
            <a:pPr marL="576248" indent="-347654">
              <a:spcAft>
                <a:spcPts val="1200"/>
              </a:spcAft>
              <a:buFont typeface="Arial" panose="020B0604020202020204" pitchFamily="34" charset="0"/>
              <a:buChar char="•"/>
            </a:pPr>
            <a:endParaRPr lang="en-US" dirty="0"/>
          </a:p>
          <a:p>
            <a:pPr marL="576248" indent="-347654">
              <a:spcAft>
                <a:spcPts val="1200"/>
              </a:spcAft>
              <a:buFont typeface="Arial" panose="020B0604020202020204" pitchFamily="34" charset="0"/>
              <a:buChar char="•"/>
            </a:pPr>
            <a:endParaRPr lang="en-US" dirty="0"/>
          </a:p>
        </p:txBody>
      </p:sp>
      <p:graphicFrame>
        <p:nvGraphicFramePr>
          <p:cNvPr id="17" name="Chart 16">
            <a:extLst>
              <a:ext uri="{FF2B5EF4-FFF2-40B4-BE49-F238E27FC236}">
                <a16:creationId xmlns:a16="http://schemas.microsoft.com/office/drawing/2014/main" id="{90918620-D7E5-8904-6194-349E411A84B2}"/>
              </a:ext>
            </a:extLst>
          </p:cNvPr>
          <p:cNvGraphicFramePr/>
          <p:nvPr>
            <p:extLst>
              <p:ext uri="{D42A27DB-BD31-4B8C-83A1-F6EECF244321}">
                <p14:modId xmlns:p14="http://schemas.microsoft.com/office/powerpoint/2010/main" val="122356038"/>
              </p:ext>
            </p:extLst>
          </p:nvPr>
        </p:nvGraphicFramePr>
        <p:xfrm>
          <a:off x="22355101" y="16901333"/>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5304A922-E724-A3D0-9A61-B5CCEF0C5619}"/>
              </a:ext>
            </a:extLst>
          </p:cNvPr>
          <p:cNvSpPr txBox="1"/>
          <p:nvPr/>
        </p:nvSpPr>
        <p:spPr>
          <a:xfrm>
            <a:off x="15199361" y="6671477"/>
            <a:ext cx="13531476" cy="4042531"/>
          </a:xfrm>
          <a:prstGeom prst="rect">
            <a:avLst/>
          </a:prstGeom>
          <a:noFill/>
        </p:spPr>
        <p:txBody>
          <a:bodyPr wrap="square" numCol="2" spcCol="914400">
            <a:noAutofit/>
          </a:bodyPr>
          <a:lstStyle/>
          <a:p>
            <a:r>
              <a:rPr lang="en-US" b="1" dirty="0"/>
              <a:t>Text – poor/inaccessible examples</a:t>
            </a:r>
          </a:p>
          <a:p>
            <a:r>
              <a:rPr lang="en-US"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dirty="0"/>
          </a:p>
          <a:p>
            <a:endParaRPr lang="en-US" dirty="0"/>
          </a:p>
          <a:p>
            <a:endParaRPr lang="en-US" dirty="0"/>
          </a:p>
          <a:p>
            <a:endParaRPr lang="en-US" dirty="0"/>
          </a:p>
          <a:p>
            <a:endParaRPr lang="en-US" dirty="0"/>
          </a:p>
          <a:p>
            <a:endParaRPr lang="en-US" dirty="0"/>
          </a:p>
          <a:p>
            <a:pPr marL="457189" indent="-334954">
              <a:buFont typeface="Arial" panose="020B0604020202020204" pitchFamily="34" charset="0"/>
              <a:buChar char="•"/>
            </a:pPr>
            <a:r>
              <a:rPr lang="en-US" dirty="0"/>
              <a:t>Black on white – best contrast</a:t>
            </a:r>
          </a:p>
          <a:p>
            <a:pPr marL="457189" indent="-334954">
              <a:buFont typeface="Arial" panose="020B0604020202020204" pitchFamily="34" charset="0"/>
              <a:buChar char="•"/>
            </a:pPr>
            <a:r>
              <a:rPr lang="en-US" dirty="0">
                <a:solidFill>
                  <a:schemeClr val="tx2">
                    <a:lumMod val="10000"/>
                    <a:lumOff val="90000"/>
                  </a:schemeClr>
                </a:solidFill>
                <a:highlight>
                  <a:srgbClr val="093F39"/>
                </a:highlight>
              </a:rPr>
              <a:t>Light green on WSU primary green – good contrast</a:t>
            </a:r>
          </a:p>
          <a:p>
            <a:pPr marL="457189" indent="-334954">
              <a:buFont typeface="Arial" panose="020B0604020202020204" pitchFamily="34" charset="0"/>
              <a:buChar char="•"/>
            </a:pPr>
            <a:r>
              <a:rPr lang="en-US" dirty="0">
                <a:solidFill>
                  <a:schemeClr val="bg2">
                    <a:lumMod val="25000"/>
                  </a:schemeClr>
                </a:solidFill>
                <a:highlight>
                  <a:srgbClr val="093F39"/>
                </a:highlight>
              </a:rPr>
              <a:t>Dark gray on WSU primary green - poor</a:t>
            </a:r>
          </a:p>
          <a:p>
            <a:pPr marL="457189" indent="-334954">
              <a:buFont typeface="Arial" panose="020B0604020202020204" pitchFamily="34" charset="0"/>
              <a:buChar char="•"/>
            </a:pPr>
            <a:r>
              <a:rPr lang="en-US" b="1" dirty="0">
                <a:solidFill>
                  <a:schemeClr val="bg1"/>
                </a:solidFill>
                <a:highlight>
                  <a:srgbClr val="FFC844"/>
                </a:highlight>
              </a:rPr>
              <a:t>White on WSU primary yellow - poor</a:t>
            </a:r>
          </a:p>
          <a:p>
            <a:pPr marL="457189" indent="-334954">
              <a:buFont typeface="Arial" panose="020B0604020202020204" pitchFamily="34" charset="0"/>
              <a:buChar char="•"/>
            </a:pPr>
            <a:r>
              <a:rPr lang="en-US" b="1" dirty="0">
                <a:highlight>
                  <a:srgbClr val="00594F"/>
                </a:highlight>
              </a:rPr>
              <a:t>Black on WSU primary green - poor</a:t>
            </a:r>
            <a:endParaRPr lang="en-US" dirty="0"/>
          </a:p>
          <a:p>
            <a:pPr marL="457189" indent="-334954">
              <a:buClr>
                <a:srgbClr val="00594F"/>
              </a:buClr>
              <a:buFont typeface="Arial" panose="020B0604020202020204" pitchFamily="34" charset="0"/>
              <a:buChar char="•"/>
            </a:pPr>
            <a:r>
              <a:rPr lang="en-US" dirty="0">
                <a:solidFill>
                  <a:srgbClr val="FF0000"/>
                </a:solidFill>
                <a:highlight>
                  <a:srgbClr val="00594F"/>
                </a:highlight>
              </a:rPr>
              <a:t>Red on WSU primary green - poor</a:t>
            </a:r>
          </a:p>
          <a:p>
            <a:pPr marL="457189" indent="-334954">
              <a:buClr>
                <a:srgbClr val="00594F"/>
              </a:buClr>
              <a:buFont typeface="Arial" panose="020B0604020202020204" pitchFamily="34" charset="0"/>
              <a:buChar char="•"/>
            </a:pPr>
            <a:r>
              <a:rPr lang="en-US" dirty="0">
                <a:solidFill>
                  <a:srgbClr val="FF0000"/>
                </a:solidFill>
              </a:rPr>
              <a:t>Red</a:t>
            </a:r>
            <a:r>
              <a:rPr lang="en-US" dirty="0">
                <a:solidFill>
                  <a:srgbClr val="093F39"/>
                </a:solidFill>
              </a:rPr>
              <a:t> does not mean this is important! When deciding to change your content's font color for important information, ensure the font color is </a:t>
            </a:r>
            <a:r>
              <a:rPr lang="en-US" b="1" i="1" dirty="0">
                <a:solidFill>
                  <a:srgbClr val="093F39"/>
                </a:solidFill>
              </a:rPr>
              <a:t>not</a:t>
            </a:r>
            <a:r>
              <a:rPr lang="en-US" dirty="0">
                <a:solidFill>
                  <a:srgbClr val="093F39"/>
                </a:solidFill>
              </a:rPr>
              <a:t> the only means of identification. </a:t>
            </a:r>
            <a:r>
              <a:rPr lang="en-US" b="1" dirty="0">
                <a:solidFill>
                  <a:srgbClr val="093F39"/>
                </a:solidFill>
              </a:rPr>
              <a:t>Bolding,</a:t>
            </a:r>
            <a:r>
              <a:rPr lang="en-US" dirty="0">
                <a:solidFill>
                  <a:srgbClr val="093F39"/>
                </a:solidFill>
              </a:rPr>
              <a:t> </a:t>
            </a:r>
            <a:r>
              <a:rPr lang="en-US" i="1" dirty="0">
                <a:solidFill>
                  <a:srgbClr val="093F39"/>
                </a:solidFill>
              </a:rPr>
              <a:t>italicizing</a:t>
            </a:r>
            <a:r>
              <a:rPr lang="en-US"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98A45815-EA90-740D-580B-367007AD6171}"/>
              </a:ext>
            </a:extLst>
          </p:cNvPr>
          <p:cNvSpPr txBox="1"/>
          <p:nvPr/>
        </p:nvSpPr>
        <p:spPr>
          <a:xfrm>
            <a:off x="29748479" y="19503433"/>
            <a:ext cx="13531475" cy="1200329"/>
          </a:xfrm>
          <a:prstGeom prst="rect">
            <a:avLst/>
          </a:prstGeom>
          <a:noFill/>
        </p:spPr>
        <p:txBody>
          <a:bodyPr wrap="square" rtlCol="0">
            <a:noAutofit/>
          </a:bodyPr>
          <a:lstStyle/>
          <a:p>
            <a:pPr>
              <a:spcAft>
                <a:spcPts val="1200"/>
              </a:spcAft>
            </a:pPr>
            <a:r>
              <a:rPr lang="en-US" b="1" i="1" dirty="0"/>
              <a:t>We hope you find these tips helpful! </a:t>
            </a:r>
            <a:r>
              <a:rPr lang="en-US" dirty="0"/>
              <a:t>If you have any questions, please call the department of Medical Communications at Wayne State University School of Medicine at 313-577-1482 or email </a:t>
            </a:r>
            <a:r>
              <a:rPr lang="en-US" dirty="0">
                <a:hlinkClick r:id="rId6"/>
              </a:rPr>
              <a:t>medcom@med.wayne.edu</a:t>
            </a:r>
            <a:r>
              <a:rPr lang="en-US"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58EF24EB-3445-4E8B-59BA-D6BA21618136}"/>
              </a:ext>
            </a:extLst>
          </p:cNvPr>
          <p:cNvSpPr/>
          <p:nvPr/>
        </p:nvSpPr>
        <p:spPr bwMode="auto">
          <a:xfrm>
            <a:off x="29748479" y="8210361"/>
            <a:ext cx="3139440" cy="1342465"/>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2133" dirty="0">
                <a:solidFill>
                  <a:schemeClr val="bg1"/>
                </a:solidFill>
              </a:rPr>
              <a:t>WSU primary green</a:t>
            </a:r>
          </a:p>
          <a:p>
            <a:pPr algn="ctr" defTabSz="3762281" fontAlgn="base">
              <a:spcBef>
                <a:spcPct val="0"/>
              </a:spcBef>
              <a:spcAft>
                <a:spcPct val="0"/>
              </a:spcAft>
            </a:pPr>
            <a:r>
              <a:rPr lang="nn-NO" sz="2133" dirty="0">
                <a:solidFill>
                  <a:schemeClr val="bg1"/>
                </a:solidFill>
              </a:rPr>
              <a:t>hex (#0c5449)</a:t>
            </a:r>
            <a:br>
              <a:rPr lang="nn-NO" sz="2133" dirty="0">
                <a:solidFill>
                  <a:schemeClr val="bg1"/>
                </a:solidFill>
              </a:rPr>
            </a:br>
            <a:r>
              <a:rPr lang="nn-NO" sz="2133" dirty="0">
                <a:solidFill>
                  <a:schemeClr val="bg1"/>
                </a:solidFill>
              </a:rPr>
              <a:t>rgb (12, 84, 73)</a:t>
            </a:r>
            <a:endParaRPr lang="en-US" sz="2133" dirty="0">
              <a:solidFill>
                <a:schemeClr val="bg1"/>
              </a:solidFill>
            </a:endParaRPr>
          </a:p>
        </p:txBody>
      </p:sp>
      <p:sp>
        <p:nvSpPr>
          <p:cNvPr id="21" name="Rectangle 20">
            <a:extLst>
              <a:ext uri="{FF2B5EF4-FFF2-40B4-BE49-F238E27FC236}">
                <a16:creationId xmlns:a16="http://schemas.microsoft.com/office/drawing/2014/main" id="{822D6566-01E8-9D2E-3FCF-5DEE448033B0}"/>
              </a:ext>
            </a:extLst>
          </p:cNvPr>
          <p:cNvSpPr/>
          <p:nvPr/>
        </p:nvSpPr>
        <p:spPr bwMode="auto">
          <a:xfrm>
            <a:off x="33207959" y="8210361"/>
            <a:ext cx="3139440" cy="1342465"/>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2133" dirty="0">
                <a:solidFill>
                  <a:srgbClr val="093F39"/>
                </a:solidFill>
              </a:rPr>
              <a:t>WSU primary yellow</a:t>
            </a:r>
          </a:p>
          <a:p>
            <a:pPr algn="ctr" defTabSz="3762281" fontAlgn="base">
              <a:spcBef>
                <a:spcPct val="0"/>
              </a:spcBef>
              <a:spcAft>
                <a:spcPct val="0"/>
              </a:spcAft>
            </a:pPr>
            <a:r>
              <a:rPr lang="en-US" sz="2133" dirty="0">
                <a:solidFill>
                  <a:srgbClr val="093F39"/>
                </a:solidFill>
              </a:rPr>
              <a:t>hex (#ffcc33)</a:t>
            </a:r>
            <a:br>
              <a:rPr lang="en-US" sz="2133" dirty="0">
                <a:solidFill>
                  <a:srgbClr val="093F39"/>
                </a:solidFill>
              </a:rPr>
            </a:br>
            <a:r>
              <a:rPr lang="en-US" sz="2133" dirty="0" err="1">
                <a:solidFill>
                  <a:srgbClr val="093F39"/>
                </a:solidFill>
              </a:rPr>
              <a:t>rgb</a:t>
            </a:r>
            <a:r>
              <a:rPr lang="en-US" sz="2133" dirty="0">
                <a:solidFill>
                  <a:srgbClr val="093F39"/>
                </a:solidFill>
              </a:rPr>
              <a:t> (255, 204, 51)</a:t>
            </a:r>
          </a:p>
        </p:txBody>
      </p:sp>
      <p:sp>
        <p:nvSpPr>
          <p:cNvPr id="22" name="Rectangle 21">
            <a:extLst>
              <a:ext uri="{FF2B5EF4-FFF2-40B4-BE49-F238E27FC236}">
                <a16:creationId xmlns:a16="http://schemas.microsoft.com/office/drawing/2014/main" id="{D640BBC5-E929-2B7F-2F10-8FCCB5743E8B}"/>
              </a:ext>
            </a:extLst>
          </p:cNvPr>
          <p:cNvSpPr/>
          <p:nvPr/>
        </p:nvSpPr>
        <p:spPr bwMode="auto">
          <a:xfrm>
            <a:off x="36667439" y="8210361"/>
            <a:ext cx="3139440" cy="1342465"/>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2133" dirty="0">
                <a:solidFill>
                  <a:srgbClr val="093F39"/>
                </a:solidFill>
              </a:rPr>
              <a:t>Grey accent</a:t>
            </a:r>
          </a:p>
          <a:p>
            <a:pPr algn="ctr" defTabSz="3762281" fontAlgn="base">
              <a:spcBef>
                <a:spcPct val="0"/>
              </a:spcBef>
              <a:spcAft>
                <a:spcPct val="0"/>
              </a:spcAft>
            </a:pPr>
            <a:r>
              <a:rPr lang="nn-NO" sz="2133" dirty="0">
                <a:solidFill>
                  <a:srgbClr val="093F39"/>
                </a:solidFill>
              </a:rPr>
              <a:t>hex (#d9d9d9)</a:t>
            </a:r>
            <a:br>
              <a:rPr lang="nn-NO" sz="2133" dirty="0">
                <a:solidFill>
                  <a:srgbClr val="093F39"/>
                </a:solidFill>
              </a:rPr>
            </a:br>
            <a:r>
              <a:rPr lang="nn-NO" sz="2133" dirty="0">
                <a:solidFill>
                  <a:srgbClr val="093F39"/>
                </a:solidFill>
              </a:rPr>
              <a:t>rgb (217, 217, 217)</a:t>
            </a:r>
            <a:endParaRPr lang="en-US" sz="2133" dirty="0">
              <a:solidFill>
                <a:srgbClr val="093F39"/>
              </a:solidFill>
            </a:endParaRPr>
          </a:p>
        </p:txBody>
      </p:sp>
      <p:sp>
        <p:nvSpPr>
          <p:cNvPr id="23" name="Rectangle 21">
            <a:extLst>
              <a:ext uri="{FF2B5EF4-FFF2-40B4-BE49-F238E27FC236}">
                <a16:creationId xmlns:a16="http://schemas.microsoft.com/office/drawing/2014/main" id="{71A82372-C923-9C00-8D83-C253EEFBEF9F}"/>
              </a:ext>
            </a:extLst>
          </p:cNvPr>
          <p:cNvSpPr>
            <a:spLocks noChangeArrowheads="1"/>
          </p:cNvSpPr>
          <p:nvPr/>
        </p:nvSpPr>
        <p:spPr bwMode="auto">
          <a:xfrm>
            <a:off x="29515032" y="17317727"/>
            <a:ext cx="14020800" cy="914400"/>
          </a:xfrm>
          <a:prstGeom prst="rect">
            <a:avLst/>
          </a:prstGeom>
          <a:solidFill>
            <a:srgbClr val="FFCC33"/>
          </a:solidFill>
          <a:ln w="9525">
            <a:noFill/>
            <a:miter lim="800000"/>
            <a:headEnd/>
            <a:tailEnd/>
          </a:ln>
          <a:effectLst/>
        </p:spPr>
        <p:txBody>
          <a:bodyPr wrap="none" lIns="74243" tIns="37123" rIns="74243" bIns="37123" anchor="ctr"/>
          <a:lstStyle/>
          <a:p>
            <a:pPr algn="ctr" defTabSz="2418394"/>
            <a:r>
              <a:rPr lang="en-US" sz="3733" b="1">
                <a:solidFill>
                  <a:srgbClr val="093F39"/>
                </a:solidFill>
              </a:rPr>
              <a:t>References</a:t>
            </a:r>
          </a:p>
        </p:txBody>
      </p:sp>
      <p:sp>
        <p:nvSpPr>
          <p:cNvPr id="24" name="Rectangle 21">
            <a:extLst>
              <a:ext uri="{FF2B5EF4-FFF2-40B4-BE49-F238E27FC236}">
                <a16:creationId xmlns:a16="http://schemas.microsoft.com/office/drawing/2014/main" id="{8B5F5CC3-DFCA-5094-1D7C-7184BBE4C149}"/>
              </a:ext>
            </a:extLst>
          </p:cNvPr>
          <p:cNvSpPr>
            <a:spLocks noChangeArrowheads="1"/>
          </p:cNvSpPr>
          <p:nvPr/>
        </p:nvSpPr>
        <p:spPr bwMode="auto">
          <a:xfrm>
            <a:off x="29515032" y="18373039"/>
            <a:ext cx="14020800" cy="914400"/>
          </a:xfrm>
          <a:prstGeom prst="rect">
            <a:avLst/>
          </a:prstGeom>
          <a:solidFill>
            <a:schemeClr val="bg1"/>
          </a:solidFill>
          <a:ln w="9525">
            <a:noFill/>
            <a:miter lim="800000"/>
            <a:headEnd/>
            <a:tailEnd/>
          </a:ln>
          <a:effectLst/>
        </p:spPr>
        <p:txBody>
          <a:bodyPr wrap="none" lIns="74243" tIns="37123" rIns="74243" bIns="37123" anchor="ctr"/>
          <a:lstStyle/>
          <a:p>
            <a:pPr algn="ctr" defTabSz="2418394"/>
            <a:r>
              <a:rPr lang="en-US" sz="3733" b="1">
                <a:solidFill>
                  <a:srgbClr val="093F39"/>
                </a:solidFill>
              </a:rPr>
              <a:t>References</a:t>
            </a:r>
          </a:p>
        </p:txBody>
      </p:sp>
      <p:sp>
        <p:nvSpPr>
          <p:cNvPr id="25" name="TextBox 24">
            <a:extLst>
              <a:ext uri="{FF2B5EF4-FFF2-40B4-BE49-F238E27FC236}">
                <a16:creationId xmlns:a16="http://schemas.microsoft.com/office/drawing/2014/main" id="{578AAFC4-2A5C-71B8-7CBE-171547C976C5}"/>
              </a:ext>
            </a:extLst>
          </p:cNvPr>
          <p:cNvSpPr txBox="1"/>
          <p:nvPr/>
        </p:nvSpPr>
        <p:spPr>
          <a:xfrm>
            <a:off x="29748478" y="6671477"/>
            <a:ext cx="13531476" cy="1215459"/>
          </a:xfrm>
          <a:prstGeom prst="rect">
            <a:avLst/>
          </a:prstGeom>
          <a:noFill/>
        </p:spPr>
        <p:txBody>
          <a:bodyPr wrap="square" rtlCol="0">
            <a:noAutofit/>
          </a:bodyPr>
          <a:lstStyle/>
          <a:p>
            <a:pPr>
              <a:spcAft>
                <a:spcPts val="1200"/>
              </a:spcAft>
            </a:pPr>
            <a:r>
              <a:rPr lang="en-US" b="1" dirty="0"/>
              <a:t>WSU color branding quick guide. </a:t>
            </a:r>
          </a:p>
          <a:p>
            <a:pPr>
              <a:spcAft>
                <a:spcPts val="1200"/>
              </a:spcAft>
            </a:pPr>
            <a:r>
              <a:rPr lang="en-US" dirty="0"/>
              <a:t>For detailed information about WSU color branding, please visit the FAQ section on our website and </a:t>
            </a:r>
            <a:r>
              <a:rPr lang="en-US" dirty="0">
                <a:hlinkClick r:id="rId2"/>
              </a:rPr>
              <a:t>select the WSU color under the WSU branding section</a:t>
            </a:r>
            <a:r>
              <a:rPr lang="en-US" dirty="0"/>
              <a:t>.</a:t>
            </a:r>
          </a:p>
        </p:txBody>
      </p:sp>
      <p:sp>
        <p:nvSpPr>
          <p:cNvPr id="26" name="TextBox 25">
            <a:extLst>
              <a:ext uri="{FF2B5EF4-FFF2-40B4-BE49-F238E27FC236}">
                <a16:creationId xmlns:a16="http://schemas.microsoft.com/office/drawing/2014/main" id="{E3D145B0-8CC6-D0FD-267B-4CA86FDC0EC1}"/>
              </a:ext>
            </a:extLst>
          </p:cNvPr>
          <p:cNvSpPr txBox="1"/>
          <p:nvPr/>
        </p:nvSpPr>
        <p:spPr>
          <a:xfrm>
            <a:off x="29748479" y="11337108"/>
            <a:ext cx="13531475" cy="646331"/>
          </a:xfrm>
          <a:prstGeom prst="rect">
            <a:avLst/>
          </a:prstGeom>
          <a:noFill/>
        </p:spPr>
        <p:txBody>
          <a:bodyPr wrap="square" rtlCol="0">
            <a:spAutoFit/>
          </a:bodyPr>
          <a:lstStyle/>
          <a:p>
            <a:pPr>
              <a:spcAft>
                <a:spcPts val="1200"/>
              </a:spcAft>
            </a:pPr>
            <a:r>
              <a:rPr lang="en-US" b="1" dirty="0"/>
              <a:t>High resolution WSU logos. </a:t>
            </a:r>
            <a:r>
              <a:rPr lang="en-US"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2A94BDF9-DCA1-846D-C708-F954A9E6B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32033" y="12734955"/>
            <a:ext cx="2857500" cy="2003108"/>
          </a:xfrm>
          <a:prstGeom prst="rect">
            <a:avLst/>
          </a:prstGeom>
        </p:spPr>
      </p:pic>
      <p:pic>
        <p:nvPicPr>
          <p:cNvPr id="28" name="Picture 27" descr="Logo, company name&#10;&#10;Description automatically generated">
            <a:extLst>
              <a:ext uri="{FF2B5EF4-FFF2-40B4-BE49-F238E27FC236}">
                <a16:creationId xmlns:a16="http://schemas.microsoft.com/office/drawing/2014/main" id="{1748A5DC-7CDA-D498-A15A-D3A79536D1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36133" y="12860859"/>
            <a:ext cx="2857500" cy="2003108"/>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ECD18791-358D-CAC9-C7E5-7AFD522CD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55781" y="15053015"/>
            <a:ext cx="3810000" cy="967740"/>
          </a:xfrm>
          <a:prstGeom prst="rect">
            <a:avLst/>
          </a:prstGeom>
        </p:spPr>
      </p:pic>
      <p:pic>
        <p:nvPicPr>
          <p:cNvPr id="30" name="Picture 29" descr="Text&#10;&#10;Description automatically generated">
            <a:extLst>
              <a:ext uri="{FF2B5EF4-FFF2-40B4-BE49-F238E27FC236}">
                <a16:creationId xmlns:a16="http://schemas.microsoft.com/office/drawing/2014/main" id="{FC1B53AF-1FAF-3192-ABBB-A544E6283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59881" y="15187391"/>
            <a:ext cx="3810000" cy="967740"/>
          </a:xfrm>
          <a:prstGeom prst="rect">
            <a:avLst/>
          </a:prstGeom>
        </p:spPr>
      </p:pic>
      <p:sp>
        <p:nvSpPr>
          <p:cNvPr id="31" name="TextBox 30">
            <a:extLst>
              <a:ext uri="{FF2B5EF4-FFF2-40B4-BE49-F238E27FC236}">
                <a16:creationId xmlns:a16="http://schemas.microsoft.com/office/drawing/2014/main" id="{EE40BE4B-BBC7-A167-F1C0-C81406CB11BA}"/>
              </a:ext>
            </a:extLst>
          </p:cNvPr>
          <p:cNvSpPr txBox="1"/>
          <p:nvPr/>
        </p:nvSpPr>
        <p:spPr>
          <a:xfrm>
            <a:off x="15199359" y="14395077"/>
            <a:ext cx="13531476" cy="1508105"/>
          </a:xfrm>
          <a:prstGeom prst="rect">
            <a:avLst/>
          </a:prstGeom>
          <a:noFill/>
        </p:spPr>
        <p:txBody>
          <a:bodyPr wrap="square" rtlCol="0">
            <a:noAutofit/>
          </a:bodyPr>
          <a:lstStyle/>
          <a:p>
            <a:pPr marL="342891" indent="-342891">
              <a:spcAft>
                <a:spcPts val="1200"/>
              </a:spcAft>
              <a:buFont typeface="Arial" panose="020B0604020202020204" pitchFamily="34" charset="0"/>
              <a:buChar char="•"/>
            </a:pPr>
            <a:r>
              <a:rPr lang="en-US" dirty="0"/>
              <a:t>Include a brief caption for figure(s), and explicitly refer to the figure in the text, which includes labeling with legible fonts and font sizes</a:t>
            </a:r>
          </a:p>
          <a:p>
            <a:pPr marL="342891" indent="-342891">
              <a:spcAft>
                <a:spcPts val="1200"/>
              </a:spcAft>
              <a:buFont typeface="Arial" panose="020B0604020202020204" pitchFamily="34" charset="0"/>
              <a:buChar char="•"/>
            </a:pPr>
            <a:r>
              <a:rPr lang="en-US" dirty="0"/>
              <a:t>Figures (Figure 1) should advance the points you’re making in the text</a:t>
            </a:r>
          </a:p>
          <a:p>
            <a:pPr marL="342891" indent="-342891">
              <a:spcAft>
                <a:spcPts val="1200"/>
              </a:spcAft>
              <a:buFont typeface="Arial" panose="020B0604020202020204" pitchFamily="34" charset="0"/>
              <a:buChar char="•"/>
            </a:pPr>
            <a:r>
              <a:rPr lang="en-US" dirty="0"/>
              <a:t>Ensure images and figures are sufficiently high resolution for enlargement</a:t>
            </a:r>
          </a:p>
        </p:txBody>
      </p:sp>
      <p:pic>
        <p:nvPicPr>
          <p:cNvPr id="32" name="Picture 31" descr="A large building with a clock tower&#10;&#10;Description automatically generated with medium confidence">
            <a:extLst>
              <a:ext uri="{FF2B5EF4-FFF2-40B4-BE49-F238E27FC236}">
                <a16:creationId xmlns:a16="http://schemas.microsoft.com/office/drawing/2014/main" id="{77A5D2A9-C11D-29BE-3D10-CDF6AB61AB0D}"/>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683518" y="17173380"/>
            <a:ext cx="4983479" cy="3107245"/>
          </a:xfrm>
          <a:prstGeom prst="rect">
            <a:avLst/>
          </a:prstGeom>
        </p:spPr>
      </p:pic>
      <p:sp>
        <p:nvSpPr>
          <p:cNvPr id="33" name="TextBox 32">
            <a:extLst>
              <a:ext uri="{FF2B5EF4-FFF2-40B4-BE49-F238E27FC236}">
                <a16:creationId xmlns:a16="http://schemas.microsoft.com/office/drawing/2014/main" id="{1CA337C2-4542-C9C2-161B-573430F2FA0B}"/>
              </a:ext>
            </a:extLst>
          </p:cNvPr>
          <p:cNvSpPr txBox="1"/>
          <p:nvPr/>
        </p:nvSpPr>
        <p:spPr>
          <a:xfrm>
            <a:off x="15594987" y="20789249"/>
            <a:ext cx="5072008" cy="502573"/>
          </a:xfrm>
          <a:prstGeom prst="rect">
            <a:avLst/>
          </a:prstGeom>
          <a:noFill/>
        </p:spPr>
        <p:txBody>
          <a:bodyPr wrap="square" rtlCol="0">
            <a:spAutoFit/>
          </a:bodyPr>
          <a:lstStyle/>
          <a:p>
            <a:r>
              <a:rPr lang="en-US" sz="1333" dirty="0"/>
              <a:t>Figure 1 - reference figures in your poster. Suggested caption text size is 18 point </a:t>
            </a:r>
          </a:p>
        </p:txBody>
      </p:sp>
      <p:sp>
        <p:nvSpPr>
          <p:cNvPr id="34" name="TextBox 33">
            <a:extLst>
              <a:ext uri="{FF2B5EF4-FFF2-40B4-BE49-F238E27FC236}">
                <a16:creationId xmlns:a16="http://schemas.microsoft.com/office/drawing/2014/main" id="{3BE40CB4-0CF3-E538-79EC-56542CDD27DF}"/>
              </a:ext>
            </a:extLst>
          </p:cNvPr>
          <p:cNvSpPr txBox="1"/>
          <p:nvPr/>
        </p:nvSpPr>
        <p:spPr>
          <a:xfrm>
            <a:off x="22251343" y="20797010"/>
            <a:ext cx="5072008" cy="297454"/>
          </a:xfrm>
          <a:prstGeom prst="rect">
            <a:avLst/>
          </a:prstGeom>
          <a:noFill/>
        </p:spPr>
        <p:txBody>
          <a:bodyPr wrap="square" rtlCol="0">
            <a:spAutoFit/>
          </a:bodyPr>
          <a:lstStyle/>
          <a:p>
            <a:r>
              <a:rPr lang="en-US" sz="1333" dirty="0"/>
              <a:t>Figure 2 – example chart</a:t>
            </a:r>
          </a:p>
        </p:txBody>
      </p:sp>
      <p:pic>
        <p:nvPicPr>
          <p:cNvPr id="35" name="Picture 34" descr="Logo, company name&#10;&#10;Description automatically generated">
            <a:extLst>
              <a:ext uri="{FF2B5EF4-FFF2-40B4-BE49-F238E27FC236}">
                <a16:creationId xmlns:a16="http://schemas.microsoft.com/office/drawing/2014/main" id="{A83BE7B8-6CF4-8614-94EA-0EBBE1491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4" y="667159"/>
            <a:ext cx="5800579" cy="4066207"/>
          </a:xfrm>
          <a:prstGeom prst="rect">
            <a:avLst/>
          </a:prstGeom>
        </p:spPr>
      </p:pic>
      <p:sp>
        <p:nvSpPr>
          <p:cNvPr id="5" name="Rectangle 20">
            <a:extLst>
              <a:ext uri="{FF2B5EF4-FFF2-40B4-BE49-F238E27FC236}">
                <a16:creationId xmlns:a16="http://schemas.microsoft.com/office/drawing/2014/main" id="{136C0F30-7FDC-E57A-6670-5B0FF3EFF70B}"/>
              </a:ext>
            </a:extLst>
          </p:cNvPr>
          <p:cNvSpPr>
            <a:spLocks noChangeArrowheads="1"/>
          </p:cNvSpPr>
          <p:nvPr/>
        </p:nvSpPr>
        <p:spPr bwMode="auto">
          <a:xfrm>
            <a:off x="314563" y="5548675"/>
            <a:ext cx="14020800"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3" rIns="74243" bIns="37123" anchor="ctr"/>
          <a:lstStyle/>
          <a:p>
            <a:pPr algn="ctr" defTabSz="2418394"/>
            <a:r>
              <a:rPr lang="en-US" sz="3733" b="1" dirty="0">
                <a:solidFill>
                  <a:srgbClr val="FFE596"/>
                </a:solidFill>
              </a:rPr>
              <a:t>Introduction</a:t>
            </a:r>
          </a:p>
        </p:txBody>
      </p:sp>
      <p:sp>
        <p:nvSpPr>
          <p:cNvPr id="7" name="Rectangle 22">
            <a:extLst>
              <a:ext uri="{FF2B5EF4-FFF2-40B4-BE49-F238E27FC236}">
                <a16:creationId xmlns:a16="http://schemas.microsoft.com/office/drawing/2014/main" id="{52698F78-F582-4476-3843-D7A977D15613}"/>
              </a:ext>
            </a:extLst>
          </p:cNvPr>
          <p:cNvSpPr>
            <a:spLocks noChangeArrowheads="1"/>
          </p:cNvSpPr>
          <p:nvPr/>
        </p:nvSpPr>
        <p:spPr bwMode="auto">
          <a:xfrm>
            <a:off x="14914797" y="5548675"/>
            <a:ext cx="14020800"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3" rIns="74243" bIns="37123" anchor="ctr"/>
          <a:lstStyle/>
          <a:p>
            <a:pPr algn="ctr" defTabSz="2418394"/>
            <a:r>
              <a:rPr lang="en-US" sz="3733" b="1">
                <a:solidFill>
                  <a:srgbClr val="FFE596"/>
                </a:solidFill>
              </a:rPr>
              <a:t>Methods</a:t>
            </a:r>
          </a:p>
        </p:txBody>
      </p:sp>
      <p:sp>
        <p:nvSpPr>
          <p:cNvPr id="9" name="Rectangle 25">
            <a:extLst>
              <a:ext uri="{FF2B5EF4-FFF2-40B4-BE49-F238E27FC236}">
                <a16:creationId xmlns:a16="http://schemas.microsoft.com/office/drawing/2014/main" id="{D776BFB2-EAE4-9874-F2BF-8C237A6EFCAE}"/>
              </a:ext>
            </a:extLst>
          </p:cNvPr>
          <p:cNvSpPr>
            <a:spLocks noChangeArrowheads="1"/>
          </p:cNvSpPr>
          <p:nvPr/>
        </p:nvSpPr>
        <p:spPr bwMode="auto">
          <a:xfrm>
            <a:off x="29515032" y="5548675"/>
            <a:ext cx="14020800"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3" rIns="74243" bIns="37123" anchor="ctr"/>
          <a:lstStyle/>
          <a:p>
            <a:pPr algn="ctr" defTabSz="2418394"/>
            <a:r>
              <a:rPr lang="en-US" sz="3733" b="1">
                <a:solidFill>
                  <a:srgbClr val="FFE596"/>
                </a:solidFill>
              </a:rPr>
              <a:t>Conclusion</a:t>
            </a:r>
          </a:p>
        </p:txBody>
      </p:sp>
      <p:sp>
        <p:nvSpPr>
          <p:cNvPr id="2" name="Rectangle 22">
            <a:extLst>
              <a:ext uri="{FF2B5EF4-FFF2-40B4-BE49-F238E27FC236}">
                <a16:creationId xmlns:a16="http://schemas.microsoft.com/office/drawing/2014/main" id="{D12F7E53-8119-70C1-90F7-6EB79D8CDDC4}"/>
              </a:ext>
            </a:extLst>
          </p:cNvPr>
          <p:cNvSpPr>
            <a:spLocks noChangeArrowheads="1"/>
          </p:cNvSpPr>
          <p:nvPr/>
        </p:nvSpPr>
        <p:spPr bwMode="auto">
          <a:xfrm>
            <a:off x="14914797" y="13168961"/>
            <a:ext cx="14020800"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3" rIns="74243" bIns="37123" anchor="ctr"/>
          <a:lstStyle/>
          <a:p>
            <a:pPr algn="ctr" defTabSz="2418394"/>
            <a:r>
              <a:rPr lang="en-US" sz="3733" b="1" dirty="0">
                <a:solidFill>
                  <a:srgbClr val="FFE596"/>
                </a:solidFill>
              </a:rPr>
              <a:t>Results</a:t>
            </a:r>
          </a:p>
        </p:txBody>
      </p:sp>
    </p:spTree>
    <p:extLst>
      <p:ext uri="{BB962C8B-B14F-4D97-AF65-F5344CB8AC3E}">
        <p14:creationId xmlns:p14="http://schemas.microsoft.com/office/powerpoint/2010/main" val="3265229778"/>
      </p:ext>
    </p:extLst>
  </p:cSld>
  <p:clrMapOvr>
    <a:masterClrMapping/>
  </p:clrMapOvr>
</p:sld>
</file>

<file path=ppt/theme/theme1.xml><?xml version="1.0" encoding="utf-8"?>
<a:theme xmlns:a="http://schemas.openxmlformats.org/drawingml/2006/main" name="Office Theme">
  <a:themeElements>
    <a:clrScheme name="WSU">
      <a:dk1>
        <a:sysClr val="windowText" lastClr="000000"/>
      </a:dk1>
      <a:lt1>
        <a:sysClr val="window" lastClr="FFFFFF"/>
      </a:lt1>
      <a:dk2>
        <a:srgbClr val="0C5449"/>
      </a:dk2>
      <a:lt2>
        <a:srgbClr val="E7E6E6"/>
      </a:lt2>
      <a:accent1>
        <a:srgbClr val="0C5449"/>
      </a:accent1>
      <a:accent2>
        <a:srgbClr val="179769"/>
      </a:accent2>
      <a:accent3>
        <a:srgbClr val="DBDBDB"/>
      </a:accent3>
      <a:accent4>
        <a:srgbClr val="FFCC33"/>
      </a:accent4>
      <a:accent5>
        <a:srgbClr val="3D7A67"/>
      </a:accent5>
      <a:accent6>
        <a:srgbClr val="43B087"/>
      </a:accent6>
      <a:hlink>
        <a:srgbClr val="0C5449"/>
      </a:hlink>
      <a:folHlink>
        <a:srgbClr val="0C5449"/>
      </a:folHlink>
    </a:clrScheme>
    <a:fontScheme name="WSU Lato">
      <a:majorFont>
        <a:latin typeface="Lato Black"/>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114</TotalTime>
  <Words>789</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Black</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8x4 PowerPoint poster template</dc:title>
  <dc:subject>WSU SOM 8x4 PowerPoint poster template</dc:subject>
  <dc:creator>Medical Communications</dc:creator>
  <cp:keywords>WSU SOM 8x4 PowerPoint poster template</cp:keywords>
  <cp:lastModifiedBy>Matt Garin</cp:lastModifiedBy>
  <cp:revision>25</cp:revision>
  <dcterms:created xsi:type="dcterms:W3CDTF">2023-01-18T20:18:19Z</dcterms:created>
  <dcterms:modified xsi:type="dcterms:W3CDTF">2023-12-16T03:37:14Z</dcterms:modified>
  <cp:category>poster template</cp:category>
</cp:coreProperties>
</file>