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23594B"/>
    <a:srgbClr val="4C7A6D"/>
    <a:srgbClr val="FFF8E0"/>
    <a:srgbClr val="ACC9C0"/>
    <a:srgbClr val="093F39"/>
    <a:srgbClr val="0C5449"/>
    <a:srgbClr val="D8AD2D"/>
    <a:srgbClr val="FFCC33"/>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60"/>
  </p:normalViewPr>
  <p:slideViewPr>
    <p:cSldViewPr snapToGrid="0">
      <p:cViewPr varScale="1">
        <p:scale>
          <a:sx n="19" d="100"/>
          <a:sy n="19" d="100"/>
        </p:scale>
        <p:origin x="165" y="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04-421E-946A-842FD15B2A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04-421E-946A-842FD15B2A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04-421E-946A-842FD15B2A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04-421E-946A-842FD15B2A8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04-421E-946A-842FD15B2A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976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C7A6D"/>
            </a:gs>
            <a:gs pos="100000">
              <a:srgbClr val="23594B"/>
            </a:gs>
          </a:gsLst>
          <a:lin ang="18900000" scaled="1"/>
        </a:gradFill>
        <a:effectLst/>
      </p:bgPr>
    </p:bg>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id="{6720BA61-6399-4D68-63C6-22851DC54A32}"/>
              </a:ext>
            </a:extLst>
          </p:cNvPr>
          <p:cNvSpPr>
            <a:spLocks noChangeArrowheads="1"/>
          </p:cNvSpPr>
          <p:nvPr userDrawn="1"/>
        </p:nvSpPr>
        <p:spPr bwMode="auto">
          <a:xfrm>
            <a:off x="320849" y="8347842"/>
            <a:ext cx="14173200" cy="24194037"/>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87064" tIns="43532" rIns="87064" bIns="43532"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9" name="Rectangle 14">
            <a:extLst>
              <a:ext uri="{FF2B5EF4-FFF2-40B4-BE49-F238E27FC236}">
                <a16:creationId xmlns:a16="http://schemas.microsoft.com/office/drawing/2014/main" id="{77B1185E-EAE2-38A6-47F7-0B8497172277}"/>
              </a:ext>
            </a:extLst>
          </p:cNvPr>
          <p:cNvSpPr>
            <a:spLocks noChangeArrowheads="1"/>
          </p:cNvSpPr>
          <p:nvPr userDrawn="1"/>
        </p:nvSpPr>
        <p:spPr bwMode="auto">
          <a:xfrm>
            <a:off x="14859000" y="8347842"/>
            <a:ext cx="14173200" cy="24194037"/>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87064" tIns="43532" rIns="87064" bIns="43532"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10" name="Rectangle 14">
            <a:extLst>
              <a:ext uri="{FF2B5EF4-FFF2-40B4-BE49-F238E27FC236}">
                <a16:creationId xmlns:a16="http://schemas.microsoft.com/office/drawing/2014/main" id="{58838325-FE88-58B6-4689-875C66DC2D06}"/>
              </a:ext>
            </a:extLst>
          </p:cNvPr>
          <p:cNvSpPr>
            <a:spLocks noChangeArrowheads="1"/>
          </p:cNvSpPr>
          <p:nvPr userDrawn="1"/>
        </p:nvSpPr>
        <p:spPr bwMode="auto">
          <a:xfrm>
            <a:off x="29397151" y="8347842"/>
            <a:ext cx="14173200" cy="24194037"/>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87064" tIns="43532" rIns="87064" bIns="43532"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7" name="Rectangle 6">
            <a:extLst>
              <a:ext uri="{FF2B5EF4-FFF2-40B4-BE49-F238E27FC236}">
                <a16:creationId xmlns:a16="http://schemas.microsoft.com/office/drawing/2014/main" id="{8F5759BD-7678-75B2-BBDF-725EDD999ECD}"/>
              </a:ext>
            </a:extLst>
          </p:cNvPr>
          <p:cNvSpPr/>
          <p:nvPr userDrawn="1"/>
        </p:nvSpPr>
        <p:spPr>
          <a:xfrm>
            <a:off x="320849" y="318318"/>
            <a:ext cx="43249501" cy="7320075"/>
          </a:xfrm>
          <a:prstGeom prst="rect">
            <a:avLst/>
          </a:prstGeom>
          <a:gradFill>
            <a:gsLst>
              <a:gs pos="0">
                <a:srgbClr val="0C5449"/>
              </a:gs>
              <a:gs pos="100000">
                <a:srgbClr val="093F3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1" name="Rectangle 14">
            <a:extLst>
              <a:ext uri="{FF2B5EF4-FFF2-40B4-BE49-F238E27FC236}">
                <a16:creationId xmlns:a16="http://schemas.microsoft.com/office/drawing/2014/main" id="{58816103-82A2-928A-AE0B-C174B69C1664}"/>
              </a:ext>
            </a:extLst>
          </p:cNvPr>
          <p:cNvSpPr>
            <a:spLocks noChangeArrowheads="1"/>
          </p:cNvSpPr>
          <p:nvPr userDrawn="1"/>
        </p:nvSpPr>
        <p:spPr bwMode="auto">
          <a:xfrm>
            <a:off x="320849" y="32441699"/>
            <a:ext cx="14173200" cy="137160"/>
          </a:xfrm>
          <a:prstGeom prst="rect">
            <a:avLst/>
          </a:prstGeom>
          <a:solidFill>
            <a:srgbClr val="D8AD2D"/>
          </a:solidFill>
          <a:ln w="9525">
            <a:noFill/>
            <a:miter lim="800000"/>
            <a:headEnd/>
            <a:tailEnd/>
          </a:ln>
        </p:spPr>
        <p:txBody>
          <a:bodyPr wrap="none" lIns="87064" tIns="43532" rIns="87064" bIns="43532"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12" name="Rectangle 14">
            <a:extLst>
              <a:ext uri="{FF2B5EF4-FFF2-40B4-BE49-F238E27FC236}">
                <a16:creationId xmlns:a16="http://schemas.microsoft.com/office/drawing/2014/main" id="{ED61E45D-0088-0A59-4B76-47EC9B2EB709}"/>
              </a:ext>
            </a:extLst>
          </p:cNvPr>
          <p:cNvSpPr>
            <a:spLocks noChangeArrowheads="1"/>
          </p:cNvSpPr>
          <p:nvPr userDrawn="1"/>
        </p:nvSpPr>
        <p:spPr bwMode="auto">
          <a:xfrm>
            <a:off x="14859000" y="32441699"/>
            <a:ext cx="14173200" cy="137160"/>
          </a:xfrm>
          <a:prstGeom prst="rect">
            <a:avLst/>
          </a:prstGeom>
          <a:solidFill>
            <a:srgbClr val="D8AD2D"/>
          </a:solidFill>
          <a:ln w="9525">
            <a:noFill/>
            <a:miter lim="800000"/>
            <a:headEnd/>
            <a:tailEnd/>
          </a:ln>
        </p:spPr>
        <p:txBody>
          <a:bodyPr wrap="none" lIns="87064" tIns="43532" rIns="87064" bIns="43532"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13" name="Rectangle 14">
            <a:extLst>
              <a:ext uri="{FF2B5EF4-FFF2-40B4-BE49-F238E27FC236}">
                <a16:creationId xmlns:a16="http://schemas.microsoft.com/office/drawing/2014/main" id="{4B34EAD3-A900-A295-D427-42B308811FE2}"/>
              </a:ext>
            </a:extLst>
          </p:cNvPr>
          <p:cNvSpPr>
            <a:spLocks noChangeArrowheads="1"/>
          </p:cNvSpPr>
          <p:nvPr userDrawn="1"/>
        </p:nvSpPr>
        <p:spPr bwMode="auto">
          <a:xfrm>
            <a:off x="29397151" y="32441699"/>
            <a:ext cx="14173200" cy="137160"/>
          </a:xfrm>
          <a:prstGeom prst="rect">
            <a:avLst/>
          </a:prstGeom>
          <a:solidFill>
            <a:srgbClr val="D8AD2D"/>
          </a:solidFill>
          <a:ln w="9525">
            <a:noFill/>
            <a:miter lim="800000"/>
            <a:headEnd/>
            <a:tailEnd/>
          </a:ln>
        </p:spPr>
        <p:txBody>
          <a:bodyPr wrap="none" lIns="87064" tIns="43532" rIns="87064" bIns="43532"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14" name="Rectangle 13">
            <a:extLst>
              <a:ext uri="{FF2B5EF4-FFF2-40B4-BE49-F238E27FC236}">
                <a16:creationId xmlns:a16="http://schemas.microsoft.com/office/drawing/2014/main" id="{E9AAE576-3224-9BB3-8299-ABC1DC5DF40C}"/>
              </a:ext>
            </a:extLst>
          </p:cNvPr>
          <p:cNvSpPr/>
          <p:nvPr userDrawn="1"/>
        </p:nvSpPr>
        <p:spPr>
          <a:xfrm flipV="1">
            <a:off x="316059" y="7630502"/>
            <a:ext cx="43251120" cy="137160"/>
          </a:xfrm>
          <a:prstGeom prst="rect">
            <a:avLst/>
          </a:prstGeom>
          <a:gradFill flip="none" rotWithShape="1">
            <a:gsLst>
              <a:gs pos="0">
                <a:srgbClr val="0C5449"/>
              </a:gs>
              <a:gs pos="10000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5" name="Right Triangle 14">
            <a:extLst>
              <a:ext uri="{FF2B5EF4-FFF2-40B4-BE49-F238E27FC236}">
                <a16:creationId xmlns:a16="http://schemas.microsoft.com/office/drawing/2014/main" id="{5BB1EAAE-2219-9DFA-EA57-0F8D03E5EDCB}"/>
              </a:ext>
            </a:extLst>
          </p:cNvPr>
          <p:cNvSpPr/>
          <p:nvPr userDrawn="1"/>
        </p:nvSpPr>
        <p:spPr>
          <a:xfrm rot="16200000">
            <a:off x="42123398" y="6315921"/>
            <a:ext cx="1537139" cy="1366345"/>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6" name="Rectangle 15">
            <a:extLst>
              <a:ext uri="{FF2B5EF4-FFF2-40B4-BE49-F238E27FC236}">
                <a16:creationId xmlns:a16="http://schemas.microsoft.com/office/drawing/2014/main" id="{3FE8EAED-43F1-D2F3-37AF-DB7E68D8EF9F}"/>
              </a:ext>
            </a:extLst>
          </p:cNvPr>
          <p:cNvSpPr/>
          <p:nvPr userDrawn="1"/>
        </p:nvSpPr>
        <p:spPr>
          <a:xfrm flipV="1">
            <a:off x="316059" y="318318"/>
            <a:ext cx="43251120" cy="137160"/>
          </a:xfrm>
          <a:prstGeom prst="rect">
            <a:avLst/>
          </a:prstGeom>
          <a:gradFill flip="none" rotWithShape="1">
            <a:gsLst>
              <a:gs pos="100000">
                <a:srgbClr val="0C5449"/>
              </a:gs>
              <a:gs pos="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7" name="Right Triangle 16">
            <a:extLst>
              <a:ext uri="{FF2B5EF4-FFF2-40B4-BE49-F238E27FC236}">
                <a16:creationId xmlns:a16="http://schemas.microsoft.com/office/drawing/2014/main" id="{CCF38377-4E28-344F-E511-FA493EC05FD9}"/>
              </a:ext>
            </a:extLst>
          </p:cNvPr>
          <p:cNvSpPr/>
          <p:nvPr userDrawn="1"/>
        </p:nvSpPr>
        <p:spPr>
          <a:xfrm rot="5400000">
            <a:off x="235453" y="403716"/>
            <a:ext cx="1537139" cy="1366345"/>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79393253"/>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4389120" rtl="0" eaLnBrk="1" latinLnBrk="0" hangingPunct="1">
        <a:lnSpc>
          <a:spcPct val="90000"/>
        </a:lnSpc>
        <a:spcBef>
          <a:spcPct val="0"/>
        </a:spcBef>
        <a:buNone/>
        <a:defRPr sz="21120" kern="1200">
          <a:solidFill>
            <a:srgbClr val="FFF2C9"/>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C57D4-768D-8E2C-ABF0-935547EFB611}"/>
              </a:ext>
            </a:extLst>
          </p:cNvPr>
          <p:cNvSpPr/>
          <p:nvPr/>
        </p:nvSpPr>
        <p:spPr bwMode="auto">
          <a:xfrm>
            <a:off x="36088320" y="18670180"/>
            <a:ext cx="6908797" cy="459080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375" fontAlgn="base">
              <a:spcBef>
                <a:spcPct val="0"/>
              </a:spcBef>
              <a:spcAft>
                <a:spcPct val="0"/>
              </a:spcAft>
            </a:pPr>
            <a:endParaRPr lang="en-US" sz="3467">
              <a:latin typeface="Arial" pitchFamily="34" charset="0"/>
            </a:endParaRPr>
          </a:p>
        </p:txBody>
      </p:sp>
      <p:sp>
        <p:nvSpPr>
          <p:cNvPr id="6" name="Rectangle 21">
            <a:extLst>
              <a:ext uri="{FF2B5EF4-FFF2-40B4-BE49-F238E27FC236}">
                <a16:creationId xmlns:a16="http://schemas.microsoft.com/office/drawing/2014/main" id="{6021D743-2F9C-EB02-FCEE-923D61FF8E45}"/>
              </a:ext>
            </a:extLst>
          </p:cNvPr>
          <p:cNvSpPr>
            <a:spLocks noChangeArrowheads="1"/>
          </p:cNvSpPr>
          <p:nvPr/>
        </p:nvSpPr>
        <p:spPr bwMode="auto">
          <a:xfrm>
            <a:off x="29391888" y="24399531"/>
            <a:ext cx="14178549"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References</a:t>
            </a:r>
          </a:p>
        </p:txBody>
      </p:sp>
      <p:sp>
        <p:nvSpPr>
          <p:cNvPr id="10" name="Title 8">
            <a:extLst>
              <a:ext uri="{FF2B5EF4-FFF2-40B4-BE49-F238E27FC236}">
                <a16:creationId xmlns:a16="http://schemas.microsoft.com/office/drawing/2014/main" id="{35AE11C3-5D5C-CAF5-E8C3-AEF145395ADE}"/>
              </a:ext>
            </a:extLst>
          </p:cNvPr>
          <p:cNvSpPr txBox="1">
            <a:spLocks/>
          </p:cNvSpPr>
          <p:nvPr/>
        </p:nvSpPr>
        <p:spPr>
          <a:xfrm>
            <a:off x="8987883" y="890841"/>
            <a:ext cx="34250175" cy="3223540"/>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10666" cap="none" dirty="0">
                <a:solidFill>
                  <a:schemeClr val="bg1"/>
                </a:solidFill>
              </a:rPr>
              <a:t>Title – this is a </a:t>
            </a:r>
            <a:r>
              <a:rPr lang="en-US" sz="10666" cap="none" dirty="0">
                <a:solidFill>
                  <a:srgbClr val="FFE596"/>
                </a:solidFill>
              </a:rPr>
              <a:t>36” x 24”  (3’ x 2’) poster</a:t>
            </a:r>
            <a:r>
              <a:rPr lang="en-US" sz="10666" cap="none" dirty="0">
                <a:solidFill>
                  <a:schemeClr val="bg1"/>
                </a:solidFill>
              </a:rPr>
              <a:t>, 80 point </a:t>
            </a:r>
            <a:r>
              <a:rPr lang="en-US" sz="10666" cap="none" dirty="0" err="1">
                <a:solidFill>
                  <a:schemeClr val="bg1"/>
                </a:solidFill>
              </a:rPr>
              <a:t>Lato</a:t>
            </a:r>
            <a:r>
              <a:rPr lang="en-US" sz="10666" cap="none" dirty="0">
                <a:solidFill>
                  <a:schemeClr val="bg1"/>
                </a:solidFill>
              </a:rPr>
              <a:t> title heading, legible at 16 feet away</a:t>
            </a:r>
          </a:p>
        </p:txBody>
      </p:sp>
      <p:sp>
        <p:nvSpPr>
          <p:cNvPr id="11" name="Subtitle 9">
            <a:extLst>
              <a:ext uri="{FF2B5EF4-FFF2-40B4-BE49-F238E27FC236}">
                <a16:creationId xmlns:a16="http://schemas.microsoft.com/office/drawing/2014/main" id="{66C9D7E1-ED51-3B58-DFB3-A045A0B6FAC9}"/>
              </a:ext>
            </a:extLst>
          </p:cNvPr>
          <p:cNvSpPr txBox="1">
            <a:spLocks/>
          </p:cNvSpPr>
          <p:nvPr/>
        </p:nvSpPr>
        <p:spPr>
          <a:xfrm>
            <a:off x="8987884" y="4505928"/>
            <a:ext cx="34250173" cy="2553125"/>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7200" dirty="0">
                <a:solidFill>
                  <a:schemeClr val="bg1"/>
                </a:solidFill>
              </a:rPr>
              <a:t>Authors and affiliations</a:t>
            </a:r>
          </a:p>
          <a:p>
            <a:pPr algn="ctr">
              <a:spcBef>
                <a:spcPts val="0"/>
              </a:spcBef>
            </a:pPr>
            <a:r>
              <a:rPr lang="en-US" sz="7200" dirty="0">
                <a:solidFill>
                  <a:schemeClr val="bg1"/>
                </a:solidFill>
              </a:rPr>
              <a:t>54 point </a:t>
            </a:r>
            <a:r>
              <a:rPr lang="en-US" sz="7200" dirty="0" err="1">
                <a:solidFill>
                  <a:schemeClr val="bg1"/>
                </a:solidFill>
              </a:rPr>
              <a:t>Lato</a:t>
            </a:r>
            <a:r>
              <a:rPr lang="en-US" sz="7200" dirty="0">
                <a:solidFill>
                  <a:schemeClr val="bg1"/>
                </a:solidFill>
              </a:rPr>
              <a:t> medium body</a:t>
            </a:r>
          </a:p>
        </p:txBody>
      </p:sp>
      <p:sp>
        <p:nvSpPr>
          <p:cNvPr id="12" name="Rectangle 11">
            <a:extLst>
              <a:ext uri="{FF2B5EF4-FFF2-40B4-BE49-F238E27FC236}">
                <a16:creationId xmlns:a16="http://schemas.microsoft.com/office/drawing/2014/main" id="{3705D881-7E79-0E2D-79A4-F79270197945}"/>
              </a:ext>
            </a:extLst>
          </p:cNvPr>
          <p:cNvSpPr/>
          <p:nvPr/>
        </p:nvSpPr>
        <p:spPr>
          <a:xfrm>
            <a:off x="34198559" y="15941228"/>
            <a:ext cx="4185920" cy="804656"/>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3" name="Rectangle 12">
            <a:extLst>
              <a:ext uri="{FF2B5EF4-FFF2-40B4-BE49-F238E27FC236}">
                <a16:creationId xmlns:a16="http://schemas.microsoft.com/office/drawing/2014/main" id="{22DA1FC6-6590-7FF1-0507-E481C287FD1E}"/>
              </a:ext>
            </a:extLst>
          </p:cNvPr>
          <p:cNvSpPr/>
          <p:nvPr/>
        </p:nvSpPr>
        <p:spPr>
          <a:xfrm>
            <a:off x="38811199" y="15941228"/>
            <a:ext cx="4185920" cy="804656"/>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4" name="Rectangle 13">
            <a:extLst>
              <a:ext uri="{FF2B5EF4-FFF2-40B4-BE49-F238E27FC236}">
                <a16:creationId xmlns:a16="http://schemas.microsoft.com/office/drawing/2014/main" id="{364DD14E-CDD8-FF26-1A49-D6D1C514E0A1}"/>
              </a:ext>
            </a:extLst>
          </p:cNvPr>
          <p:cNvSpPr/>
          <p:nvPr/>
        </p:nvSpPr>
        <p:spPr>
          <a:xfrm>
            <a:off x="29585919" y="15941228"/>
            <a:ext cx="4185920" cy="804656"/>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5" name="TextBox 14">
            <a:extLst>
              <a:ext uri="{FF2B5EF4-FFF2-40B4-BE49-F238E27FC236}">
                <a16:creationId xmlns:a16="http://schemas.microsoft.com/office/drawing/2014/main" id="{4D11975F-60DE-C743-E8F0-FB2A003287CF}"/>
              </a:ext>
            </a:extLst>
          </p:cNvPr>
          <p:cNvSpPr txBox="1"/>
          <p:nvPr/>
        </p:nvSpPr>
        <p:spPr>
          <a:xfrm>
            <a:off x="29585919" y="14833232"/>
            <a:ext cx="13411200" cy="1077218"/>
          </a:xfrm>
          <a:prstGeom prst="rect">
            <a:avLst/>
          </a:prstGeom>
          <a:noFill/>
        </p:spPr>
        <p:txBody>
          <a:bodyPr wrap="square" rtlCol="0">
            <a:noAutofit/>
          </a:bodyPr>
          <a:lstStyle/>
          <a:p>
            <a:pPr>
              <a:spcAft>
                <a:spcPts val="1600"/>
              </a:spcAft>
            </a:pPr>
            <a:r>
              <a:rPr lang="en-US" sz="3200" dirty="0"/>
              <a:t>Below are 3 accent gradients you can use as part of the WSU color branding.</a:t>
            </a:r>
          </a:p>
        </p:txBody>
      </p:sp>
      <p:sp>
        <p:nvSpPr>
          <p:cNvPr id="16" name="TextBox 15">
            <a:extLst>
              <a:ext uri="{FF2B5EF4-FFF2-40B4-BE49-F238E27FC236}">
                <a16:creationId xmlns:a16="http://schemas.microsoft.com/office/drawing/2014/main" id="{044E781D-372D-54E2-036F-2EF76F689762}"/>
              </a:ext>
            </a:extLst>
          </p:cNvPr>
          <p:cNvSpPr txBox="1"/>
          <p:nvPr/>
        </p:nvSpPr>
        <p:spPr>
          <a:xfrm>
            <a:off x="894080" y="9768919"/>
            <a:ext cx="13411200" cy="20610770"/>
          </a:xfrm>
          <a:prstGeom prst="rect">
            <a:avLst/>
          </a:prstGeom>
          <a:noFill/>
        </p:spPr>
        <p:txBody>
          <a:bodyPr wrap="square" rtlCol="0">
            <a:noAutofit/>
          </a:bodyPr>
          <a:lstStyle/>
          <a:p>
            <a:pPr>
              <a:spcAft>
                <a:spcPts val="1600"/>
              </a:spcAft>
            </a:pPr>
            <a:r>
              <a:rPr lang="en-US" sz="32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3200" dirty="0"/>
              <a:t>Title: 80 </a:t>
            </a:r>
            <a:r>
              <a:rPr lang="en-US" sz="3200" dirty="0" err="1"/>
              <a:t>pt</a:t>
            </a:r>
            <a:r>
              <a:rPr lang="en-US" sz="3200" dirty="0"/>
              <a:t> bolded</a:t>
            </a:r>
          </a:p>
          <a:p>
            <a:pPr marL="768331" indent="-463539">
              <a:spcAft>
                <a:spcPts val="1600"/>
              </a:spcAft>
              <a:buFont typeface="Arial" panose="020B0604020202020204" pitchFamily="34" charset="0"/>
              <a:buChar char="•"/>
            </a:pPr>
            <a:r>
              <a:rPr lang="en-US" sz="3200" dirty="0"/>
              <a:t>Authors and affiliations: 54 - 60 </a:t>
            </a:r>
            <a:r>
              <a:rPr lang="en-US" sz="3200" dirty="0" err="1"/>
              <a:t>pt</a:t>
            </a:r>
            <a:endParaRPr lang="en-US" sz="3200" dirty="0"/>
          </a:p>
          <a:p>
            <a:pPr marL="768331" indent="-463539">
              <a:spcAft>
                <a:spcPts val="1600"/>
              </a:spcAft>
              <a:buFont typeface="Arial" panose="020B0604020202020204" pitchFamily="34" charset="0"/>
              <a:buChar char="•"/>
            </a:pPr>
            <a:r>
              <a:rPr lang="en-US" sz="3200" dirty="0"/>
              <a:t>Headings: 36 </a:t>
            </a:r>
            <a:r>
              <a:rPr lang="en-US" sz="3200" dirty="0" err="1"/>
              <a:t>pt</a:t>
            </a:r>
            <a:endParaRPr lang="en-US" sz="3200" dirty="0"/>
          </a:p>
          <a:p>
            <a:pPr marL="768331" indent="-463539">
              <a:spcAft>
                <a:spcPts val="1600"/>
              </a:spcAft>
              <a:buFont typeface="Arial" panose="020B0604020202020204" pitchFamily="34" charset="0"/>
              <a:buChar char="•"/>
            </a:pPr>
            <a:r>
              <a:rPr lang="en-US" sz="3200" dirty="0"/>
              <a:t>Body text: 24 - 32 </a:t>
            </a:r>
            <a:r>
              <a:rPr lang="en-US" sz="3200" dirty="0" err="1"/>
              <a:t>pt</a:t>
            </a:r>
            <a:endParaRPr lang="en-US" sz="3200" dirty="0"/>
          </a:p>
          <a:p>
            <a:pPr marL="768331" indent="-463539">
              <a:spcAft>
                <a:spcPts val="1600"/>
              </a:spcAft>
              <a:buFont typeface="Arial" panose="020B0604020202020204" pitchFamily="34" charset="0"/>
              <a:buChar char="•"/>
            </a:pPr>
            <a:r>
              <a:rPr lang="en-US" sz="3200" dirty="0"/>
              <a:t>Captions: 18 </a:t>
            </a:r>
            <a:r>
              <a:rPr lang="en-US" sz="3200" dirty="0" err="1"/>
              <a:t>pt</a:t>
            </a:r>
            <a:endParaRPr lang="en-US" sz="3200" dirty="0"/>
          </a:p>
          <a:p>
            <a:pPr>
              <a:spcAft>
                <a:spcPts val="1600"/>
              </a:spcAft>
            </a:pPr>
            <a:r>
              <a:rPr lang="en-US" sz="3200" dirty="0"/>
              <a:t>For readability, the following sizes are suggested for the body text:</a:t>
            </a:r>
          </a:p>
          <a:p>
            <a:pPr marL="768331" indent="-463539">
              <a:spcAft>
                <a:spcPts val="1600"/>
              </a:spcAft>
              <a:buFont typeface="Arial" panose="020B0604020202020204" pitchFamily="34" charset="0"/>
              <a:buChar char="•"/>
            </a:pPr>
            <a:r>
              <a:rPr lang="en-US" sz="3200" dirty="0"/>
              <a:t>To be legible at 6 feet use 30 point. (most common for conferences)</a:t>
            </a:r>
          </a:p>
          <a:p>
            <a:pPr marL="768331" indent="-463539">
              <a:spcAft>
                <a:spcPts val="1600"/>
              </a:spcAft>
              <a:buFont typeface="Arial" panose="020B0604020202020204" pitchFamily="34" charset="0"/>
              <a:buChar char="•"/>
            </a:pPr>
            <a:r>
              <a:rPr lang="en-US" sz="3200" dirty="0"/>
              <a:t>To be legible at 10 feet use 48 point.</a:t>
            </a:r>
          </a:p>
          <a:p>
            <a:pPr marL="768331" indent="-463539">
              <a:spcAft>
                <a:spcPts val="1600"/>
              </a:spcAft>
              <a:buFont typeface="Arial" panose="020B0604020202020204" pitchFamily="34" charset="0"/>
              <a:buChar char="•"/>
            </a:pPr>
            <a:r>
              <a:rPr lang="en-US" sz="3200" dirty="0"/>
              <a:t>To be legible at 12 feet use 60 point.</a:t>
            </a:r>
          </a:p>
          <a:p>
            <a:pPr marL="768331" indent="-463539">
              <a:spcAft>
                <a:spcPts val="1600"/>
              </a:spcAft>
              <a:buFont typeface="Arial" panose="020B0604020202020204" pitchFamily="34" charset="0"/>
              <a:buChar char="•"/>
            </a:pPr>
            <a:r>
              <a:rPr lang="en-US" sz="3200" dirty="0"/>
              <a:t>To be legible at 14 feet use 72 point.</a:t>
            </a:r>
          </a:p>
          <a:p>
            <a:pPr marL="304792">
              <a:spcAft>
                <a:spcPts val="1600"/>
              </a:spcAft>
            </a:pPr>
            <a:r>
              <a:rPr lang="en-US" sz="3200" dirty="0"/>
              <a:t>Text and figures should be readable from around 5-7 feet away</a:t>
            </a:r>
          </a:p>
          <a:p>
            <a:pPr marL="768331" indent="-463539">
              <a:spcAft>
                <a:spcPts val="1600"/>
              </a:spcAft>
              <a:buFont typeface="Arial" panose="020B0604020202020204" pitchFamily="34" charset="0"/>
              <a:buChar char="•"/>
            </a:pPr>
            <a:r>
              <a:rPr lang="en-US" sz="3200" dirty="0"/>
              <a:t>Use a sans serif typeface (e.g., </a:t>
            </a:r>
            <a:r>
              <a:rPr lang="en-US" sz="3200" dirty="0" err="1"/>
              <a:t>Lato</a:t>
            </a:r>
            <a:r>
              <a:rPr lang="en-US" sz="3200" dirty="0"/>
              <a:t>, Arial, Open Sans, Helvetica, etc.). Our poster templates use the sans serif font </a:t>
            </a:r>
            <a:r>
              <a:rPr lang="en-US" sz="3200" dirty="0" err="1"/>
              <a:t>Lato</a:t>
            </a:r>
            <a:r>
              <a:rPr lang="en-US" sz="3200" dirty="0"/>
              <a:t>, which can be downloaded from </a:t>
            </a:r>
            <a:r>
              <a:rPr lang="en-US" sz="3200" dirty="0">
                <a:hlinkClick r:id="rId2"/>
              </a:rPr>
              <a:t>the link provided on our FAQ page </a:t>
            </a:r>
            <a:r>
              <a:rPr lang="en-US" sz="3200" dirty="0"/>
              <a:t>or from Google: </a:t>
            </a:r>
            <a:r>
              <a:rPr lang="en-US" sz="3200" dirty="0">
                <a:hlinkClick r:id="rId3"/>
              </a:rPr>
              <a:t>https://fonts.google.com/specimen/Lato</a:t>
            </a:r>
            <a:endParaRPr lang="en-US" sz="3200" dirty="0"/>
          </a:p>
          <a:p>
            <a:pPr marL="768331" indent="-463539">
              <a:spcAft>
                <a:spcPts val="1600"/>
              </a:spcAft>
              <a:buFont typeface="Arial" panose="020B0604020202020204" pitchFamily="34" charset="0"/>
              <a:buChar char="•"/>
            </a:pPr>
            <a:r>
              <a:rPr lang="en-US" sz="3200" dirty="0"/>
              <a:t>This poster uses </a:t>
            </a:r>
            <a:r>
              <a:rPr lang="en-US" sz="3200" dirty="0" err="1"/>
              <a:t>Lato</a:t>
            </a:r>
            <a:r>
              <a:rPr lang="en-US" sz="32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3200" dirty="0"/>
              <a:t>For more information about creating accessible design with color and type, please reference </a:t>
            </a:r>
            <a:r>
              <a:rPr lang="en-US" sz="3200" dirty="0">
                <a:hlinkClick r:id="rId4"/>
              </a:rPr>
              <a:t>https://medcom.med.wayne.edu/creating-accessible-design</a:t>
            </a:r>
            <a:endParaRPr lang="en-US" sz="3200" dirty="0"/>
          </a:p>
          <a:p>
            <a:r>
              <a:rPr lang="en-US" sz="3200" b="1" dirty="0"/>
              <a:t>Text – good examples</a:t>
            </a:r>
          </a:p>
          <a:p>
            <a:r>
              <a:rPr lang="en-US" sz="3200" dirty="0"/>
              <a:t>Text should be high contrast, the following provide the best contrast for reading and printing:</a:t>
            </a:r>
          </a:p>
          <a:p>
            <a:pPr marL="772565" indent="-548204">
              <a:buFont typeface="Arial" panose="020B0604020202020204" pitchFamily="34" charset="0"/>
              <a:buChar char="•"/>
            </a:pPr>
            <a:r>
              <a:rPr lang="en-US" sz="3200" dirty="0"/>
              <a:t>Black on white</a:t>
            </a:r>
          </a:p>
          <a:p>
            <a:pPr marL="772565" indent="-548204">
              <a:buFont typeface="Arial" panose="020B0604020202020204" pitchFamily="34" charset="0"/>
              <a:buChar char="•"/>
            </a:pPr>
            <a:r>
              <a:rPr lang="en-US" sz="3200" dirty="0">
                <a:solidFill>
                  <a:srgbClr val="00594F"/>
                </a:solidFill>
              </a:rPr>
              <a:t>WSU primary green on white</a:t>
            </a:r>
          </a:p>
          <a:p>
            <a:pPr marL="772565" indent="-548204">
              <a:buFont typeface="Arial" panose="020B0604020202020204" pitchFamily="34" charset="0"/>
              <a:buChar char="•"/>
            </a:pPr>
            <a:r>
              <a:rPr lang="en-US" sz="3200" dirty="0">
                <a:solidFill>
                  <a:schemeClr val="bg2">
                    <a:lumMod val="25000"/>
                  </a:schemeClr>
                </a:solidFill>
              </a:rPr>
              <a:t>Dark gray on white</a:t>
            </a:r>
          </a:p>
          <a:p>
            <a:pPr marL="772565" indent="-548204">
              <a:buFont typeface="Arial" panose="020B0604020202020204" pitchFamily="34" charset="0"/>
              <a:buChar char="•"/>
            </a:pPr>
            <a:r>
              <a:rPr lang="en-US" sz="3200" b="1" dirty="0">
                <a:solidFill>
                  <a:srgbClr val="00594F"/>
                </a:solidFill>
                <a:highlight>
                  <a:srgbClr val="FFC844"/>
                </a:highlight>
              </a:rPr>
              <a:t>WSU primary green on WSU primary yellow </a:t>
            </a:r>
          </a:p>
          <a:p>
            <a:pPr marL="772565" indent="-548204">
              <a:buFont typeface="Arial" panose="020B0604020202020204" pitchFamily="34" charset="0"/>
              <a:buChar char="•"/>
            </a:pPr>
            <a:r>
              <a:rPr lang="en-US" sz="3200" b="1" dirty="0">
                <a:solidFill>
                  <a:srgbClr val="FFC844"/>
                </a:solidFill>
                <a:highlight>
                  <a:srgbClr val="00594F"/>
                </a:highlight>
              </a:rPr>
              <a:t>WSU primary yellow on WSU primary green</a:t>
            </a:r>
            <a:endParaRPr lang="en-US" sz="3200" dirty="0">
              <a:solidFill>
                <a:schemeClr val="bg2">
                  <a:lumMod val="25000"/>
                </a:schemeClr>
              </a:solidFill>
            </a:endParaRPr>
          </a:p>
          <a:p>
            <a:pPr marL="772565" indent="-548204">
              <a:buClr>
                <a:srgbClr val="00594F"/>
              </a:buClr>
              <a:buFont typeface="Arial" panose="020B0604020202020204" pitchFamily="34" charset="0"/>
              <a:buChar char="•"/>
            </a:pPr>
            <a:r>
              <a:rPr lang="en-US" sz="3200" dirty="0">
                <a:solidFill>
                  <a:schemeClr val="bg1"/>
                </a:solidFill>
                <a:highlight>
                  <a:srgbClr val="00594F"/>
                </a:highlight>
              </a:rPr>
              <a:t>White on WSU primary green</a:t>
            </a:r>
          </a:p>
          <a:p>
            <a:pPr marL="768331" indent="-463539">
              <a:spcAft>
                <a:spcPts val="1600"/>
              </a:spcAft>
              <a:buFont typeface="Arial" panose="020B0604020202020204" pitchFamily="34" charset="0"/>
              <a:buChar char="•"/>
            </a:pPr>
            <a:endParaRPr lang="en-US" sz="3200" dirty="0"/>
          </a:p>
          <a:p>
            <a:pPr marL="768331" indent="-463539">
              <a:spcAft>
                <a:spcPts val="1600"/>
              </a:spcAft>
              <a:buFont typeface="Arial" panose="020B0604020202020204" pitchFamily="34" charset="0"/>
              <a:buChar char="•"/>
            </a:pPr>
            <a:endParaRPr lang="en-US" sz="3200" dirty="0"/>
          </a:p>
        </p:txBody>
      </p:sp>
      <p:graphicFrame>
        <p:nvGraphicFramePr>
          <p:cNvPr id="17" name="Chart 16">
            <a:extLst>
              <a:ext uri="{FF2B5EF4-FFF2-40B4-BE49-F238E27FC236}">
                <a16:creationId xmlns:a16="http://schemas.microsoft.com/office/drawing/2014/main" id="{90918620-D7E5-8904-6194-349E411A84B2}"/>
              </a:ext>
            </a:extLst>
          </p:cNvPr>
          <p:cNvGraphicFramePr/>
          <p:nvPr>
            <p:extLst>
              <p:ext uri="{D42A27DB-BD31-4B8C-83A1-F6EECF244321}">
                <p14:modId xmlns:p14="http://schemas.microsoft.com/office/powerpoint/2010/main" val="1177121716"/>
              </p:ext>
            </p:extLst>
          </p:nvPr>
        </p:nvGraphicFramePr>
        <p:xfrm>
          <a:off x="22491601" y="24363910"/>
          <a:ext cx="6485984" cy="4954156"/>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304A922-E724-A3D0-9A61-B5CCEF0C5619}"/>
              </a:ext>
            </a:extLst>
          </p:cNvPr>
          <p:cNvSpPr txBox="1"/>
          <p:nvPr/>
        </p:nvSpPr>
        <p:spPr>
          <a:xfrm>
            <a:off x="15240000" y="9768920"/>
            <a:ext cx="13411200" cy="9388864"/>
          </a:xfrm>
          <a:prstGeom prst="rect">
            <a:avLst/>
          </a:prstGeom>
          <a:noFill/>
        </p:spPr>
        <p:txBody>
          <a:bodyPr wrap="square" numCol="2" spcCol="914400">
            <a:noAutofit/>
          </a:bodyPr>
          <a:lstStyle/>
          <a:p>
            <a:r>
              <a:rPr lang="en-US" sz="3200" b="1" dirty="0"/>
              <a:t>Text – poor/inaccessible examples</a:t>
            </a:r>
          </a:p>
          <a:p>
            <a:r>
              <a:rPr lang="en-US" sz="32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3200" dirty="0"/>
          </a:p>
          <a:p>
            <a:pPr marL="609585" indent="-446606">
              <a:buFont typeface="Arial" panose="020B0604020202020204" pitchFamily="34" charset="0"/>
              <a:buChar char="•"/>
            </a:pPr>
            <a:r>
              <a:rPr lang="en-US" sz="3200" dirty="0"/>
              <a:t>Black on white</a:t>
            </a:r>
          </a:p>
          <a:p>
            <a:pPr marL="609585" indent="-446606">
              <a:buFont typeface="Arial" panose="020B0604020202020204" pitchFamily="34" charset="0"/>
              <a:buChar char="•"/>
            </a:pPr>
            <a:r>
              <a:rPr lang="en-US" sz="3200" dirty="0">
                <a:solidFill>
                  <a:srgbClr val="3D7A67"/>
                </a:solidFill>
                <a:highlight>
                  <a:srgbClr val="093F39"/>
                </a:highlight>
              </a:rPr>
              <a:t>Light green on WSU primary green</a:t>
            </a:r>
          </a:p>
          <a:p>
            <a:pPr marL="609585" indent="-446606">
              <a:buFont typeface="Arial" panose="020B0604020202020204" pitchFamily="34" charset="0"/>
              <a:buChar char="•"/>
            </a:pPr>
            <a:r>
              <a:rPr lang="en-US" sz="3200" dirty="0">
                <a:solidFill>
                  <a:schemeClr val="bg2">
                    <a:lumMod val="25000"/>
                  </a:schemeClr>
                </a:solidFill>
                <a:highlight>
                  <a:srgbClr val="093F39"/>
                </a:highlight>
              </a:rPr>
              <a:t>Dark gray on WSU primary green</a:t>
            </a:r>
          </a:p>
          <a:p>
            <a:pPr marL="609585" indent="-446606">
              <a:buFont typeface="Arial" panose="020B0604020202020204" pitchFamily="34" charset="0"/>
              <a:buChar char="•"/>
            </a:pPr>
            <a:r>
              <a:rPr lang="en-US" sz="3200" b="1" dirty="0">
                <a:solidFill>
                  <a:schemeClr val="bg1"/>
                </a:solidFill>
                <a:highlight>
                  <a:srgbClr val="FFC844"/>
                </a:highlight>
              </a:rPr>
              <a:t>White on WSU primary yellow </a:t>
            </a:r>
          </a:p>
          <a:p>
            <a:pPr marL="609585" indent="-446606">
              <a:buFont typeface="Arial" panose="020B0604020202020204" pitchFamily="34" charset="0"/>
              <a:buChar char="•"/>
            </a:pPr>
            <a:r>
              <a:rPr lang="en-US" sz="3200" b="1" dirty="0">
                <a:highlight>
                  <a:srgbClr val="00594F"/>
                </a:highlight>
              </a:rPr>
              <a:t>Black on WSU primary green</a:t>
            </a:r>
            <a:endParaRPr lang="en-US" sz="3200" dirty="0"/>
          </a:p>
          <a:p>
            <a:pPr marL="609585" indent="-446606">
              <a:buClr>
                <a:srgbClr val="00594F"/>
              </a:buClr>
              <a:buFont typeface="Arial" panose="020B0604020202020204" pitchFamily="34" charset="0"/>
              <a:buChar char="•"/>
            </a:pPr>
            <a:r>
              <a:rPr lang="en-US" sz="3200" dirty="0">
                <a:solidFill>
                  <a:srgbClr val="FF0000"/>
                </a:solidFill>
                <a:highlight>
                  <a:srgbClr val="00594F"/>
                </a:highlight>
              </a:rPr>
              <a:t>Red on WSU primary green</a:t>
            </a:r>
          </a:p>
          <a:p>
            <a:pPr marL="609585" indent="-446606">
              <a:buClr>
                <a:srgbClr val="00594F"/>
              </a:buClr>
              <a:buFont typeface="Arial" panose="020B0604020202020204" pitchFamily="34" charset="0"/>
              <a:buChar char="•"/>
            </a:pPr>
            <a:r>
              <a:rPr lang="en-US" sz="3200" dirty="0">
                <a:solidFill>
                  <a:srgbClr val="FF0000"/>
                </a:solidFill>
              </a:rPr>
              <a:t>Red</a:t>
            </a:r>
            <a:r>
              <a:rPr lang="en-US" sz="3200" dirty="0">
                <a:solidFill>
                  <a:srgbClr val="093F39"/>
                </a:solidFill>
              </a:rPr>
              <a:t> does not mean this is important! When deciding to change your content's font color for important information, ensure the font color is </a:t>
            </a:r>
            <a:r>
              <a:rPr lang="en-US" sz="3200" b="1" i="1" dirty="0">
                <a:solidFill>
                  <a:srgbClr val="093F39"/>
                </a:solidFill>
              </a:rPr>
              <a:t>not</a:t>
            </a:r>
            <a:r>
              <a:rPr lang="en-US" sz="3200" dirty="0">
                <a:solidFill>
                  <a:srgbClr val="093F39"/>
                </a:solidFill>
              </a:rPr>
              <a:t> the only means of identification. </a:t>
            </a:r>
            <a:r>
              <a:rPr lang="en-US" sz="3200" b="1" dirty="0">
                <a:solidFill>
                  <a:srgbClr val="093F39"/>
                </a:solidFill>
              </a:rPr>
              <a:t>Bolding,</a:t>
            </a:r>
            <a:r>
              <a:rPr lang="en-US" sz="3200" dirty="0">
                <a:solidFill>
                  <a:srgbClr val="093F39"/>
                </a:solidFill>
              </a:rPr>
              <a:t> </a:t>
            </a:r>
            <a:r>
              <a:rPr lang="en-US" sz="3200" i="1" dirty="0">
                <a:solidFill>
                  <a:srgbClr val="093F39"/>
                </a:solidFill>
              </a:rPr>
              <a:t>italicizing</a:t>
            </a:r>
            <a:r>
              <a:rPr lang="en-US" sz="3200" dirty="0">
                <a:solidFill>
                  <a:srgbClr val="093F39"/>
                </a:solidFill>
              </a:rPr>
              <a:t> and </a:t>
            </a:r>
            <a:r>
              <a:rPr lang="en-US" sz="4267" dirty="0">
                <a:solidFill>
                  <a:srgbClr val="093F39"/>
                </a:solidFill>
              </a:rPr>
              <a:t>scale can function as indicators of importance.</a:t>
            </a:r>
            <a:endParaRPr lang="en-US" sz="3200" dirty="0">
              <a:solidFill>
                <a:srgbClr val="093F39"/>
              </a:solidFill>
            </a:endParaRPr>
          </a:p>
        </p:txBody>
      </p:sp>
      <p:sp>
        <p:nvSpPr>
          <p:cNvPr id="19" name="TextBox 18">
            <a:extLst>
              <a:ext uri="{FF2B5EF4-FFF2-40B4-BE49-F238E27FC236}">
                <a16:creationId xmlns:a16="http://schemas.microsoft.com/office/drawing/2014/main" id="{98A45815-EA90-740D-580B-367007AD6171}"/>
              </a:ext>
            </a:extLst>
          </p:cNvPr>
          <p:cNvSpPr txBox="1"/>
          <p:nvPr/>
        </p:nvSpPr>
        <p:spPr>
          <a:xfrm>
            <a:off x="29585919" y="28577938"/>
            <a:ext cx="13411200" cy="2554545"/>
          </a:xfrm>
          <a:prstGeom prst="rect">
            <a:avLst/>
          </a:prstGeom>
          <a:noFill/>
        </p:spPr>
        <p:txBody>
          <a:bodyPr wrap="square" rtlCol="0">
            <a:noAutofit/>
          </a:bodyPr>
          <a:lstStyle/>
          <a:p>
            <a:pPr>
              <a:spcAft>
                <a:spcPts val="1600"/>
              </a:spcAft>
            </a:pPr>
            <a:r>
              <a:rPr lang="en-US" sz="3200" b="1" i="1" dirty="0"/>
              <a:t>We hope you find these tips helpful! </a:t>
            </a:r>
            <a:r>
              <a:rPr lang="en-US" sz="3200" dirty="0"/>
              <a:t>If you have any questions, please call the department of Medical Communications at Wayne State University School of Medicine at 313-577-1482 or email </a:t>
            </a:r>
            <a:r>
              <a:rPr lang="en-US" sz="3200" dirty="0">
                <a:hlinkClick r:id="rId6"/>
              </a:rPr>
              <a:t>medcom@med.wayne.edu</a:t>
            </a:r>
            <a:r>
              <a:rPr lang="en-US" sz="32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58EF24EB-3445-4E8B-59BA-D6BA21618136}"/>
              </a:ext>
            </a:extLst>
          </p:cNvPr>
          <p:cNvSpPr/>
          <p:nvPr/>
        </p:nvSpPr>
        <p:spPr bwMode="auto">
          <a:xfrm>
            <a:off x="29585919" y="13143500"/>
            <a:ext cx="4185920" cy="1422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chemeClr val="bg1"/>
                </a:solidFill>
              </a:rPr>
              <a:t>WSU primary green</a:t>
            </a:r>
          </a:p>
          <a:p>
            <a:pPr algn="ctr" defTabSz="5016375" fontAlgn="base">
              <a:spcBef>
                <a:spcPct val="0"/>
              </a:spcBef>
              <a:spcAft>
                <a:spcPct val="0"/>
              </a:spcAft>
            </a:pPr>
            <a:r>
              <a:rPr lang="nn-NO" sz="3200" dirty="0">
                <a:solidFill>
                  <a:schemeClr val="bg1"/>
                </a:solidFill>
              </a:rPr>
              <a:t>hex (#0c5449)</a:t>
            </a:r>
            <a:br>
              <a:rPr lang="nn-NO" sz="3200" dirty="0">
                <a:solidFill>
                  <a:schemeClr val="bg1"/>
                </a:solidFill>
              </a:rPr>
            </a:br>
            <a:r>
              <a:rPr lang="nn-NO" sz="3200" dirty="0">
                <a:solidFill>
                  <a:schemeClr val="bg1"/>
                </a:solidFill>
              </a:rPr>
              <a:t>rgb (12, 84, 73)</a:t>
            </a:r>
            <a:endParaRPr lang="en-US" sz="3200" dirty="0">
              <a:solidFill>
                <a:schemeClr val="bg1"/>
              </a:solidFill>
            </a:endParaRPr>
          </a:p>
        </p:txBody>
      </p:sp>
      <p:sp>
        <p:nvSpPr>
          <p:cNvPr id="21" name="Rectangle 20">
            <a:extLst>
              <a:ext uri="{FF2B5EF4-FFF2-40B4-BE49-F238E27FC236}">
                <a16:creationId xmlns:a16="http://schemas.microsoft.com/office/drawing/2014/main" id="{822D6566-01E8-9D2E-3FCF-5DEE448033B0}"/>
              </a:ext>
            </a:extLst>
          </p:cNvPr>
          <p:cNvSpPr/>
          <p:nvPr/>
        </p:nvSpPr>
        <p:spPr bwMode="auto">
          <a:xfrm>
            <a:off x="34198559" y="13143500"/>
            <a:ext cx="4185920" cy="1422400"/>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rgbClr val="093F39"/>
                </a:solidFill>
              </a:rPr>
              <a:t>WSU primary yellow</a:t>
            </a:r>
          </a:p>
          <a:p>
            <a:pPr algn="ctr" defTabSz="5016375" fontAlgn="base">
              <a:spcBef>
                <a:spcPct val="0"/>
              </a:spcBef>
              <a:spcAft>
                <a:spcPct val="0"/>
              </a:spcAft>
            </a:pPr>
            <a:r>
              <a:rPr lang="en-US" sz="3200" dirty="0">
                <a:solidFill>
                  <a:srgbClr val="093F39"/>
                </a:solidFill>
              </a:rPr>
              <a:t>hex (#ffcc33)</a:t>
            </a:r>
            <a:br>
              <a:rPr lang="en-US" sz="3200" dirty="0">
                <a:solidFill>
                  <a:srgbClr val="093F39"/>
                </a:solidFill>
              </a:rPr>
            </a:br>
            <a:r>
              <a:rPr lang="en-US" sz="3200" dirty="0" err="1">
                <a:solidFill>
                  <a:srgbClr val="093F39"/>
                </a:solidFill>
              </a:rPr>
              <a:t>rgb</a:t>
            </a:r>
            <a:r>
              <a:rPr lang="en-US" sz="3200" dirty="0">
                <a:solidFill>
                  <a:srgbClr val="093F39"/>
                </a:solidFill>
              </a:rPr>
              <a:t> (255, 204, 51)</a:t>
            </a:r>
          </a:p>
        </p:txBody>
      </p:sp>
      <p:sp>
        <p:nvSpPr>
          <p:cNvPr id="22" name="Rectangle 21">
            <a:extLst>
              <a:ext uri="{FF2B5EF4-FFF2-40B4-BE49-F238E27FC236}">
                <a16:creationId xmlns:a16="http://schemas.microsoft.com/office/drawing/2014/main" id="{D640BBC5-E929-2B7F-2F10-8FCCB5743E8B}"/>
              </a:ext>
            </a:extLst>
          </p:cNvPr>
          <p:cNvSpPr/>
          <p:nvPr/>
        </p:nvSpPr>
        <p:spPr bwMode="auto">
          <a:xfrm>
            <a:off x="38811199" y="13143500"/>
            <a:ext cx="4185920" cy="1422400"/>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rgbClr val="093F39"/>
                </a:solidFill>
              </a:rPr>
              <a:t>Grey accent</a:t>
            </a:r>
          </a:p>
          <a:p>
            <a:pPr algn="ctr" defTabSz="5016375" fontAlgn="base">
              <a:spcBef>
                <a:spcPct val="0"/>
              </a:spcBef>
              <a:spcAft>
                <a:spcPct val="0"/>
              </a:spcAft>
            </a:pPr>
            <a:r>
              <a:rPr lang="nn-NO" sz="3200" dirty="0">
                <a:solidFill>
                  <a:srgbClr val="093F39"/>
                </a:solidFill>
              </a:rPr>
              <a:t>hex (#d9d9d9)</a:t>
            </a:r>
            <a:br>
              <a:rPr lang="nn-NO" sz="3200" dirty="0">
                <a:solidFill>
                  <a:srgbClr val="093F39"/>
                </a:solidFill>
              </a:rPr>
            </a:br>
            <a:r>
              <a:rPr lang="nn-NO" sz="3200" dirty="0">
                <a:solidFill>
                  <a:srgbClr val="093F39"/>
                </a:solidFill>
              </a:rPr>
              <a:t>rgb (217, 217, 217)</a:t>
            </a:r>
            <a:endParaRPr lang="en-US" sz="3200" dirty="0">
              <a:solidFill>
                <a:srgbClr val="093F39"/>
              </a:solidFill>
            </a:endParaRPr>
          </a:p>
        </p:txBody>
      </p:sp>
      <p:sp>
        <p:nvSpPr>
          <p:cNvPr id="23" name="Rectangle 21">
            <a:extLst>
              <a:ext uri="{FF2B5EF4-FFF2-40B4-BE49-F238E27FC236}">
                <a16:creationId xmlns:a16="http://schemas.microsoft.com/office/drawing/2014/main" id="{71A82372-C923-9C00-8D83-C253EEFBEF9F}"/>
              </a:ext>
            </a:extLst>
          </p:cNvPr>
          <p:cNvSpPr>
            <a:spLocks noChangeArrowheads="1"/>
          </p:cNvSpPr>
          <p:nvPr/>
        </p:nvSpPr>
        <p:spPr bwMode="auto">
          <a:xfrm>
            <a:off x="29391887" y="25764659"/>
            <a:ext cx="14178549" cy="1219200"/>
          </a:xfrm>
          <a:prstGeom prst="rect">
            <a:avLst/>
          </a:prstGeom>
          <a:solidFill>
            <a:srgbClr val="FFCC33"/>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24" name="Rectangle 21">
            <a:extLst>
              <a:ext uri="{FF2B5EF4-FFF2-40B4-BE49-F238E27FC236}">
                <a16:creationId xmlns:a16="http://schemas.microsoft.com/office/drawing/2014/main" id="{8B5F5CC3-DFCA-5094-1D7C-7184BBE4C149}"/>
              </a:ext>
            </a:extLst>
          </p:cNvPr>
          <p:cNvSpPr>
            <a:spLocks noChangeArrowheads="1"/>
          </p:cNvSpPr>
          <p:nvPr/>
        </p:nvSpPr>
        <p:spPr bwMode="auto">
          <a:xfrm>
            <a:off x="29391887" y="27171743"/>
            <a:ext cx="14178549" cy="1219200"/>
          </a:xfrm>
          <a:prstGeom prst="rect">
            <a:avLst/>
          </a:prstGeom>
          <a:solidFill>
            <a:schemeClr val="bg1"/>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25" name="TextBox 24">
            <a:extLst>
              <a:ext uri="{FF2B5EF4-FFF2-40B4-BE49-F238E27FC236}">
                <a16:creationId xmlns:a16="http://schemas.microsoft.com/office/drawing/2014/main" id="{578AAFC4-2A5C-71B8-7CBE-171547C976C5}"/>
              </a:ext>
            </a:extLst>
          </p:cNvPr>
          <p:cNvSpPr txBox="1"/>
          <p:nvPr/>
        </p:nvSpPr>
        <p:spPr>
          <a:xfrm>
            <a:off x="29585919" y="9768920"/>
            <a:ext cx="13614400" cy="2267287"/>
          </a:xfrm>
          <a:prstGeom prst="rect">
            <a:avLst/>
          </a:prstGeom>
          <a:noFill/>
        </p:spPr>
        <p:txBody>
          <a:bodyPr wrap="square" rtlCol="0">
            <a:noAutofit/>
          </a:bodyPr>
          <a:lstStyle/>
          <a:p>
            <a:pPr>
              <a:spcAft>
                <a:spcPts val="1600"/>
              </a:spcAft>
            </a:pPr>
            <a:r>
              <a:rPr lang="en-US" sz="3200" b="1" dirty="0"/>
              <a:t>WSU color branding quick guide. </a:t>
            </a:r>
          </a:p>
          <a:p>
            <a:pPr>
              <a:spcAft>
                <a:spcPts val="1600"/>
              </a:spcAft>
            </a:pPr>
            <a:r>
              <a:rPr lang="en-US" sz="3200" dirty="0"/>
              <a:t>For detailed information about WSU color branding, please visit the FAQ section on our website and </a:t>
            </a:r>
            <a:r>
              <a:rPr lang="en-US" sz="3200" dirty="0">
                <a:hlinkClick r:id="rId2"/>
              </a:rPr>
              <a:t>select the WSU color under the WSU branding section</a:t>
            </a:r>
            <a:r>
              <a:rPr lang="en-US" sz="3200" dirty="0"/>
              <a:t>.</a:t>
            </a:r>
          </a:p>
        </p:txBody>
      </p:sp>
      <p:sp>
        <p:nvSpPr>
          <p:cNvPr id="26" name="TextBox 25">
            <a:extLst>
              <a:ext uri="{FF2B5EF4-FFF2-40B4-BE49-F238E27FC236}">
                <a16:creationId xmlns:a16="http://schemas.microsoft.com/office/drawing/2014/main" id="{E3D145B0-8CC6-D0FD-267B-4CA86FDC0EC1}"/>
              </a:ext>
            </a:extLst>
          </p:cNvPr>
          <p:cNvSpPr txBox="1"/>
          <p:nvPr/>
        </p:nvSpPr>
        <p:spPr>
          <a:xfrm>
            <a:off x="29585919" y="16944943"/>
            <a:ext cx="13411200" cy="1569660"/>
          </a:xfrm>
          <a:prstGeom prst="rect">
            <a:avLst/>
          </a:prstGeom>
          <a:noFill/>
        </p:spPr>
        <p:txBody>
          <a:bodyPr wrap="square" rtlCol="0">
            <a:noAutofit/>
          </a:bodyPr>
          <a:lstStyle/>
          <a:p>
            <a:pPr>
              <a:spcAft>
                <a:spcPts val="1600"/>
              </a:spcAft>
            </a:pPr>
            <a:r>
              <a:rPr lang="en-US" sz="3200" b="1" dirty="0"/>
              <a:t>High resolution WSU logos. </a:t>
            </a:r>
            <a:r>
              <a:rPr lang="en-US" sz="32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2A94BDF9-DCA1-846D-C708-F954A9E6B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1" y="18808740"/>
            <a:ext cx="3810000" cy="2670811"/>
          </a:xfrm>
          <a:prstGeom prst="rect">
            <a:avLst/>
          </a:prstGeom>
        </p:spPr>
      </p:pic>
      <p:pic>
        <p:nvPicPr>
          <p:cNvPr id="28" name="Picture 27" descr="Logo, company name&#10;&#10;Description automatically generated">
            <a:extLst>
              <a:ext uri="{FF2B5EF4-FFF2-40B4-BE49-F238E27FC236}">
                <a16:creationId xmlns:a16="http://schemas.microsoft.com/office/drawing/2014/main" id="{1748A5DC-7CDA-D498-A15A-D3A79536D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1" y="18976612"/>
            <a:ext cx="3810000" cy="2670811"/>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ECD18791-358D-CAC9-C7E5-7AFD522CD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1" y="21899485"/>
            <a:ext cx="5080000" cy="1290320"/>
          </a:xfrm>
          <a:prstGeom prst="rect">
            <a:avLst/>
          </a:prstGeom>
        </p:spPr>
      </p:pic>
      <p:pic>
        <p:nvPicPr>
          <p:cNvPr id="30" name="Picture 29" descr="Text&#10;&#10;Description automatically generated">
            <a:extLst>
              <a:ext uri="{FF2B5EF4-FFF2-40B4-BE49-F238E27FC236}">
                <a16:creationId xmlns:a16="http://schemas.microsoft.com/office/drawing/2014/main" id="{FC1B53AF-1FAF-3192-ABBB-A544E628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1" y="22078655"/>
            <a:ext cx="5080000" cy="1290320"/>
          </a:xfrm>
          <a:prstGeom prst="rect">
            <a:avLst/>
          </a:prstGeom>
        </p:spPr>
      </p:pic>
      <p:sp>
        <p:nvSpPr>
          <p:cNvPr id="31" name="TextBox 30">
            <a:extLst>
              <a:ext uri="{FF2B5EF4-FFF2-40B4-BE49-F238E27FC236}">
                <a16:creationId xmlns:a16="http://schemas.microsoft.com/office/drawing/2014/main" id="{EE40BE4B-BBC7-A167-F1C0-C81406CB11BA}"/>
              </a:ext>
            </a:extLst>
          </p:cNvPr>
          <p:cNvSpPr txBox="1"/>
          <p:nvPr/>
        </p:nvSpPr>
        <p:spPr>
          <a:xfrm>
            <a:off x="15179037" y="21022235"/>
            <a:ext cx="13411200" cy="2964914"/>
          </a:xfrm>
          <a:prstGeom prst="rect">
            <a:avLst/>
          </a:prstGeom>
          <a:noFill/>
        </p:spPr>
        <p:txBody>
          <a:bodyPr wrap="square" rtlCol="0">
            <a:noAutofit/>
          </a:bodyPr>
          <a:lstStyle/>
          <a:p>
            <a:pPr marL="457189" indent="-457189">
              <a:spcAft>
                <a:spcPts val="1600"/>
              </a:spcAft>
              <a:buFont typeface="Arial" panose="020B0604020202020204" pitchFamily="34" charset="0"/>
              <a:buChar char="•"/>
            </a:pPr>
            <a:r>
              <a:rPr lang="en-US" sz="3200" dirty="0"/>
              <a:t>Include a brief caption for figure(s), and explicitly refer to the figure in the text, which includes labeling with legible fonts and font sizes</a:t>
            </a:r>
          </a:p>
          <a:p>
            <a:pPr marL="457189" indent="-457189">
              <a:spcAft>
                <a:spcPts val="1600"/>
              </a:spcAft>
              <a:buFont typeface="Arial" panose="020B0604020202020204" pitchFamily="34" charset="0"/>
              <a:buChar char="•"/>
            </a:pPr>
            <a:r>
              <a:rPr lang="en-US" sz="3200" dirty="0"/>
              <a:t>Figures (Figure 1) should advance the points you’re making in the text</a:t>
            </a:r>
          </a:p>
          <a:p>
            <a:pPr marL="457189" indent="-457189">
              <a:spcAft>
                <a:spcPts val="1600"/>
              </a:spcAft>
              <a:buFont typeface="Arial" panose="020B0604020202020204" pitchFamily="34" charset="0"/>
              <a:buChar char="•"/>
            </a:pPr>
            <a:r>
              <a:rPr lang="en-US" sz="3200"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77A5D2A9-C11D-29BE-3D10-CDF6AB61AB0D}"/>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5" y="24726640"/>
            <a:ext cx="6644637" cy="4142993"/>
          </a:xfrm>
          <a:prstGeom prst="rect">
            <a:avLst/>
          </a:prstGeom>
        </p:spPr>
      </p:pic>
      <p:sp>
        <p:nvSpPr>
          <p:cNvPr id="33" name="TextBox 32">
            <a:extLst>
              <a:ext uri="{FF2B5EF4-FFF2-40B4-BE49-F238E27FC236}">
                <a16:creationId xmlns:a16="http://schemas.microsoft.com/office/drawing/2014/main" id="{1CA337C2-4542-C9C2-161B-573430F2FA0B}"/>
              </a:ext>
            </a:extLst>
          </p:cNvPr>
          <p:cNvSpPr txBox="1"/>
          <p:nvPr/>
        </p:nvSpPr>
        <p:spPr>
          <a:xfrm>
            <a:off x="15120594" y="28869633"/>
            <a:ext cx="6762677" cy="1643527"/>
          </a:xfrm>
          <a:prstGeom prst="rect">
            <a:avLst/>
          </a:prstGeom>
          <a:noFill/>
        </p:spPr>
        <p:txBody>
          <a:bodyPr wrap="square" rtlCol="0">
            <a:spAutoFit/>
          </a:bodyPr>
          <a:lstStyle/>
          <a:p>
            <a:r>
              <a:rPr lang="en-US" sz="3360" dirty="0"/>
              <a:t>Figure 1 - reference figures in your poster. Suggested caption text size is 18 point </a:t>
            </a:r>
          </a:p>
        </p:txBody>
      </p:sp>
      <p:sp>
        <p:nvSpPr>
          <p:cNvPr id="34" name="TextBox 33">
            <a:extLst>
              <a:ext uri="{FF2B5EF4-FFF2-40B4-BE49-F238E27FC236}">
                <a16:creationId xmlns:a16="http://schemas.microsoft.com/office/drawing/2014/main" id="{3BE40CB4-0CF3-E538-79EC-56542CDD27DF}"/>
              </a:ext>
            </a:extLst>
          </p:cNvPr>
          <p:cNvSpPr txBox="1"/>
          <p:nvPr/>
        </p:nvSpPr>
        <p:spPr>
          <a:xfrm>
            <a:off x="22353256" y="29558145"/>
            <a:ext cx="6762677" cy="609398"/>
          </a:xfrm>
          <a:prstGeom prst="rect">
            <a:avLst/>
          </a:prstGeom>
          <a:noFill/>
        </p:spPr>
        <p:txBody>
          <a:bodyPr wrap="square" rtlCol="0">
            <a:spAutoFit/>
          </a:bodyPr>
          <a:lstStyle/>
          <a:p>
            <a:r>
              <a:rPr lang="en-US" sz="3360" dirty="0"/>
              <a:t>Figure 2 – example chart</a:t>
            </a:r>
          </a:p>
        </p:txBody>
      </p:sp>
      <p:pic>
        <p:nvPicPr>
          <p:cNvPr id="35" name="Picture 34" descr="Logo, company name&#10;&#10;Description automatically generated">
            <a:extLst>
              <a:ext uri="{FF2B5EF4-FFF2-40B4-BE49-F238E27FC236}">
                <a16:creationId xmlns:a16="http://schemas.microsoft.com/office/drawing/2014/main" id="{A83BE7B8-6CF4-8614-94EA-0EBBE1491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0" y="1337963"/>
            <a:ext cx="7734104" cy="5421608"/>
          </a:xfrm>
          <a:prstGeom prst="rect">
            <a:avLst/>
          </a:prstGeom>
        </p:spPr>
      </p:pic>
      <p:sp>
        <p:nvSpPr>
          <p:cNvPr id="5" name="Rectangle 20">
            <a:extLst>
              <a:ext uri="{FF2B5EF4-FFF2-40B4-BE49-F238E27FC236}">
                <a16:creationId xmlns:a16="http://schemas.microsoft.com/office/drawing/2014/main" id="{136C0F30-7FDC-E57A-6670-5B0FF3EFF70B}"/>
              </a:ext>
            </a:extLst>
          </p:cNvPr>
          <p:cNvSpPr>
            <a:spLocks noChangeArrowheads="1"/>
          </p:cNvSpPr>
          <p:nvPr/>
        </p:nvSpPr>
        <p:spPr bwMode="auto">
          <a:xfrm>
            <a:off x="321205" y="8224179"/>
            <a:ext cx="14173200" cy="1219200"/>
          </a:xfrm>
          <a:prstGeom prst="rect">
            <a:avLst/>
          </a:prstGeom>
          <a:gradFill>
            <a:gsLst>
              <a:gs pos="0">
                <a:srgbClr val="0C5449"/>
              </a:gs>
              <a:gs pos="100000">
                <a:srgbClr val="093F39"/>
              </a:gs>
            </a:gsLst>
            <a:lin ang="18900000" scaled="1"/>
          </a:gradFill>
          <a:ln w="9525">
            <a:noFill/>
            <a:miter lim="800000"/>
            <a:headEnd/>
            <a:tailEnd/>
          </a:ln>
          <a:effectLst/>
        </p:spPr>
        <p:txBody>
          <a:bodyPr wrap="none" lIns="98991" tIns="49496" rIns="98991" bIns="49496" anchor="ctr"/>
          <a:lstStyle/>
          <a:p>
            <a:pPr algn="ctr" defTabSz="3224526"/>
            <a:r>
              <a:rPr lang="en-US" sz="4800" b="1" dirty="0">
                <a:solidFill>
                  <a:srgbClr val="FFE596"/>
                </a:solidFill>
              </a:rPr>
              <a:t>Introduction</a:t>
            </a:r>
          </a:p>
        </p:txBody>
      </p:sp>
      <p:sp>
        <p:nvSpPr>
          <p:cNvPr id="7" name="Rectangle 22">
            <a:extLst>
              <a:ext uri="{FF2B5EF4-FFF2-40B4-BE49-F238E27FC236}">
                <a16:creationId xmlns:a16="http://schemas.microsoft.com/office/drawing/2014/main" id="{52698F78-F582-4476-3843-D7A977D15613}"/>
              </a:ext>
            </a:extLst>
          </p:cNvPr>
          <p:cNvSpPr>
            <a:spLocks noChangeArrowheads="1"/>
          </p:cNvSpPr>
          <p:nvPr/>
        </p:nvSpPr>
        <p:spPr bwMode="auto">
          <a:xfrm>
            <a:off x="14856545" y="8224179"/>
            <a:ext cx="14179888" cy="1219200"/>
          </a:xfrm>
          <a:prstGeom prst="rect">
            <a:avLst/>
          </a:prstGeom>
          <a:gradFill>
            <a:gsLst>
              <a:gs pos="0">
                <a:srgbClr val="0C5449"/>
              </a:gs>
              <a:gs pos="100000">
                <a:srgbClr val="093F39"/>
              </a:gs>
            </a:gsLst>
            <a:lin ang="18900000" scaled="1"/>
          </a:gradFill>
          <a:ln w="9525">
            <a:noFill/>
            <a:miter lim="800000"/>
            <a:headEnd/>
            <a:tailEnd/>
          </a:ln>
          <a:effectLst/>
        </p:spPr>
        <p:txBody>
          <a:bodyPr wrap="none" lIns="98991" tIns="49496" rIns="98991" bIns="49496" anchor="ctr"/>
          <a:lstStyle/>
          <a:p>
            <a:pPr algn="ctr" defTabSz="3224526"/>
            <a:r>
              <a:rPr lang="en-US" sz="4800" b="1">
                <a:solidFill>
                  <a:srgbClr val="FFE596"/>
                </a:solidFill>
              </a:rPr>
              <a:t>Methods</a:t>
            </a:r>
          </a:p>
        </p:txBody>
      </p:sp>
      <p:sp>
        <p:nvSpPr>
          <p:cNvPr id="9" name="Rectangle 25">
            <a:extLst>
              <a:ext uri="{FF2B5EF4-FFF2-40B4-BE49-F238E27FC236}">
                <a16:creationId xmlns:a16="http://schemas.microsoft.com/office/drawing/2014/main" id="{D776BFB2-EAE4-9874-F2BF-8C237A6EFCAE}"/>
              </a:ext>
            </a:extLst>
          </p:cNvPr>
          <p:cNvSpPr>
            <a:spLocks noChangeArrowheads="1"/>
          </p:cNvSpPr>
          <p:nvPr/>
        </p:nvSpPr>
        <p:spPr bwMode="auto">
          <a:xfrm>
            <a:off x="29391887" y="8224179"/>
            <a:ext cx="14178108" cy="1219200"/>
          </a:xfrm>
          <a:prstGeom prst="rect">
            <a:avLst/>
          </a:prstGeom>
          <a:gradFill>
            <a:gsLst>
              <a:gs pos="0">
                <a:srgbClr val="0C5449"/>
              </a:gs>
              <a:gs pos="100000">
                <a:srgbClr val="093F39"/>
              </a:gs>
            </a:gsLst>
            <a:lin ang="18900000" scaled="1"/>
          </a:gradFill>
          <a:ln w="9525">
            <a:noFill/>
            <a:miter lim="800000"/>
            <a:headEnd/>
            <a:tailEnd/>
          </a:ln>
          <a:effectLst/>
        </p:spPr>
        <p:txBody>
          <a:bodyPr wrap="none" lIns="98991" tIns="49496" rIns="98991" bIns="49496" anchor="ctr"/>
          <a:lstStyle/>
          <a:p>
            <a:pPr algn="ctr" defTabSz="3224526"/>
            <a:r>
              <a:rPr lang="en-US" sz="4800" b="1">
                <a:solidFill>
                  <a:srgbClr val="FFE596"/>
                </a:solidFill>
              </a:rPr>
              <a:t>Conclusion</a:t>
            </a:r>
          </a:p>
        </p:txBody>
      </p:sp>
      <p:sp>
        <p:nvSpPr>
          <p:cNvPr id="2" name="Rectangle 22">
            <a:extLst>
              <a:ext uri="{FF2B5EF4-FFF2-40B4-BE49-F238E27FC236}">
                <a16:creationId xmlns:a16="http://schemas.microsoft.com/office/drawing/2014/main" id="{D12F7E53-8119-70C1-90F7-6EB79D8CDDC4}"/>
              </a:ext>
            </a:extLst>
          </p:cNvPr>
          <p:cNvSpPr>
            <a:spLocks noChangeArrowheads="1"/>
          </p:cNvSpPr>
          <p:nvPr/>
        </p:nvSpPr>
        <p:spPr bwMode="auto">
          <a:xfrm>
            <a:off x="14856545" y="19534545"/>
            <a:ext cx="14179888" cy="1219200"/>
          </a:xfrm>
          <a:prstGeom prst="rect">
            <a:avLst/>
          </a:prstGeom>
          <a:gradFill>
            <a:gsLst>
              <a:gs pos="0">
                <a:srgbClr val="0C5449"/>
              </a:gs>
              <a:gs pos="100000">
                <a:srgbClr val="093F39"/>
              </a:gs>
            </a:gsLst>
            <a:lin ang="18900000" scaled="1"/>
          </a:gradFill>
          <a:ln w="9525">
            <a:noFill/>
            <a:miter lim="800000"/>
            <a:headEnd/>
            <a:tailEnd/>
          </a:ln>
          <a:effectLst/>
        </p:spPr>
        <p:txBody>
          <a:bodyPr wrap="none" lIns="98991" tIns="49496" rIns="98991" bIns="49496" anchor="ctr"/>
          <a:lstStyle/>
          <a:p>
            <a:pPr algn="ctr" defTabSz="3224526"/>
            <a:r>
              <a:rPr lang="en-US" sz="4800" b="1" dirty="0">
                <a:solidFill>
                  <a:srgbClr val="FFE596"/>
                </a:solidFill>
              </a:rPr>
              <a:t>Results</a:t>
            </a:r>
          </a:p>
        </p:txBody>
      </p:sp>
    </p:spTree>
    <p:extLst>
      <p:ext uri="{BB962C8B-B14F-4D97-AF65-F5344CB8AC3E}">
        <p14:creationId xmlns:p14="http://schemas.microsoft.com/office/powerpoint/2010/main" val="3265229778"/>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112</TotalTime>
  <Words>762</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poster template</dc:title>
  <dc:subject>WSU SOM 4x3 PowerPoint poster template</dc:subject>
  <dc:creator>Medical Communications</dc:creator>
  <cp:keywords>WSU SOM 4x3 PowerPoint poster template</cp:keywords>
  <cp:lastModifiedBy>Matthew Garin</cp:lastModifiedBy>
  <cp:revision>17</cp:revision>
  <dcterms:created xsi:type="dcterms:W3CDTF">2023-01-18T20:18:19Z</dcterms:created>
  <dcterms:modified xsi:type="dcterms:W3CDTF">2023-01-18T23:10:25Z</dcterms:modified>
  <cp:category>poster template</cp:category>
</cp:coreProperties>
</file>