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F39"/>
    <a:srgbClr val="3D7A67"/>
    <a:srgbClr val="71A192"/>
    <a:srgbClr val="0C5449"/>
    <a:srgbClr val="FFE596"/>
    <a:srgbClr val="0A573A"/>
    <a:srgbClr val="0F7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28" d="100"/>
          <a:sy n="28" d="100"/>
        </p:scale>
        <p:origin x="85" y="6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ED7-4EB9-BAB9-BB8F16024F64}"/>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ED7-4EB9-BAB9-BB8F16024F64}"/>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ED7-4EB9-BAB9-BB8F16024F64}"/>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ED7-4EB9-BAB9-BB8F16024F6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ED7-4EB9-BAB9-BB8F16024F64}"/>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53-468A-8CCA-7DDB7D6BC04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53-468A-8CCA-7DDB7D6BC04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853-468A-8CCA-7DDB7D6BC04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853-468A-8CCA-7DDB7D6BC04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853-468A-8CCA-7DDB7D6BC04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255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wave">
            <a:extLst>
              <a:ext uri="{FF2B5EF4-FFF2-40B4-BE49-F238E27FC236}">
                <a16:creationId xmlns:a16="http://schemas.microsoft.com/office/drawing/2014/main" id="{BF068F10-7B2D-702C-B5E9-CABBCD4C5A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0"/>
            <a:ext cx="27432002" cy="16459200"/>
          </a:xfrm>
          <a:prstGeom prst="rect">
            <a:avLst/>
          </a:prstGeom>
        </p:spPr>
      </p:pic>
      <p:sp>
        <p:nvSpPr>
          <p:cNvPr id="8" name="Rectangle 20">
            <a:extLst>
              <a:ext uri="{FF2B5EF4-FFF2-40B4-BE49-F238E27FC236}">
                <a16:creationId xmlns:a16="http://schemas.microsoft.com/office/drawing/2014/main" id="{51011D0A-89E0-5984-2F9F-F9D24EA99611}"/>
              </a:ext>
            </a:extLst>
          </p:cNvPr>
          <p:cNvSpPr>
            <a:spLocks noChangeArrowheads="1"/>
          </p:cNvSpPr>
          <p:nvPr userDrawn="1"/>
        </p:nvSpPr>
        <p:spPr bwMode="auto">
          <a:xfrm>
            <a:off x="313293"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9" name="Rectangle 20">
            <a:extLst>
              <a:ext uri="{FF2B5EF4-FFF2-40B4-BE49-F238E27FC236}">
                <a16:creationId xmlns:a16="http://schemas.microsoft.com/office/drawing/2014/main" id="{A006FE50-3772-2B31-226F-CFCAC892ED93}"/>
              </a:ext>
            </a:extLst>
          </p:cNvPr>
          <p:cNvSpPr>
            <a:spLocks noChangeArrowheads="1"/>
          </p:cNvSpPr>
          <p:nvPr userDrawn="1"/>
        </p:nvSpPr>
        <p:spPr bwMode="auto">
          <a:xfrm>
            <a:off x="18431907"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0" name="Rectangle 20">
            <a:extLst>
              <a:ext uri="{FF2B5EF4-FFF2-40B4-BE49-F238E27FC236}">
                <a16:creationId xmlns:a16="http://schemas.microsoft.com/office/drawing/2014/main" id="{32C5F836-6467-ACB8-B077-1DEEAA074B42}"/>
              </a:ext>
            </a:extLst>
          </p:cNvPr>
          <p:cNvSpPr>
            <a:spLocks noChangeArrowheads="1"/>
          </p:cNvSpPr>
          <p:nvPr userDrawn="1"/>
        </p:nvSpPr>
        <p:spPr bwMode="auto">
          <a:xfrm>
            <a:off x="9372600"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1" name="Rectangle 20">
            <a:extLst>
              <a:ext uri="{FF2B5EF4-FFF2-40B4-BE49-F238E27FC236}">
                <a16:creationId xmlns:a16="http://schemas.microsoft.com/office/drawing/2014/main" id="{7B0CEB61-DA4D-E9FC-02CC-0E13D23C2878}"/>
              </a:ext>
            </a:extLst>
          </p:cNvPr>
          <p:cNvSpPr>
            <a:spLocks noChangeArrowheads="1"/>
          </p:cNvSpPr>
          <p:nvPr userDrawn="1"/>
        </p:nvSpPr>
        <p:spPr bwMode="auto">
          <a:xfrm flipV="1">
            <a:off x="313293" y="16363500"/>
            <a:ext cx="868680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2" name="Rectangle 20">
            <a:extLst>
              <a:ext uri="{FF2B5EF4-FFF2-40B4-BE49-F238E27FC236}">
                <a16:creationId xmlns:a16="http://schemas.microsoft.com/office/drawing/2014/main" id="{62831D95-0593-0928-CC90-1CFF67ADFED9}"/>
              </a:ext>
            </a:extLst>
          </p:cNvPr>
          <p:cNvSpPr>
            <a:spLocks noChangeArrowheads="1"/>
          </p:cNvSpPr>
          <p:nvPr userDrawn="1"/>
        </p:nvSpPr>
        <p:spPr bwMode="auto">
          <a:xfrm flipV="1">
            <a:off x="18431907" y="16363500"/>
            <a:ext cx="868680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3" name="Rectangle 20">
            <a:extLst>
              <a:ext uri="{FF2B5EF4-FFF2-40B4-BE49-F238E27FC236}">
                <a16:creationId xmlns:a16="http://schemas.microsoft.com/office/drawing/2014/main" id="{8F9E3710-65D6-FEE2-9FEA-9D2654F72D85}"/>
              </a:ext>
            </a:extLst>
          </p:cNvPr>
          <p:cNvSpPr>
            <a:spLocks noChangeArrowheads="1"/>
          </p:cNvSpPr>
          <p:nvPr userDrawn="1"/>
        </p:nvSpPr>
        <p:spPr bwMode="auto">
          <a:xfrm flipV="1">
            <a:off x="9372599" y="16363500"/>
            <a:ext cx="8686800" cy="95700"/>
          </a:xfrm>
          <a:prstGeom prst="rect">
            <a:avLst/>
          </a:prstGeom>
          <a:solidFill>
            <a:schemeClr val="tx2"/>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4" name="Rectangle 13">
            <a:extLst>
              <a:ext uri="{FF2B5EF4-FFF2-40B4-BE49-F238E27FC236}">
                <a16:creationId xmlns:a16="http://schemas.microsoft.com/office/drawing/2014/main" id="{361BC3DC-6930-2A51-B705-46C300AB3105}"/>
              </a:ext>
            </a:extLst>
          </p:cNvPr>
          <p:cNvSpPr/>
          <p:nvPr userDrawn="1"/>
        </p:nvSpPr>
        <p:spPr>
          <a:xfrm>
            <a:off x="0" y="-2"/>
            <a:ext cx="27431999" cy="3432098"/>
          </a:xfrm>
          <a:prstGeom prst="rect">
            <a:avLst/>
          </a:prstGeom>
          <a:gradFill flip="none" rotWithShape="1">
            <a:gsLst>
              <a:gs pos="100000">
                <a:srgbClr val="093F39"/>
              </a:gs>
              <a:gs pos="16000">
                <a:srgbClr val="3D7A67"/>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dirty="0"/>
          </a:p>
        </p:txBody>
      </p:sp>
    </p:spTree>
    <p:extLst>
      <p:ext uri="{BB962C8B-B14F-4D97-AF65-F5344CB8AC3E}">
        <p14:creationId xmlns:p14="http://schemas.microsoft.com/office/powerpoint/2010/main" val="196546231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6579C-F5B6-C734-C66A-EAF03CD97A2C}"/>
              </a:ext>
            </a:extLst>
          </p:cNvPr>
          <p:cNvSpPr/>
          <p:nvPr/>
        </p:nvSpPr>
        <p:spPr bwMode="auto">
          <a:xfrm>
            <a:off x="21879087" y="9283630"/>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19919946-DC8F-2B73-6F68-825764295793}"/>
              </a:ext>
            </a:extLst>
          </p:cNvPr>
          <p:cNvSpPr>
            <a:spLocks noChangeArrowheads="1"/>
          </p:cNvSpPr>
          <p:nvPr/>
        </p:nvSpPr>
        <p:spPr bwMode="auto">
          <a:xfrm>
            <a:off x="320627" y="3872719"/>
            <a:ext cx="868680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4" name="Rectangle 21">
            <a:extLst>
              <a:ext uri="{FF2B5EF4-FFF2-40B4-BE49-F238E27FC236}">
                <a16:creationId xmlns:a16="http://schemas.microsoft.com/office/drawing/2014/main" id="{1A3F29A9-9A6E-F2EE-0C5A-0A86723259EA}"/>
              </a:ext>
            </a:extLst>
          </p:cNvPr>
          <p:cNvSpPr>
            <a:spLocks noChangeArrowheads="1"/>
          </p:cNvSpPr>
          <p:nvPr/>
        </p:nvSpPr>
        <p:spPr bwMode="auto">
          <a:xfrm>
            <a:off x="18430124" y="12281681"/>
            <a:ext cx="868680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5" name="Rectangle 22">
            <a:extLst>
              <a:ext uri="{FF2B5EF4-FFF2-40B4-BE49-F238E27FC236}">
                <a16:creationId xmlns:a16="http://schemas.microsoft.com/office/drawing/2014/main" id="{CD3AF985-1B7F-F9E9-1E69-B721614C08EB}"/>
              </a:ext>
            </a:extLst>
          </p:cNvPr>
          <p:cNvSpPr>
            <a:spLocks noChangeArrowheads="1"/>
          </p:cNvSpPr>
          <p:nvPr/>
        </p:nvSpPr>
        <p:spPr bwMode="auto">
          <a:xfrm>
            <a:off x="9372601" y="3872719"/>
            <a:ext cx="868680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6" name="Rectangle 24">
            <a:extLst>
              <a:ext uri="{FF2B5EF4-FFF2-40B4-BE49-F238E27FC236}">
                <a16:creationId xmlns:a16="http://schemas.microsoft.com/office/drawing/2014/main" id="{076A2290-B37B-39BF-B52B-32733FCDE6D8}"/>
              </a:ext>
            </a:extLst>
          </p:cNvPr>
          <p:cNvSpPr>
            <a:spLocks noChangeArrowheads="1"/>
          </p:cNvSpPr>
          <p:nvPr/>
        </p:nvSpPr>
        <p:spPr bwMode="auto">
          <a:xfrm>
            <a:off x="9372601" y="8657251"/>
            <a:ext cx="868680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7" name="Rectangle 25">
            <a:extLst>
              <a:ext uri="{FF2B5EF4-FFF2-40B4-BE49-F238E27FC236}">
                <a16:creationId xmlns:a16="http://schemas.microsoft.com/office/drawing/2014/main" id="{60BE038F-8461-97FA-8718-1285F8F6B696}"/>
              </a:ext>
            </a:extLst>
          </p:cNvPr>
          <p:cNvSpPr>
            <a:spLocks noChangeArrowheads="1"/>
          </p:cNvSpPr>
          <p:nvPr/>
        </p:nvSpPr>
        <p:spPr bwMode="auto">
          <a:xfrm>
            <a:off x="18419492" y="3872719"/>
            <a:ext cx="8686800" cy="609600"/>
          </a:xfrm>
          <a:prstGeom prst="rect">
            <a:avLst/>
          </a:prstGeom>
          <a:gradFill>
            <a:gsLst>
              <a:gs pos="100000">
                <a:srgbClr val="093F39"/>
              </a:gs>
              <a:gs pos="16000">
                <a:srgbClr val="3D7A67"/>
              </a:gs>
            </a:gsLst>
            <a:lin ang="18900000" scaled="1"/>
          </a:gra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8" name="Title 8">
            <a:extLst>
              <a:ext uri="{FF2B5EF4-FFF2-40B4-BE49-F238E27FC236}">
                <a16:creationId xmlns:a16="http://schemas.microsoft.com/office/drawing/2014/main" id="{53484562-FD27-74F1-5A74-E971C77E889C}"/>
              </a:ext>
            </a:extLst>
          </p:cNvPr>
          <p:cNvSpPr txBox="1">
            <a:spLocks/>
          </p:cNvSpPr>
          <p:nvPr/>
        </p:nvSpPr>
        <p:spPr>
          <a:xfrm>
            <a:off x="5288280" y="516853"/>
            <a:ext cx="21638634" cy="1611770"/>
          </a:xfrm>
          <a:prstGeom prst="rect">
            <a:avLst/>
          </a:prstGeom>
        </p:spPr>
        <p:txBody>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4400" dirty="0">
                <a:solidFill>
                  <a:schemeClr val="bg1"/>
                </a:solidFill>
              </a:rPr>
              <a:t>Title – this is a </a:t>
            </a:r>
            <a:r>
              <a:rPr lang="en-US" sz="4400" dirty="0">
                <a:solidFill>
                  <a:schemeClr val="accent2"/>
                </a:solidFill>
              </a:rPr>
              <a:t>60” x 36” (5’ x 3’) poster</a:t>
            </a:r>
            <a:r>
              <a:rPr lang="en-US" sz="4400" dirty="0">
                <a:solidFill>
                  <a:schemeClr val="bg1"/>
                </a:solidFill>
              </a:rPr>
              <a:t>, 88 point </a:t>
            </a:r>
            <a:r>
              <a:rPr lang="en-US" sz="4400" dirty="0" err="1">
                <a:solidFill>
                  <a:schemeClr val="bg1"/>
                </a:solidFill>
              </a:rPr>
              <a:t>Lato</a:t>
            </a:r>
            <a:r>
              <a:rPr lang="en-US" sz="4400" dirty="0">
                <a:solidFill>
                  <a:schemeClr val="bg1"/>
                </a:solidFill>
              </a:rPr>
              <a:t> heavy title heading, legible at 16 feet away when printed at 200%</a:t>
            </a:r>
          </a:p>
        </p:txBody>
      </p:sp>
      <p:sp>
        <p:nvSpPr>
          <p:cNvPr id="9" name="Subtitle 9">
            <a:extLst>
              <a:ext uri="{FF2B5EF4-FFF2-40B4-BE49-F238E27FC236}">
                <a16:creationId xmlns:a16="http://schemas.microsoft.com/office/drawing/2014/main" id="{3F23E177-2414-D8AD-B309-59FC9361606C}"/>
              </a:ext>
            </a:extLst>
          </p:cNvPr>
          <p:cNvSpPr txBox="1">
            <a:spLocks/>
          </p:cNvSpPr>
          <p:nvPr/>
        </p:nvSpPr>
        <p:spPr>
          <a:xfrm>
            <a:off x="5288280" y="2069673"/>
            <a:ext cx="21638633" cy="1276563"/>
          </a:xfrm>
          <a:prstGeom prst="rect">
            <a:avLst/>
          </a:prstGeom>
        </p:spPr>
        <p:txBody>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lgn="ctr">
              <a:spcBef>
                <a:spcPts val="0"/>
              </a:spcBef>
              <a:buNone/>
            </a:pPr>
            <a:r>
              <a:rPr lang="en-US" sz="2800" dirty="0">
                <a:solidFill>
                  <a:schemeClr val="bg1"/>
                </a:solidFill>
              </a:rPr>
              <a:t>Authors and affiliations</a:t>
            </a:r>
          </a:p>
          <a:p>
            <a:pPr marL="0" indent="0" algn="ctr">
              <a:spcBef>
                <a:spcPts val="0"/>
              </a:spcBef>
              <a:buNone/>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10" name="Rectangle 9">
            <a:extLst>
              <a:ext uri="{FF2B5EF4-FFF2-40B4-BE49-F238E27FC236}">
                <a16:creationId xmlns:a16="http://schemas.microsoft.com/office/drawing/2014/main" id="{0F7CE5BB-0BC8-3D86-0AA0-BD03EE89AFD6}"/>
              </a:ext>
            </a:extLst>
          </p:cNvPr>
          <p:cNvSpPr/>
          <p:nvPr/>
        </p:nvSpPr>
        <p:spPr>
          <a:xfrm>
            <a:off x="20934207" y="7614617"/>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1" name="Rectangle 10">
            <a:extLst>
              <a:ext uri="{FF2B5EF4-FFF2-40B4-BE49-F238E27FC236}">
                <a16:creationId xmlns:a16="http://schemas.microsoft.com/office/drawing/2014/main" id="{FC3B3CF0-4715-0D5A-DFEC-5DFB9C8AAA54}"/>
              </a:ext>
            </a:extLst>
          </p:cNvPr>
          <p:cNvSpPr/>
          <p:nvPr/>
        </p:nvSpPr>
        <p:spPr>
          <a:xfrm>
            <a:off x="23240527" y="7614617"/>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2" name="Rectangle 11">
            <a:extLst>
              <a:ext uri="{FF2B5EF4-FFF2-40B4-BE49-F238E27FC236}">
                <a16:creationId xmlns:a16="http://schemas.microsoft.com/office/drawing/2014/main" id="{ADB5E58F-0CCA-A2DA-8E32-D5F0491F6983}"/>
              </a:ext>
            </a:extLst>
          </p:cNvPr>
          <p:cNvSpPr/>
          <p:nvPr/>
        </p:nvSpPr>
        <p:spPr>
          <a:xfrm>
            <a:off x="18627887" y="7614617"/>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13" name="TextBox 12">
            <a:extLst>
              <a:ext uri="{FF2B5EF4-FFF2-40B4-BE49-F238E27FC236}">
                <a16:creationId xmlns:a16="http://schemas.microsoft.com/office/drawing/2014/main" id="{A039A428-0BC9-D78C-7A1E-D31D9F04AEBE}"/>
              </a:ext>
            </a:extLst>
          </p:cNvPr>
          <p:cNvSpPr txBox="1"/>
          <p:nvPr/>
        </p:nvSpPr>
        <p:spPr>
          <a:xfrm>
            <a:off x="18627887" y="7061201"/>
            <a:ext cx="8299026" cy="338554"/>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14" name="TextBox 13">
            <a:extLst>
              <a:ext uri="{FF2B5EF4-FFF2-40B4-BE49-F238E27FC236}">
                <a16:creationId xmlns:a16="http://schemas.microsoft.com/office/drawing/2014/main" id="{1E7BB111-AD21-DBB5-4B82-DEE0F79972EB}"/>
              </a:ext>
            </a:extLst>
          </p:cNvPr>
          <p:cNvSpPr txBox="1"/>
          <p:nvPr/>
        </p:nvSpPr>
        <p:spPr>
          <a:xfrm>
            <a:off x="520459" y="4647008"/>
            <a:ext cx="8135863" cy="9859109"/>
          </a:xfrm>
          <a:prstGeom prst="rect">
            <a:avLst/>
          </a:prstGeom>
          <a:noFill/>
        </p:spPr>
        <p:txBody>
          <a:bodyPr wrap="square" rtlCol="0">
            <a:noAutofit/>
          </a:bodyPr>
          <a:lstStyle/>
          <a:p>
            <a:pPr>
              <a:spcAft>
                <a:spcPts val="800"/>
              </a:spcAft>
            </a:pPr>
            <a:r>
              <a:rPr lang="en-US" sz="1600" dirty="0"/>
              <a:t>Any posters that are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36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pt</a:t>
            </a:r>
          </a:p>
          <a:p>
            <a:pPr marL="384166" indent="-231770">
              <a:spcAft>
                <a:spcPts val="800"/>
              </a:spcAft>
              <a:buFont typeface="Arial" panose="020B0604020202020204" pitchFamily="34" charset="0"/>
              <a:buChar char="•"/>
            </a:pPr>
            <a:r>
              <a:rPr lang="en-US" sz="1600" dirty="0"/>
              <a:t>Captions: 18 </a:t>
            </a:r>
            <a:r>
              <a:rPr lang="en-US" sz="1600" dirty="0" err="1"/>
              <a:t>pt</a:t>
            </a:r>
            <a:endParaRPr lang="en-US" sz="1600" dirty="0"/>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15" name="Chart 14">
            <a:extLst>
              <a:ext uri="{FF2B5EF4-FFF2-40B4-BE49-F238E27FC236}">
                <a16:creationId xmlns:a16="http://schemas.microsoft.com/office/drawing/2014/main" id="{FD66F19B-F5FA-3B92-C76C-E4644DA21CBE}"/>
              </a:ext>
            </a:extLst>
          </p:cNvPr>
          <p:cNvGraphicFramePr/>
          <p:nvPr>
            <p:extLst>
              <p:ext uri="{D42A27DB-BD31-4B8C-83A1-F6EECF244321}">
                <p14:modId xmlns:p14="http://schemas.microsoft.com/office/powerpoint/2010/main" val="675725723"/>
              </p:ext>
            </p:extLst>
          </p:nvPr>
        </p:nvGraphicFramePr>
        <p:xfrm>
          <a:off x="13876608" y="126627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B2E624FA-2E24-1588-23C6-31CA4A973D1B}"/>
              </a:ext>
            </a:extLst>
          </p:cNvPr>
          <p:cNvSpPr txBox="1"/>
          <p:nvPr/>
        </p:nvSpPr>
        <p:spPr>
          <a:xfrm>
            <a:off x="9575429" y="4647008"/>
            <a:ext cx="8283653" cy="3749287"/>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17" name="TextBox 16">
            <a:extLst>
              <a:ext uri="{FF2B5EF4-FFF2-40B4-BE49-F238E27FC236}">
                <a16:creationId xmlns:a16="http://schemas.microsoft.com/office/drawing/2014/main" id="{B3444440-81FE-1AF2-1889-16F0FFB31C0D}"/>
              </a:ext>
            </a:extLst>
          </p:cNvPr>
          <p:cNvSpPr txBox="1"/>
          <p:nvPr/>
        </p:nvSpPr>
        <p:spPr>
          <a:xfrm>
            <a:off x="18627887" y="14562611"/>
            <a:ext cx="8299024" cy="1323439"/>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18" name="Rectangle 17">
            <a:extLst>
              <a:ext uri="{FF2B5EF4-FFF2-40B4-BE49-F238E27FC236}">
                <a16:creationId xmlns:a16="http://schemas.microsoft.com/office/drawing/2014/main" id="{4C035E8C-9684-8C63-59A1-EB326F781951}"/>
              </a:ext>
            </a:extLst>
          </p:cNvPr>
          <p:cNvSpPr/>
          <p:nvPr/>
        </p:nvSpPr>
        <p:spPr bwMode="auto">
          <a:xfrm>
            <a:off x="18627886" y="5612219"/>
            <a:ext cx="2484593"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19" name="Rectangle 18">
            <a:extLst>
              <a:ext uri="{FF2B5EF4-FFF2-40B4-BE49-F238E27FC236}">
                <a16:creationId xmlns:a16="http://schemas.microsoft.com/office/drawing/2014/main" id="{7E0B48E5-4C77-CC28-D310-CDE96547579E}"/>
              </a:ext>
            </a:extLst>
          </p:cNvPr>
          <p:cNvSpPr/>
          <p:nvPr/>
        </p:nvSpPr>
        <p:spPr bwMode="auto">
          <a:xfrm>
            <a:off x="21527417" y="5612219"/>
            <a:ext cx="2484593"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20" name="Rectangle 19">
            <a:extLst>
              <a:ext uri="{FF2B5EF4-FFF2-40B4-BE49-F238E27FC236}">
                <a16:creationId xmlns:a16="http://schemas.microsoft.com/office/drawing/2014/main" id="{93EF9831-0A7C-7D04-1E7E-7006E1D5C1C4}"/>
              </a:ext>
            </a:extLst>
          </p:cNvPr>
          <p:cNvSpPr/>
          <p:nvPr/>
        </p:nvSpPr>
        <p:spPr bwMode="auto">
          <a:xfrm>
            <a:off x="24426947" y="5612219"/>
            <a:ext cx="2484593"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21" name="Rectangle 21">
            <a:extLst>
              <a:ext uri="{FF2B5EF4-FFF2-40B4-BE49-F238E27FC236}">
                <a16:creationId xmlns:a16="http://schemas.microsoft.com/office/drawing/2014/main" id="{E9DB6C2D-1DCC-9651-4AF3-095D948EE16C}"/>
              </a:ext>
            </a:extLst>
          </p:cNvPr>
          <p:cNvSpPr>
            <a:spLocks noChangeArrowheads="1"/>
          </p:cNvSpPr>
          <p:nvPr/>
        </p:nvSpPr>
        <p:spPr bwMode="auto">
          <a:xfrm>
            <a:off x="18430124" y="13016799"/>
            <a:ext cx="868680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3" name="Rectangle 21">
            <a:extLst>
              <a:ext uri="{FF2B5EF4-FFF2-40B4-BE49-F238E27FC236}">
                <a16:creationId xmlns:a16="http://schemas.microsoft.com/office/drawing/2014/main" id="{17C14F76-D566-FB1E-C156-8B645EF5BD69}"/>
              </a:ext>
            </a:extLst>
          </p:cNvPr>
          <p:cNvSpPr>
            <a:spLocks noChangeArrowheads="1"/>
          </p:cNvSpPr>
          <p:nvPr/>
        </p:nvSpPr>
        <p:spPr bwMode="auto">
          <a:xfrm>
            <a:off x="18430124" y="13772894"/>
            <a:ext cx="868680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TextBox 53">
            <a:extLst>
              <a:ext uri="{FF2B5EF4-FFF2-40B4-BE49-F238E27FC236}">
                <a16:creationId xmlns:a16="http://schemas.microsoft.com/office/drawing/2014/main" id="{BDD2F6F6-FD82-3458-4F4B-2E978CF261BC}"/>
              </a:ext>
            </a:extLst>
          </p:cNvPr>
          <p:cNvSpPr txBox="1"/>
          <p:nvPr/>
        </p:nvSpPr>
        <p:spPr>
          <a:xfrm>
            <a:off x="18627886" y="4647008"/>
            <a:ext cx="8299025" cy="933589"/>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986A651A-7C70-8A39-4467-751D1697E3A6}"/>
              </a:ext>
            </a:extLst>
          </p:cNvPr>
          <p:cNvSpPr txBox="1"/>
          <p:nvPr/>
        </p:nvSpPr>
        <p:spPr>
          <a:xfrm>
            <a:off x="18627886" y="8439079"/>
            <a:ext cx="8283653"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1CCCEE72-257B-C47C-3623-7C33D80EE0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12208" y="9591656"/>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84B9D3D6-E720-AAA1-69BA-AF8A8DF276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81608" y="9591656"/>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A5D6B528-1127-4A5E-1554-62B98F783D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94708" y="11365627"/>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FEA6D81F-A222-0E1E-E1A8-7770861392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64108" y="11365627"/>
            <a:ext cx="2540000" cy="645160"/>
          </a:xfrm>
          <a:prstGeom prst="rect">
            <a:avLst/>
          </a:prstGeom>
        </p:spPr>
      </p:pic>
      <p:sp>
        <p:nvSpPr>
          <p:cNvPr id="61" name="TextBox 60">
            <a:extLst>
              <a:ext uri="{FF2B5EF4-FFF2-40B4-BE49-F238E27FC236}">
                <a16:creationId xmlns:a16="http://schemas.microsoft.com/office/drawing/2014/main" id="{35F4E59E-B44D-8587-73CE-E9D1EDF4E1A9}"/>
              </a:ext>
            </a:extLst>
          </p:cNvPr>
          <p:cNvSpPr txBox="1"/>
          <p:nvPr/>
        </p:nvSpPr>
        <p:spPr>
          <a:xfrm>
            <a:off x="13411550" y="9439843"/>
            <a:ext cx="3626769" cy="2513509"/>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8A8CA3A8-4825-06DC-48F1-017A983E0566}"/>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14252" y="9476072"/>
            <a:ext cx="3322319" cy="2071497"/>
          </a:xfrm>
          <a:prstGeom prst="rect">
            <a:avLst/>
          </a:prstGeom>
        </p:spPr>
      </p:pic>
      <p:sp>
        <p:nvSpPr>
          <p:cNvPr id="63" name="TextBox 62">
            <a:extLst>
              <a:ext uri="{FF2B5EF4-FFF2-40B4-BE49-F238E27FC236}">
                <a16:creationId xmlns:a16="http://schemas.microsoft.com/office/drawing/2014/main" id="{F4CCAEA5-767D-4B5A-977E-A58560040CE6}"/>
              </a:ext>
            </a:extLst>
          </p:cNvPr>
          <p:cNvSpPr txBox="1"/>
          <p:nvPr/>
        </p:nvSpPr>
        <p:spPr>
          <a:xfrm>
            <a:off x="9614252" y="11688207"/>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DC890849-825C-C9AA-3510-49DC72F86B4E}"/>
              </a:ext>
            </a:extLst>
          </p:cNvPr>
          <p:cNvSpPr txBox="1"/>
          <p:nvPr/>
        </p:nvSpPr>
        <p:spPr>
          <a:xfrm>
            <a:off x="9614252" y="15349451"/>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0E758F44-EA03-F820-72A7-0AA119A6338D}"/>
              </a:ext>
            </a:extLst>
          </p:cNvPr>
          <p:cNvGraphicFramePr/>
          <p:nvPr>
            <p:extLst>
              <p:ext uri="{D42A27DB-BD31-4B8C-83A1-F6EECF244321}">
                <p14:modId xmlns:p14="http://schemas.microsoft.com/office/powerpoint/2010/main" val="2082907423"/>
              </p:ext>
            </p:extLst>
          </p:nvPr>
        </p:nvGraphicFramePr>
        <p:xfrm>
          <a:off x="9575430" y="125957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2E832533-6C78-6400-5036-32205C7D74D1}"/>
              </a:ext>
            </a:extLst>
          </p:cNvPr>
          <p:cNvSpPr txBox="1"/>
          <p:nvPr/>
        </p:nvSpPr>
        <p:spPr>
          <a:xfrm>
            <a:off x="13807434" y="15349451"/>
            <a:ext cx="3381339" cy="246221"/>
          </a:xfrm>
          <a:prstGeom prst="rect">
            <a:avLst/>
          </a:prstGeom>
          <a:noFill/>
        </p:spPr>
        <p:txBody>
          <a:bodyPr wrap="square" rtlCol="0">
            <a:spAutoFit/>
          </a:bodyPr>
          <a:lstStyle/>
          <a:p>
            <a:r>
              <a:rPr lang="en-US" sz="1000" dirty="0"/>
              <a:t>Figure 3 – example chart</a:t>
            </a:r>
          </a:p>
        </p:txBody>
      </p:sp>
      <p:pic>
        <p:nvPicPr>
          <p:cNvPr id="68" name="Picture 67" descr="Logo, company name&#10;&#10;Description automatically generated">
            <a:extLst>
              <a:ext uri="{FF2B5EF4-FFF2-40B4-BE49-F238E27FC236}">
                <a16:creationId xmlns:a16="http://schemas.microsoft.com/office/drawing/2014/main" id="{A15A7DEC-D633-9269-F770-33F0CA62BF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086" y="335097"/>
            <a:ext cx="4089111" cy="2866468"/>
          </a:xfrm>
          <a:prstGeom prst="rect">
            <a:avLst/>
          </a:prstGeom>
        </p:spPr>
      </p:pic>
    </p:spTree>
    <p:extLst>
      <p:ext uri="{BB962C8B-B14F-4D97-AF65-F5344CB8AC3E}">
        <p14:creationId xmlns:p14="http://schemas.microsoft.com/office/powerpoint/2010/main" val="3736499287"/>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62</TotalTime>
  <Words>788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cp:lastModifiedBy>Matthew Garin</cp:lastModifiedBy>
  <cp:revision>14</cp:revision>
  <dcterms:created xsi:type="dcterms:W3CDTF">2023-01-18T03:29:46Z</dcterms:created>
  <dcterms:modified xsi:type="dcterms:W3CDTF">2023-01-20T00:21:29Z</dcterms:modified>
  <cp:category>poster template</cp:category>
</cp:coreProperties>
</file>