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27432000" cy="16459200"/>
  <p:notesSz cx="6858000" cy="9144000"/>
  <p:defaultTextStyle>
    <a:defPPr>
      <a:defRPr lang="en-US"/>
    </a:defPPr>
    <a:lvl1pPr marL="0" algn="l" defTabSz="365742" rtl="0" eaLnBrk="1" latinLnBrk="0" hangingPunct="1">
      <a:defRPr sz="1440" kern="1200">
        <a:solidFill>
          <a:schemeClr val="tx1"/>
        </a:solidFill>
        <a:latin typeface="+mn-lt"/>
        <a:ea typeface="+mn-ea"/>
        <a:cs typeface="+mn-cs"/>
      </a:defRPr>
    </a:lvl1pPr>
    <a:lvl2pPr marL="365742" algn="l" defTabSz="365742" rtl="0" eaLnBrk="1" latinLnBrk="0" hangingPunct="1">
      <a:defRPr sz="1440" kern="1200">
        <a:solidFill>
          <a:schemeClr val="tx1"/>
        </a:solidFill>
        <a:latin typeface="+mn-lt"/>
        <a:ea typeface="+mn-ea"/>
        <a:cs typeface="+mn-cs"/>
      </a:defRPr>
    </a:lvl2pPr>
    <a:lvl3pPr marL="731483" algn="l" defTabSz="365742" rtl="0" eaLnBrk="1" latinLnBrk="0" hangingPunct="1">
      <a:defRPr sz="1440" kern="1200">
        <a:solidFill>
          <a:schemeClr val="tx1"/>
        </a:solidFill>
        <a:latin typeface="+mn-lt"/>
        <a:ea typeface="+mn-ea"/>
        <a:cs typeface="+mn-cs"/>
      </a:defRPr>
    </a:lvl3pPr>
    <a:lvl4pPr marL="1097225" algn="l" defTabSz="365742" rtl="0" eaLnBrk="1" latinLnBrk="0" hangingPunct="1">
      <a:defRPr sz="1440" kern="1200">
        <a:solidFill>
          <a:schemeClr val="tx1"/>
        </a:solidFill>
        <a:latin typeface="+mn-lt"/>
        <a:ea typeface="+mn-ea"/>
        <a:cs typeface="+mn-cs"/>
      </a:defRPr>
    </a:lvl4pPr>
    <a:lvl5pPr marL="1462967" algn="l" defTabSz="365742" rtl="0" eaLnBrk="1" latinLnBrk="0" hangingPunct="1">
      <a:defRPr sz="1440" kern="1200">
        <a:solidFill>
          <a:schemeClr val="tx1"/>
        </a:solidFill>
        <a:latin typeface="+mn-lt"/>
        <a:ea typeface="+mn-ea"/>
        <a:cs typeface="+mn-cs"/>
      </a:defRPr>
    </a:lvl5pPr>
    <a:lvl6pPr marL="1828709" algn="l" defTabSz="365742" rtl="0" eaLnBrk="1" latinLnBrk="0" hangingPunct="1">
      <a:defRPr sz="1440" kern="1200">
        <a:solidFill>
          <a:schemeClr val="tx1"/>
        </a:solidFill>
        <a:latin typeface="+mn-lt"/>
        <a:ea typeface="+mn-ea"/>
        <a:cs typeface="+mn-cs"/>
      </a:defRPr>
    </a:lvl6pPr>
    <a:lvl7pPr marL="2194450" algn="l" defTabSz="365742" rtl="0" eaLnBrk="1" latinLnBrk="0" hangingPunct="1">
      <a:defRPr sz="1440" kern="1200">
        <a:solidFill>
          <a:schemeClr val="tx1"/>
        </a:solidFill>
        <a:latin typeface="+mn-lt"/>
        <a:ea typeface="+mn-ea"/>
        <a:cs typeface="+mn-cs"/>
      </a:defRPr>
    </a:lvl7pPr>
    <a:lvl8pPr marL="2560192" algn="l" defTabSz="365742" rtl="0" eaLnBrk="1" latinLnBrk="0" hangingPunct="1">
      <a:defRPr sz="1440" kern="1200">
        <a:solidFill>
          <a:schemeClr val="tx1"/>
        </a:solidFill>
        <a:latin typeface="+mn-lt"/>
        <a:ea typeface="+mn-ea"/>
        <a:cs typeface="+mn-cs"/>
      </a:defRPr>
    </a:lvl8pPr>
    <a:lvl9pPr marL="2925934" algn="l" defTabSz="365742"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39" d="100"/>
          <a:sy n="39" d="100"/>
        </p:scale>
        <p:origin x="147" y="6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57-4732-8034-0DABEFAB27E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57-4732-8034-0DABEFAB27E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57-4732-8034-0DABEFAB27E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57-4732-8034-0DABEFAB27E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57-4732-8034-0DABEFAB27E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12887" y="5164932"/>
            <a:ext cx="27207634" cy="10841217"/>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156736" tIns="78368" rIns="156736" bIns="78368" anchor="ctr" compatLnSpc="1"/>
          <a:lstStyle/>
          <a:p>
            <a:endParaRPr kumimoji="0" lang="en-US" sz="1260"/>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12888" y="95262"/>
            <a:ext cx="27207634" cy="3688070"/>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156736" tIns="78368" rIns="156736" bIns="78368" anchor="ctr" compatLnSpc="1"/>
          <a:lstStyle/>
          <a:p>
            <a:endParaRPr kumimoji="0" lang="en-US" sz="1260"/>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16340" y="4240529"/>
            <a:ext cx="8778240" cy="11757184"/>
          </a:xfrm>
          <a:prstGeom prst="rect">
            <a:avLst/>
          </a:prstGeom>
          <a:gradFill>
            <a:gsLst>
              <a:gs pos="100000">
                <a:schemeClr val="bg1"/>
              </a:gs>
              <a:gs pos="0">
                <a:srgbClr val="C9E5DB"/>
              </a:gs>
            </a:gsLst>
            <a:lin ang="16200000" scaled="1"/>
          </a:gradFill>
          <a:ln w="9525">
            <a:noFill/>
            <a:miter lim="800000"/>
            <a:headEnd/>
            <a:tailEnd/>
          </a:ln>
          <a:effectLst/>
        </p:spPr>
        <p:txBody>
          <a:bodyPr wrap="none" lIns="37122" tIns="18561" rIns="37122" bIns="18561" anchor="ctr"/>
          <a:lstStyle/>
          <a:p>
            <a:pPr algn="ctr" defTabSz="1209228"/>
            <a:endParaRPr lang="en-US" sz="18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9331403" y="4240529"/>
            <a:ext cx="8778240" cy="11757184"/>
          </a:xfrm>
          <a:prstGeom prst="rect">
            <a:avLst/>
          </a:prstGeom>
          <a:gradFill>
            <a:gsLst>
              <a:gs pos="100000">
                <a:schemeClr val="bg1"/>
              </a:gs>
              <a:gs pos="0">
                <a:srgbClr val="C9E5DB"/>
              </a:gs>
            </a:gsLst>
            <a:lin ang="16200000" scaled="1"/>
          </a:gradFill>
          <a:ln w="9525">
            <a:noFill/>
            <a:miter lim="800000"/>
            <a:headEnd/>
            <a:tailEnd/>
          </a:ln>
          <a:effectLst/>
        </p:spPr>
        <p:txBody>
          <a:bodyPr wrap="none" lIns="37122" tIns="18561" rIns="37122" bIns="18561" anchor="ctr"/>
          <a:lstStyle/>
          <a:p>
            <a:pPr algn="ctr" defTabSz="1209228"/>
            <a:endParaRPr lang="en-US" sz="18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18546463" y="4240529"/>
            <a:ext cx="8778240" cy="11757184"/>
          </a:xfrm>
          <a:prstGeom prst="rect">
            <a:avLst/>
          </a:prstGeom>
          <a:gradFill>
            <a:gsLst>
              <a:gs pos="100000">
                <a:schemeClr val="bg1"/>
              </a:gs>
              <a:gs pos="0">
                <a:srgbClr val="C9E5DB"/>
              </a:gs>
            </a:gsLst>
            <a:lin ang="16200000" scaled="1"/>
          </a:gradFill>
          <a:ln w="9525">
            <a:noFill/>
            <a:miter lim="800000"/>
            <a:headEnd/>
            <a:tailEnd/>
          </a:ln>
          <a:effectLst/>
        </p:spPr>
        <p:txBody>
          <a:bodyPr wrap="none" lIns="37122" tIns="18561" rIns="37122" bIns="18561" anchor="ctr"/>
          <a:lstStyle/>
          <a:p>
            <a:pPr algn="ctr" defTabSz="1209228"/>
            <a:endParaRPr lang="en-US" sz="18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193590" y="3813810"/>
            <a:ext cx="27086011"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12888" y="15999319"/>
            <a:ext cx="27207633" cy="355406"/>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156736" tIns="78368" rIns="156736" bIns="78368" anchor="ctr" compatLnSpc="1"/>
          <a:lstStyle/>
          <a:p>
            <a:endParaRPr kumimoji="0" lang="en-US" sz="1260"/>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12888" y="95263"/>
            <a:ext cx="27207634" cy="16261068"/>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156736" tIns="78368" rIns="156736" bIns="78368" anchor="ctr" compatLnSpc="1"/>
          <a:lstStyle/>
          <a:p>
            <a:endParaRPr kumimoji="0" lang="en-US" sz="1260"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5650" kern="1200">
          <a:solidFill>
            <a:schemeClr val="accent3">
              <a:shade val="75000"/>
            </a:schemeClr>
          </a:solidFill>
          <a:latin typeface="+mj-lt"/>
          <a:ea typeface="+mj-ea"/>
          <a:cs typeface="+mj-cs"/>
        </a:defRPr>
      </a:lvl1pPr>
    </p:titleStyle>
    <p:bodyStyle>
      <a:lvl1pPr marL="470207" indent="-470207" algn="l" rtl="0" eaLnBrk="1" latinLnBrk="0" hangingPunct="1">
        <a:spcBef>
          <a:spcPct val="20000"/>
        </a:spcBef>
        <a:buClr>
          <a:schemeClr val="accent1"/>
        </a:buClr>
        <a:buSzPct val="85000"/>
        <a:buFont typeface="Wingdings 2"/>
        <a:buChar char=""/>
        <a:defRPr kumimoji="0" sz="4650" kern="1200">
          <a:solidFill>
            <a:schemeClr val="tx1"/>
          </a:solidFill>
          <a:latin typeface="+mn-lt"/>
          <a:ea typeface="+mn-ea"/>
          <a:cs typeface="+mn-cs"/>
        </a:defRPr>
      </a:lvl1pPr>
      <a:lvl2pPr marL="940413" indent="-470207" algn="l" rtl="0" eaLnBrk="1" latinLnBrk="0" hangingPunct="1">
        <a:spcBef>
          <a:spcPct val="20000"/>
        </a:spcBef>
        <a:buClr>
          <a:schemeClr val="accent2"/>
        </a:buClr>
        <a:buSzPct val="70000"/>
        <a:buFont typeface="Wingdings"/>
        <a:buChar char=""/>
        <a:defRPr kumimoji="0" sz="3800" kern="1200">
          <a:solidFill>
            <a:schemeClr val="tx2"/>
          </a:solidFill>
          <a:latin typeface="+mn-lt"/>
          <a:ea typeface="+mn-ea"/>
          <a:cs typeface="+mn-cs"/>
        </a:defRPr>
      </a:lvl2pPr>
      <a:lvl3pPr marL="1410620" indent="-391839" algn="l" rtl="0" eaLnBrk="1" latinLnBrk="0" hangingPunct="1">
        <a:spcBef>
          <a:spcPct val="20000"/>
        </a:spcBef>
        <a:buClr>
          <a:schemeClr val="accent3"/>
        </a:buClr>
        <a:buSzPct val="75000"/>
        <a:buFont typeface="Wingdings 2"/>
        <a:buChar char=""/>
        <a:defRPr kumimoji="0" sz="3450" kern="1200">
          <a:solidFill>
            <a:schemeClr val="tx1"/>
          </a:solidFill>
          <a:latin typeface="+mn-lt"/>
          <a:ea typeface="+mn-ea"/>
          <a:cs typeface="+mn-cs"/>
        </a:defRPr>
      </a:lvl3pPr>
      <a:lvl4pPr marL="1880826" indent="-391839" algn="l" rtl="0" eaLnBrk="1" latinLnBrk="0" hangingPunct="1">
        <a:spcBef>
          <a:spcPct val="20000"/>
        </a:spcBef>
        <a:buClr>
          <a:schemeClr val="accent4"/>
        </a:buClr>
        <a:buSzPct val="70000"/>
        <a:buFont typeface="Wingdings"/>
        <a:buChar char=""/>
        <a:defRPr kumimoji="0" sz="3450" kern="1200">
          <a:solidFill>
            <a:schemeClr val="tx2"/>
          </a:solidFill>
          <a:latin typeface="+mn-lt"/>
          <a:ea typeface="+mn-ea"/>
          <a:cs typeface="+mn-cs"/>
        </a:defRPr>
      </a:lvl4pPr>
      <a:lvl5pPr marL="2351032" indent="-391839" algn="l" rtl="0" eaLnBrk="1" latinLnBrk="0" hangingPunct="1">
        <a:spcBef>
          <a:spcPct val="20000"/>
        </a:spcBef>
        <a:buClr>
          <a:schemeClr val="accent5"/>
        </a:buClr>
        <a:buFontTx/>
        <a:buChar char="•"/>
        <a:defRPr kumimoji="0" sz="3050" kern="1200">
          <a:solidFill>
            <a:schemeClr val="tx1"/>
          </a:solidFill>
          <a:latin typeface="+mn-lt"/>
          <a:ea typeface="+mn-ea"/>
          <a:cs typeface="+mn-cs"/>
        </a:defRPr>
      </a:lvl5pPr>
      <a:lvl6pPr marL="2821239" indent="-313471" algn="l" rtl="0" eaLnBrk="1" latinLnBrk="0" hangingPunct="1">
        <a:spcBef>
          <a:spcPct val="20000"/>
        </a:spcBef>
        <a:buClr>
          <a:schemeClr val="accent6"/>
        </a:buClr>
        <a:buSzPct val="80000"/>
        <a:buFont typeface="Wingdings 2"/>
        <a:buChar char=""/>
        <a:defRPr kumimoji="0" sz="3050" kern="1200">
          <a:solidFill>
            <a:schemeClr val="tx1"/>
          </a:solidFill>
          <a:latin typeface="+mn-lt"/>
          <a:ea typeface="+mn-ea"/>
          <a:cs typeface="+mn-cs"/>
        </a:defRPr>
      </a:lvl6pPr>
      <a:lvl7pPr marL="3291445" indent="-313471" algn="l" rtl="0" eaLnBrk="1" latinLnBrk="0" hangingPunct="1">
        <a:spcBef>
          <a:spcPct val="20000"/>
        </a:spcBef>
        <a:buClr>
          <a:schemeClr val="accent1">
            <a:shade val="75000"/>
          </a:schemeClr>
        </a:buClr>
        <a:buSzPct val="90000"/>
        <a:buChar char="•"/>
        <a:defRPr kumimoji="0" sz="2750" kern="1200" baseline="0">
          <a:solidFill>
            <a:schemeClr val="tx1"/>
          </a:solidFill>
          <a:latin typeface="+mn-lt"/>
          <a:ea typeface="+mn-ea"/>
          <a:cs typeface="+mn-cs"/>
        </a:defRPr>
      </a:lvl7pPr>
      <a:lvl8pPr marL="3604916" indent="-313471" algn="l" rtl="0" eaLnBrk="1" latinLnBrk="0" hangingPunct="1">
        <a:spcBef>
          <a:spcPct val="20000"/>
        </a:spcBef>
        <a:buClr>
          <a:schemeClr val="accent4">
            <a:shade val="75000"/>
          </a:schemeClr>
        </a:buClr>
        <a:buChar char="•"/>
        <a:defRPr kumimoji="0" sz="2750" kern="1200">
          <a:solidFill>
            <a:schemeClr val="tx1"/>
          </a:solidFill>
          <a:latin typeface="+mn-lt"/>
          <a:ea typeface="+mn-ea"/>
          <a:cs typeface="+mn-cs"/>
        </a:defRPr>
      </a:lvl8pPr>
      <a:lvl9pPr marL="4075123" indent="-313471" algn="l" rtl="0" eaLnBrk="1" latinLnBrk="0" hangingPunct="1">
        <a:spcBef>
          <a:spcPct val="20000"/>
        </a:spcBef>
        <a:buClr>
          <a:schemeClr val="accent2">
            <a:shade val="75000"/>
          </a:schemeClr>
        </a:buClr>
        <a:buSzPct val="90000"/>
        <a:buChar char="•"/>
        <a:defRPr kumimoji="0" sz="2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83678" algn="l" rtl="0" eaLnBrk="1" latinLnBrk="0" hangingPunct="1">
        <a:defRPr kumimoji="0" kern="1200">
          <a:solidFill>
            <a:schemeClr val="tx1"/>
          </a:solidFill>
          <a:latin typeface="+mn-lt"/>
          <a:ea typeface="+mn-ea"/>
          <a:cs typeface="+mn-cs"/>
        </a:defRPr>
      </a:lvl2pPr>
      <a:lvl3pPr marL="1567355" algn="l" rtl="0" eaLnBrk="1" latinLnBrk="0" hangingPunct="1">
        <a:defRPr kumimoji="0" kern="1200">
          <a:solidFill>
            <a:schemeClr val="tx1"/>
          </a:solidFill>
          <a:latin typeface="+mn-lt"/>
          <a:ea typeface="+mn-ea"/>
          <a:cs typeface="+mn-cs"/>
        </a:defRPr>
      </a:lvl3pPr>
      <a:lvl4pPr marL="2351032" algn="l" rtl="0" eaLnBrk="1" latinLnBrk="0" hangingPunct="1">
        <a:defRPr kumimoji="0" kern="1200">
          <a:solidFill>
            <a:schemeClr val="tx1"/>
          </a:solidFill>
          <a:latin typeface="+mn-lt"/>
          <a:ea typeface="+mn-ea"/>
          <a:cs typeface="+mn-cs"/>
        </a:defRPr>
      </a:lvl4pPr>
      <a:lvl5pPr marL="3134710" algn="l" rtl="0" eaLnBrk="1" latinLnBrk="0" hangingPunct="1">
        <a:defRPr kumimoji="0" kern="1200">
          <a:solidFill>
            <a:schemeClr val="tx1"/>
          </a:solidFill>
          <a:latin typeface="+mn-lt"/>
          <a:ea typeface="+mn-ea"/>
          <a:cs typeface="+mn-cs"/>
        </a:defRPr>
      </a:lvl5pPr>
      <a:lvl6pPr marL="3918387" algn="l" rtl="0" eaLnBrk="1" latinLnBrk="0" hangingPunct="1">
        <a:defRPr kumimoji="0" kern="1200">
          <a:solidFill>
            <a:schemeClr val="tx1"/>
          </a:solidFill>
          <a:latin typeface="+mn-lt"/>
          <a:ea typeface="+mn-ea"/>
          <a:cs typeface="+mn-cs"/>
        </a:defRPr>
      </a:lvl6pPr>
      <a:lvl7pPr marL="4702065" algn="l" rtl="0" eaLnBrk="1" latinLnBrk="0" hangingPunct="1">
        <a:defRPr kumimoji="0" kern="1200">
          <a:solidFill>
            <a:schemeClr val="tx1"/>
          </a:solidFill>
          <a:latin typeface="+mn-lt"/>
          <a:ea typeface="+mn-ea"/>
          <a:cs typeface="+mn-cs"/>
        </a:defRPr>
      </a:lvl7pPr>
      <a:lvl8pPr marL="5485742" algn="l" rtl="0" eaLnBrk="1" latinLnBrk="0" hangingPunct="1">
        <a:defRPr kumimoji="0" kern="1200">
          <a:solidFill>
            <a:schemeClr val="tx1"/>
          </a:solidFill>
          <a:latin typeface="+mn-lt"/>
          <a:ea typeface="+mn-ea"/>
          <a:cs typeface="+mn-cs"/>
        </a:defRPr>
      </a:lvl8pPr>
      <a:lvl9pPr marL="626941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edcom.med.wayne.edu/faqs" TargetMode="External"/><Relationship Id="rId7" Type="http://schemas.openxmlformats.org/officeDocument/2006/relationships/hyperlink" Target="mailto:medcom@med.wayne.edu"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7.jpg"/><Relationship Id="rId5" Type="http://schemas.openxmlformats.org/officeDocument/2006/relationships/hyperlink" Target="https://medcom.med.wayne.edu/creating-accessible-design" TargetMode="External"/><Relationship Id="rId10" Type="http://schemas.openxmlformats.org/officeDocument/2006/relationships/image" Target="../media/image6.png"/><Relationship Id="rId4" Type="http://schemas.openxmlformats.org/officeDocument/2006/relationships/hyperlink" Target="https://fonts.google.com/specimen/Lato"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23581" y="4141123"/>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Introduction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6215063" y="510136"/>
            <a:ext cx="20515192" cy="1720109"/>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400" kern="0" dirty="0">
                <a:solidFill>
                  <a:srgbClr val="FFDB6F"/>
                </a:solidFill>
              </a:rPr>
              <a:t>Title – this is a 60” x 36”  (5’ x 3’) poster, 88 point </a:t>
            </a:r>
            <a:r>
              <a:rPr lang="en-US" sz="4400" kern="0" dirty="0" err="1">
                <a:solidFill>
                  <a:srgbClr val="FFDB6F"/>
                </a:solidFill>
              </a:rPr>
              <a:t>Lato</a:t>
            </a:r>
            <a:r>
              <a:rPr lang="en-US" sz="4400" kern="0" dirty="0">
                <a:solidFill>
                  <a:srgbClr val="FFDB6F"/>
                </a:solidFill>
              </a:rPr>
              <a:t> title heading when printed at 200%, legible at 16 feet away</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6215064" y="2277363"/>
            <a:ext cx="20515192" cy="1201818"/>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2800" kern="0" dirty="0">
                <a:solidFill>
                  <a:srgbClr val="FFE596"/>
                </a:solidFill>
              </a:rPr>
              <a:t>Authors and affiliations</a:t>
            </a:r>
          </a:p>
          <a:p>
            <a:pPr marL="0" indent="0" algn="ctr">
              <a:spcBef>
                <a:spcPts val="0"/>
              </a:spcBef>
              <a:buNone/>
            </a:pPr>
            <a:r>
              <a:rPr lang="en-US" sz="2800" kern="0" dirty="0">
                <a:solidFill>
                  <a:srgbClr val="FFE596"/>
                </a:solidFill>
              </a:rPr>
              <a:t>56 point </a:t>
            </a:r>
            <a:r>
              <a:rPr lang="en-US" sz="2800" kern="0" dirty="0" err="1">
                <a:solidFill>
                  <a:srgbClr val="FFE596"/>
                </a:solidFill>
              </a:rPr>
              <a:t>Lato</a:t>
            </a:r>
            <a:r>
              <a:rPr lang="en-US" sz="2800" kern="0" dirty="0">
                <a:solidFill>
                  <a:srgbClr val="FFE596"/>
                </a:solidFill>
              </a:rPr>
              <a:t> medium when printed at 200%</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45" y="339159"/>
            <a:ext cx="4383900" cy="3073115"/>
          </a:xfrm>
          <a:prstGeom prst="rect">
            <a:avLst/>
          </a:prstGeom>
        </p:spPr>
      </p:pic>
      <p:sp>
        <p:nvSpPr>
          <p:cNvPr id="2" name="Rectangle 1">
            <a:extLst>
              <a:ext uri="{FF2B5EF4-FFF2-40B4-BE49-F238E27FC236}">
                <a16:creationId xmlns:a16="http://schemas.microsoft.com/office/drawing/2014/main" id="{5048015C-4A19-158A-E7A0-0D906ABCBE3F}"/>
              </a:ext>
              <a:ext uri="{C183D7F6-B498-43B3-948B-1728B52AA6E4}">
                <adec:decorative xmlns:adec="http://schemas.microsoft.com/office/drawing/2017/decorative" val="1"/>
              </a:ext>
            </a:extLst>
          </p:cNvPr>
          <p:cNvSpPr/>
          <p:nvPr/>
        </p:nvSpPr>
        <p:spPr bwMode="auto">
          <a:xfrm>
            <a:off x="21259776" y="9400478"/>
            <a:ext cx="2590799" cy="209643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rtlCol="0" anchor="t" anchorCtr="0" compatLnSpc="1">
            <a:prstTxWarp prst="textNoShape">
              <a:avLst/>
            </a:prstTxWarp>
          </a:bodyPr>
          <a:lstStyle/>
          <a:p>
            <a:pPr defTabSz="1881188" fontAlgn="base">
              <a:spcBef>
                <a:spcPct val="0"/>
              </a:spcBef>
              <a:spcAft>
                <a:spcPct val="0"/>
              </a:spcAft>
            </a:pPr>
            <a:endParaRPr lang="en-US" sz="1300">
              <a:latin typeface="Arial" pitchFamily="34" charset="0"/>
            </a:endParaRPr>
          </a:p>
        </p:txBody>
      </p:sp>
      <p:sp>
        <p:nvSpPr>
          <p:cNvPr id="35" name="Rectangle 21">
            <a:extLst>
              <a:ext uri="{FF2B5EF4-FFF2-40B4-BE49-F238E27FC236}">
                <a16:creationId xmlns:a16="http://schemas.microsoft.com/office/drawing/2014/main" id="{2BAE0BBD-0392-0647-4846-4965CB81D5B0}"/>
              </a:ext>
            </a:extLst>
          </p:cNvPr>
          <p:cNvSpPr>
            <a:spLocks noChangeArrowheads="1"/>
          </p:cNvSpPr>
          <p:nvPr/>
        </p:nvSpPr>
        <p:spPr bwMode="auto">
          <a:xfrm>
            <a:off x="18530179" y="11802785"/>
            <a:ext cx="8778240" cy="457200"/>
          </a:xfrm>
          <a:prstGeom prst="rect">
            <a:avLst/>
          </a:prstGeom>
          <a:solidFill>
            <a:srgbClr val="0C5449"/>
          </a:solidFill>
          <a:ln w="9525">
            <a:noFill/>
            <a:miter lim="800000"/>
            <a:headEnd/>
            <a:tailEnd/>
          </a:ln>
          <a:effectLst/>
        </p:spPr>
        <p:txBody>
          <a:bodyPr wrap="none" lIns="37122" tIns="18561" rIns="37122" bIns="18561" anchor="ctr"/>
          <a:lstStyle/>
          <a:p>
            <a:pPr algn="ctr" defTabSz="1209228"/>
            <a:r>
              <a:rPr lang="en-US" sz="1800" b="1">
                <a:solidFill>
                  <a:schemeClr val="bg1"/>
                </a:solidFill>
              </a:rPr>
              <a:t>References</a:t>
            </a:r>
          </a:p>
        </p:txBody>
      </p:sp>
      <p:sp>
        <p:nvSpPr>
          <p:cNvPr id="40" name="Rectangle 39">
            <a:extLst>
              <a:ext uri="{FF2B5EF4-FFF2-40B4-BE49-F238E27FC236}">
                <a16:creationId xmlns:a16="http://schemas.microsoft.com/office/drawing/2014/main" id="{93575E7F-E1E8-4F6B-FC6F-8E4BF89A9D6A}"/>
              </a:ext>
              <a:ext uri="{C183D7F6-B498-43B3-948B-1728B52AA6E4}">
                <adec:decorative xmlns:adec="http://schemas.microsoft.com/office/drawing/2017/decorative" val="1"/>
              </a:ext>
            </a:extLst>
          </p:cNvPr>
          <p:cNvSpPr/>
          <p:nvPr/>
        </p:nvSpPr>
        <p:spPr>
          <a:xfrm>
            <a:off x="20440103" y="7882683"/>
            <a:ext cx="1569720" cy="457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41" name="Rectangle 40">
            <a:extLst>
              <a:ext uri="{FF2B5EF4-FFF2-40B4-BE49-F238E27FC236}">
                <a16:creationId xmlns:a16="http://schemas.microsoft.com/office/drawing/2014/main" id="{8FE0664E-5AAD-50C0-774A-1178B53E90C6}"/>
              </a:ext>
              <a:ext uri="{C183D7F6-B498-43B3-948B-1728B52AA6E4}">
                <adec:decorative xmlns:adec="http://schemas.microsoft.com/office/drawing/2017/decorative" val="1"/>
              </a:ext>
            </a:extLst>
          </p:cNvPr>
          <p:cNvSpPr/>
          <p:nvPr/>
        </p:nvSpPr>
        <p:spPr>
          <a:xfrm>
            <a:off x="22169843" y="7882683"/>
            <a:ext cx="1569720" cy="457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42" name="Rectangle 41">
            <a:extLst>
              <a:ext uri="{FF2B5EF4-FFF2-40B4-BE49-F238E27FC236}">
                <a16:creationId xmlns:a16="http://schemas.microsoft.com/office/drawing/2014/main" id="{9FC897B5-BB47-F6A3-2A42-CAA9D2C57D2A}"/>
              </a:ext>
              <a:ext uri="{C183D7F6-B498-43B3-948B-1728B52AA6E4}">
                <adec:decorative xmlns:adec="http://schemas.microsoft.com/office/drawing/2017/decorative" val="1"/>
              </a:ext>
            </a:extLst>
          </p:cNvPr>
          <p:cNvSpPr/>
          <p:nvPr/>
        </p:nvSpPr>
        <p:spPr>
          <a:xfrm>
            <a:off x="18710363" y="7882683"/>
            <a:ext cx="1569720" cy="457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43" name="TextBox 42">
            <a:extLst>
              <a:ext uri="{FF2B5EF4-FFF2-40B4-BE49-F238E27FC236}">
                <a16:creationId xmlns:a16="http://schemas.microsoft.com/office/drawing/2014/main" id="{D825243A-A5D8-D98F-6E2F-FFA13A17A3D4}"/>
              </a:ext>
            </a:extLst>
          </p:cNvPr>
          <p:cNvSpPr txBox="1"/>
          <p:nvPr/>
        </p:nvSpPr>
        <p:spPr>
          <a:xfrm>
            <a:off x="266454" y="4744566"/>
            <a:ext cx="8455184" cy="10035911"/>
          </a:xfrm>
          <a:prstGeom prst="rect">
            <a:avLst/>
          </a:prstGeom>
          <a:noFill/>
        </p:spPr>
        <p:txBody>
          <a:bodyPr wrap="square" rtlCol="0">
            <a:noAutofit/>
          </a:bodyPr>
          <a:lstStyle/>
          <a:p>
            <a:pPr>
              <a:spcAft>
                <a:spcPts val="300"/>
              </a:spcAft>
            </a:pPr>
            <a:r>
              <a:rPr lang="en-US" sz="1600" dirty="0"/>
              <a:t>Any posters that are meant to be read at a minimum distance; the following sizes are suggested:</a:t>
            </a:r>
          </a:p>
          <a:p>
            <a:pPr marL="288132" indent="-173832">
              <a:spcAft>
                <a:spcPts val="300"/>
              </a:spcAft>
              <a:buFont typeface="Arial" panose="020B0604020202020204" pitchFamily="34" charset="0"/>
              <a:buChar char="•"/>
            </a:pPr>
            <a:r>
              <a:rPr lang="en-US" sz="1600" dirty="0"/>
              <a:t>Title: 88 </a:t>
            </a:r>
            <a:r>
              <a:rPr lang="en-US" sz="1600" dirty="0" err="1"/>
              <a:t>pt</a:t>
            </a:r>
            <a:r>
              <a:rPr lang="en-US" sz="1600" dirty="0"/>
              <a:t> bolded</a:t>
            </a:r>
          </a:p>
          <a:p>
            <a:pPr marL="288132" indent="-173832">
              <a:spcAft>
                <a:spcPts val="300"/>
              </a:spcAft>
              <a:buFont typeface="Arial" panose="020B0604020202020204" pitchFamily="34" charset="0"/>
              <a:buChar char="•"/>
            </a:pPr>
            <a:r>
              <a:rPr lang="en-US" sz="1600" dirty="0"/>
              <a:t>Authors and affiliations: 54 - 60 </a:t>
            </a:r>
            <a:r>
              <a:rPr lang="en-US" sz="1600" dirty="0" err="1"/>
              <a:t>pt</a:t>
            </a:r>
            <a:endParaRPr lang="en-US" sz="1600" dirty="0"/>
          </a:p>
          <a:p>
            <a:pPr marL="288132" indent="-173832">
              <a:spcAft>
                <a:spcPts val="300"/>
              </a:spcAft>
              <a:buFont typeface="Arial" panose="020B0604020202020204" pitchFamily="34" charset="0"/>
              <a:buChar char="•"/>
            </a:pPr>
            <a:r>
              <a:rPr lang="en-US" sz="1600" dirty="0"/>
              <a:t>Headings: 40 pt</a:t>
            </a:r>
          </a:p>
          <a:p>
            <a:pPr marL="288132" indent="-173832">
              <a:spcAft>
                <a:spcPts val="300"/>
              </a:spcAft>
              <a:buFont typeface="Arial" panose="020B0604020202020204" pitchFamily="34" charset="0"/>
              <a:buChar char="•"/>
            </a:pPr>
            <a:r>
              <a:rPr lang="en-US" sz="1600" dirty="0"/>
              <a:t>Body text: 24 - 32 </a:t>
            </a:r>
            <a:r>
              <a:rPr lang="en-US" sz="1600" dirty="0" err="1"/>
              <a:t>pt</a:t>
            </a:r>
            <a:endParaRPr lang="en-US" sz="1600" dirty="0"/>
          </a:p>
          <a:p>
            <a:pPr marL="288132" indent="-173832">
              <a:spcAft>
                <a:spcPts val="300"/>
              </a:spcAft>
              <a:buFont typeface="Arial" panose="020B0604020202020204" pitchFamily="34" charset="0"/>
              <a:buChar char="•"/>
            </a:pPr>
            <a:r>
              <a:rPr lang="en-US" sz="1600" dirty="0"/>
              <a:t>Captions: 18 </a:t>
            </a:r>
            <a:r>
              <a:rPr lang="en-US" sz="1600" dirty="0" err="1"/>
              <a:t>pt</a:t>
            </a:r>
            <a:endParaRPr lang="en-US" sz="1600" dirty="0"/>
          </a:p>
          <a:p>
            <a:pPr>
              <a:spcAft>
                <a:spcPts val="300"/>
              </a:spcAft>
            </a:pPr>
            <a:r>
              <a:rPr lang="en-US" sz="1600" dirty="0"/>
              <a:t>For readability, the following sizes are suggested for the body text:</a:t>
            </a:r>
          </a:p>
          <a:p>
            <a:pPr marL="288132" indent="-173832">
              <a:spcAft>
                <a:spcPts val="300"/>
              </a:spcAft>
              <a:buFont typeface="Arial" panose="020B0604020202020204" pitchFamily="34" charset="0"/>
              <a:buChar char="•"/>
            </a:pPr>
            <a:r>
              <a:rPr lang="en-US" sz="1600" dirty="0"/>
              <a:t>To be legible at 6 feet use 30 point. (most common for conferences)</a:t>
            </a:r>
          </a:p>
          <a:p>
            <a:pPr marL="288132" indent="-173832">
              <a:spcAft>
                <a:spcPts val="300"/>
              </a:spcAft>
              <a:buFont typeface="Arial" panose="020B0604020202020204" pitchFamily="34" charset="0"/>
              <a:buChar char="•"/>
            </a:pPr>
            <a:r>
              <a:rPr lang="en-US" sz="1600" dirty="0"/>
              <a:t>To be legible at 10 feet use 48 point.</a:t>
            </a:r>
          </a:p>
          <a:p>
            <a:pPr marL="288132" indent="-173832">
              <a:spcAft>
                <a:spcPts val="300"/>
              </a:spcAft>
              <a:buFont typeface="Arial" panose="020B0604020202020204" pitchFamily="34" charset="0"/>
              <a:buChar char="•"/>
            </a:pPr>
            <a:r>
              <a:rPr lang="en-US" sz="1600" dirty="0"/>
              <a:t>To be legible at 12 feet use 60 point.</a:t>
            </a:r>
          </a:p>
          <a:p>
            <a:pPr marL="288132" indent="-173832">
              <a:spcAft>
                <a:spcPts val="300"/>
              </a:spcAft>
              <a:buFont typeface="Arial" panose="020B0604020202020204" pitchFamily="34" charset="0"/>
              <a:buChar char="•"/>
            </a:pPr>
            <a:r>
              <a:rPr lang="en-US" sz="1600" dirty="0"/>
              <a:t>To be legible at 14 feet use 72 point.</a:t>
            </a:r>
          </a:p>
          <a:p>
            <a:pPr marL="114300">
              <a:spcAft>
                <a:spcPts val="300"/>
              </a:spcAft>
            </a:pPr>
            <a:r>
              <a:rPr lang="en-US" sz="1600" dirty="0"/>
              <a:t>Text and figures should be readable from around 5-7 feet away</a:t>
            </a:r>
          </a:p>
          <a:p>
            <a:pPr marL="288132" indent="-173832">
              <a:spcAft>
                <a:spcPts val="3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3"/>
              </a:rPr>
              <a:t>the link provided on our FAQ page </a:t>
            </a:r>
            <a:r>
              <a:rPr lang="en-US" sz="1600" dirty="0"/>
              <a:t>or from Google: </a:t>
            </a:r>
            <a:r>
              <a:rPr lang="en-US" sz="1600" dirty="0">
                <a:hlinkClick r:id="rId4"/>
              </a:rPr>
              <a:t>https://fonts.google.com/specimen/Lato</a:t>
            </a:r>
            <a:endParaRPr lang="en-US" sz="1600" dirty="0"/>
          </a:p>
          <a:p>
            <a:pPr marL="288132" indent="-173832">
              <a:spcAft>
                <a:spcPts val="3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288132" indent="-173832">
              <a:spcAft>
                <a:spcPts val="3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5"/>
              </a:rPr>
              <a:t>https://medcom.med.wayne.edu/creating-accessible-design</a:t>
            </a:r>
            <a:endParaRPr lang="en-US" sz="1600" dirty="0"/>
          </a:p>
          <a:p>
            <a:pPr>
              <a:spcAft>
                <a:spcPts val="300"/>
              </a:spcAft>
            </a:pPr>
            <a:r>
              <a:rPr lang="en-US" sz="1600" b="1" dirty="0"/>
              <a:t>Text – good examples</a:t>
            </a:r>
          </a:p>
          <a:p>
            <a:pPr>
              <a:spcAft>
                <a:spcPts val="300"/>
              </a:spcAft>
            </a:pPr>
            <a:r>
              <a:rPr lang="en-US" sz="1600" dirty="0"/>
              <a:t>Text should be high contrast, the following provide the best contrast for reading and printing:</a:t>
            </a:r>
          </a:p>
          <a:p>
            <a:pPr marL="289719" indent="-205582">
              <a:spcAft>
                <a:spcPts val="300"/>
              </a:spcAft>
              <a:buFont typeface="Arial" panose="020B0604020202020204" pitchFamily="34" charset="0"/>
              <a:buChar char="•"/>
            </a:pPr>
            <a:r>
              <a:rPr lang="en-US" sz="1600" dirty="0"/>
              <a:t>Black on white</a:t>
            </a:r>
          </a:p>
          <a:p>
            <a:pPr marL="289719" indent="-205582">
              <a:spcAft>
                <a:spcPts val="300"/>
              </a:spcAft>
              <a:buFont typeface="Arial" panose="020B0604020202020204" pitchFamily="34" charset="0"/>
              <a:buChar char="•"/>
            </a:pPr>
            <a:r>
              <a:rPr lang="en-US" sz="1600" dirty="0">
                <a:solidFill>
                  <a:srgbClr val="00594F"/>
                </a:solidFill>
              </a:rPr>
              <a:t>WSU primary green on white</a:t>
            </a:r>
          </a:p>
          <a:p>
            <a:pPr marL="289719" indent="-205582">
              <a:spcAft>
                <a:spcPts val="300"/>
              </a:spcAft>
              <a:buFont typeface="Arial" panose="020B0604020202020204" pitchFamily="34" charset="0"/>
              <a:buChar char="•"/>
            </a:pPr>
            <a:r>
              <a:rPr lang="en-US" sz="1600" dirty="0">
                <a:solidFill>
                  <a:schemeClr val="bg2">
                    <a:lumMod val="25000"/>
                  </a:schemeClr>
                </a:solidFill>
              </a:rPr>
              <a:t>Dark gray on white</a:t>
            </a:r>
          </a:p>
          <a:p>
            <a:pPr marL="289719" indent="-205582">
              <a:spcAft>
                <a:spcPts val="30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289719" indent="-205582">
              <a:spcAft>
                <a:spcPts val="30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289719" indent="-205582">
              <a:spcAft>
                <a:spcPts val="30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288132" indent="-173832">
              <a:spcAft>
                <a:spcPts val="600"/>
              </a:spcAft>
              <a:buFont typeface="Arial" panose="020B0604020202020204" pitchFamily="34" charset="0"/>
              <a:buChar char="•"/>
            </a:pPr>
            <a:endParaRPr lang="en-US" sz="1600" dirty="0"/>
          </a:p>
          <a:p>
            <a:pPr marL="288132" indent="-173832">
              <a:spcAft>
                <a:spcPts val="600"/>
              </a:spcAft>
              <a:buFont typeface="Arial" panose="020B0604020202020204" pitchFamily="34" charset="0"/>
              <a:buChar char="•"/>
            </a:pPr>
            <a:endParaRPr lang="en-US" sz="1600" dirty="0"/>
          </a:p>
        </p:txBody>
      </p:sp>
      <p:sp>
        <p:nvSpPr>
          <p:cNvPr id="44" name="TextBox 43">
            <a:extLst>
              <a:ext uri="{FF2B5EF4-FFF2-40B4-BE49-F238E27FC236}">
                <a16:creationId xmlns:a16="http://schemas.microsoft.com/office/drawing/2014/main" id="{4D027E65-1154-1597-1A98-E98A8780E4A8}"/>
              </a:ext>
            </a:extLst>
          </p:cNvPr>
          <p:cNvSpPr txBox="1"/>
          <p:nvPr/>
        </p:nvSpPr>
        <p:spPr>
          <a:xfrm>
            <a:off x="13868871" y="15345442"/>
            <a:ext cx="2536004" cy="230832"/>
          </a:xfrm>
          <a:prstGeom prst="rect">
            <a:avLst/>
          </a:prstGeom>
          <a:noFill/>
        </p:spPr>
        <p:txBody>
          <a:bodyPr wrap="square" rtlCol="0">
            <a:spAutoFit/>
          </a:bodyPr>
          <a:lstStyle/>
          <a:p>
            <a:r>
              <a:rPr lang="en-US" sz="900" dirty="0"/>
              <a:t>Figure 2 – example chart</a:t>
            </a:r>
          </a:p>
        </p:txBody>
      </p:sp>
      <p:sp>
        <p:nvSpPr>
          <p:cNvPr id="45" name="TextBox 44">
            <a:extLst>
              <a:ext uri="{FF2B5EF4-FFF2-40B4-BE49-F238E27FC236}">
                <a16:creationId xmlns:a16="http://schemas.microsoft.com/office/drawing/2014/main" id="{C7BB773C-8B59-B0FD-075E-B519B39510DC}"/>
              </a:ext>
            </a:extLst>
          </p:cNvPr>
          <p:cNvSpPr txBox="1"/>
          <p:nvPr/>
        </p:nvSpPr>
        <p:spPr>
          <a:xfrm>
            <a:off x="9586913" y="4744565"/>
            <a:ext cx="8307300" cy="4505299"/>
          </a:xfrm>
          <a:prstGeom prst="rect">
            <a:avLst/>
          </a:prstGeom>
          <a:noFill/>
        </p:spPr>
        <p:txBody>
          <a:bodyPr wrap="square" numCol="2" spcCol="13716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endParaRPr lang="en-US" sz="1600" dirty="0"/>
          </a:p>
          <a:p>
            <a:endParaRPr lang="en-US" sz="1600" dirty="0"/>
          </a:p>
          <a:p>
            <a:endParaRPr lang="en-US" sz="1600" dirty="0"/>
          </a:p>
          <a:p>
            <a:endParaRPr lang="en-US" sz="1600" dirty="0"/>
          </a:p>
          <a:p>
            <a:endParaRPr lang="en-US" sz="1600" dirty="0"/>
          </a:p>
          <a:p>
            <a:pPr marL="228600" indent="-167482">
              <a:buFont typeface="Arial" panose="020B0604020202020204" pitchFamily="34" charset="0"/>
              <a:buChar char="•"/>
            </a:pPr>
            <a:r>
              <a:rPr lang="en-US" sz="1600" dirty="0"/>
              <a:t>Black on white</a:t>
            </a:r>
          </a:p>
          <a:p>
            <a:pPr marL="228600" indent="-167482">
              <a:buFont typeface="Arial" panose="020B0604020202020204" pitchFamily="34" charset="0"/>
              <a:buChar char="•"/>
            </a:pPr>
            <a:r>
              <a:rPr lang="en-US" sz="1600" dirty="0">
                <a:solidFill>
                  <a:srgbClr val="3D7A67"/>
                </a:solidFill>
                <a:highlight>
                  <a:srgbClr val="093F39"/>
                </a:highlight>
              </a:rPr>
              <a:t>Light green on WSU primary green</a:t>
            </a:r>
          </a:p>
          <a:p>
            <a:pPr marL="228600" indent="-167482">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228600" indent="-167482">
              <a:buFont typeface="Arial" panose="020B0604020202020204" pitchFamily="34" charset="0"/>
              <a:buChar char="•"/>
            </a:pPr>
            <a:r>
              <a:rPr lang="en-US" sz="1600" b="1" dirty="0">
                <a:solidFill>
                  <a:schemeClr val="bg1"/>
                </a:solidFill>
                <a:highlight>
                  <a:srgbClr val="FFC844"/>
                </a:highlight>
              </a:rPr>
              <a:t>White on WSU primary yellow </a:t>
            </a:r>
          </a:p>
          <a:p>
            <a:pPr marL="228600" indent="-167482">
              <a:buFont typeface="Arial" panose="020B0604020202020204" pitchFamily="34" charset="0"/>
              <a:buChar char="•"/>
            </a:pPr>
            <a:r>
              <a:rPr lang="en-US" sz="1600" b="1" dirty="0">
                <a:highlight>
                  <a:srgbClr val="00594F"/>
                </a:highlight>
              </a:rPr>
              <a:t>Black on WSU primary green</a:t>
            </a:r>
            <a:endParaRPr lang="en-US" sz="1600" dirty="0"/>
          </a:p>
          <a:p>
            <a:pPr marL="228600" indent="-167482">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228600" indent="-16748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46" name="TextBox 45">
            <a:extLst>
              <a:ext uri="{FF2B5EF4-FFF2-40B4-BE49-F238E27FC236}">
                <a16:creationId xmlns:a16="http://schemas.microsoft.com/office/drawing/2014/main" id="{210215D3-91F9-C330-C094-A25872911824}"/>
              </a:ext>
            </a:extLst>
          </p:cNvPr>
          <p:cNvSpPr txBox="1"/>
          <p:nvPr/>
        </p:nvSpPr>
        <p:spPr>
          <a:xfrm>
            <a:off x="9586913" y="11220098"/>
            <a:ext cx="7396395" cy="123110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171450" indent="-171450">
              <a:spcAft>
                <a:spcPts val="600"/>
              </a:spcAft>
              <a:buFont typeface="Arial" panose="020B0604020202020204" pitchFamily="34" charset="0"/>
              <a:buChar char="•"/>
            </a:pPr>
            <a:r>
              <a:rPr lang="en-US" sz="1600" dirty="0"/>
              <a:t>Figures (Figure 1) should advance the points you’re making in the text</a:t>
            </a:r>
          </a:p>
          <a:p>
            <a:pPr marL="171450" indent="-171450">
              <a:spcAft>
                <a:spcPts val="600"/>
              </a:spcAft>
              <a:buFont typeface="Arial" panose="020B0604020202020204" pitchFamily="34" charset="0"/>
              <a:buChar char="•"/>
            </a:pPr>
            <a:r>
              <a:rPr lang="en-US" sz="1600" dirty="0"/>
              <a:t>Ensure images and figures are sufficiently high resolution for enlargement</a:t>
            </a:r>
          </a:p>
        </p:txBody>
      </p:sp>
      <p:sp>
        <p:nvSpPr>
          <p:cNvPr id="47" name="TextBox 46">
            <a:extLst>
              <a:ext uri="{FF2B5EF4-FFF2-40B4-BE49-F238E27FC236}">
                <a16:creationId xmlns:a16="http://schemas.microsoft.com/office/drawing/2014/main" id="{D158263E-4201-11CE-6FA5-9039DF4BECDF}"/>
              </a:ext>
            </a:extLst>
          </p:cNvPr>
          <p:cNvSpPr txBox="1"/>
          <p:nvPr/>
        </p:nvSpPr>
        <p:spPr>
          <a:xfrm>
            <a:off x="18710363" y="4744566"/>
            <a:ext cx="6666017" cy="1154162"/>
          </a:xfrm>
          <a:prstGeom prst="rect">
            <a:avLst/>
          </a:prstGeom>
          <a:noFill/>
        </p:spPr>
        <p:txBody>
          <a:bodyPr wrap="square" rtlCol="0">
            <a:spAutoFit/>
          </a:bodyPr>
          <a:lstStyle/>
          <a:p>
            <a:pPr>
              <a:spcAft>
                <a:spcPts val="600"/>
              </a:spcAft>
            </a:pPr>
            <a:r>
              <a:rPr lang="en-US" sz="1600" b="1" dirty="0"/>
              <a:t>WSU color branding quick guide. </a:t>
            </a:r>
          </a:p>
          <a:p>
            <a:pPr>
              <a:spcAft>
                <a:spcPts val="600"/>
              </a:spcAft>
            </a:pPr>
            <a:r>
              <a:rPr lang="en-US" sz="1600" dirty="0"/>
              <a:t>For detailed information about WSU color branding, please visit the FAQ section on our website and </a:t>
            </a:r>
            <a:r>
              <a:rPr lang="en-US" sz="1600" dirty="0">
                <a:hlinkClick r:id="rId3"/>
              </a:rPr>
              <a:t>select the WSU color under the WSU branding section</a:t>
            </a:r>
            <a:r>
              <a:rPr lang="en-US" sz="1600" dirty="0"/>
              <a:t>.</a:t>
            </a:r>
          </a:p>
        </p:txBody>
      </p:sp>
      <p:sp>
        <p:nvSpPr>
          <p:cNvPr id="48" name="TextBox 47">
            <a:extLst>
              <a:ext uri="{FF2B5EF4-FFF2-40B4-BE49-F238E27FC236}">
                <a16:creationId xmlns:a16="http://schemas.microsoft.com/office/drawing/2014/main" id="{D06F8A86-898A-C392-C2E6-4A84F98DD073}"/>
              </a:ext>
            </a:extLst>
          </p:cNvPr>
          <p:cNvSpPr txBox="1"/>
          <p:nvPr/>
        </p:nvSpPr>
        <p:spPr>
          <a:xfrm>
            <a:off x="18710363" y="7453551"/>
            <a:ext cx="8307300" cy="338554"/>
          </a:xfrm>
          <a:prstGeom prst="rect">
            <a:avLst/>
          </a:prstGeom>
          <a:noFill/>
        </p:spPr>
        <p:txBody>
          <a:bodyPr wrap="square" rtlCol="0">
            <a:spAutoFit/>
          </a:bodyPr>
          <a:lstStyle/>
          <a:p>
            <a:pPr>
              <a:spcAft>
                <a:spcPts val="600"/>
              </a:spcAft>
            </a:pPr>
            <a:r>
              <a:rPr lang="en-US" sz="1600" dirty="0"/>
              <a:t>Below are 3 accent gradients you can use as part of the WSU color branding.</a:t>
            </a:r>
          </a:p>
        </p:txBody>
      </p:sp>
      <p:sp>
        <p:nvSpPr>
          <p:cNvPr id="49" name="TextBox 48">
            <a:extLst>
              <a:ext uri="{FF2B5EF4-FFF2-40B4-BE49-F238E27FC236}">
                <a16:creationId xmlns:a16="http://schemas.microsoft.com/office/drawing/2014/main" id="{F09BCA50-9870-2C30-F0FE-0BBEB6DDF404}"/>
              </a:ext>
            </a:extLst>
          </p:cNvPr>
          <p:cNvSpPr txBox="1"/>
          <p:nvPr/>
        </p:nvSpPr>
        <p:spPr>
          <a:xfrm>
            <a:off x="18710363" y="8418868"/>
            <a:ext cx="8307300" cy="830997"/>
          </a:xfrm>
          <a:prstGeom prst="rect">
            <a:avLst/>
          </a:prstGeom>
          <a:noFill/>
        </p:spPr>
        <p:txBody>
          <a:bodyPr wrap="square" rtlCol="0">
            <a:spAutoFit/>
          </a:bodyPr>
          <a:lstStyle/>
          <a:p>
            <a:pPr>
              <a:spcAft>
                <a:spcPts val="6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sp>
        <p:nvSpPr>
          <p:cNvPr id="50" name="TextBox 49">
            <a:extLst>
              <a:ext uri="{FF2B5EF4-FFF2-40B4-BE49-F238E27FC236}">
                <a16:creationId xmlns:a16="http://schemas.microsoft.com/office/drawing/2014/main" id="{FC88858F-A575-BF84-4C8A-CBE8486A904C}"/>
              </a:ext>
            </a:extLst>
          </p:cNvPr>
          <p:cNvSpPr txBox="1"/>
          <p:nvPr/>
        </p:nvSpPr>
        <p:spPr>
          <a:xfrm>
            <a:off x="9586913" y="15345442"/>
            <a:ext cx="3026902" cy="369332"/>
          </a:xfrm>
          <a:prstGeom prst="rect">
            <a:avLst/>
          </a:prstGeom>
          <a:noFill/>
        </p:spPr>
        <p:txBody>
          <a:bodyPr wrap="square" rtlCol="0">
            <a:spAutoFit/>
          </a:bodyPr>
          <a:lstStyle/>
          <a:p>
            <a:r>
              <a:rPr lang="en-US" sz="900" dirty="0"/>
              <a:t>Figure 1 - reference figures in your poster. Suggested caption text size is 18 point </a:t>
            </a:r>
          </a:p>
        </p:txBody>
      </p:sp>
      <p:graphicFrame>
        <p:nvGraphicFramePr>
          <p:cNvPr id="51" name="Chart 50" descr="chart">
            <a:extLst>
              <a:ext uri="{FF2B5EF4-FFF2-40B4-BE49-F238E27FC236}">
                <a16:creationId xmlns:a16="http://schemas.microsoft.com/office/drawing/2014/main" id="{15CBD962-1074-2E51-A5E0-76477E8BBEBC}"/>
              </a:ext>
            </a:extLst>
          </p:cNvPr>
          <p:cNvGraphicFramePr/>
          <p:nvPr>
            <p:extLst>
              <p:ext uri="{D42A27DB-BD31-4B8C-83A1-F6EECF244321}">
                <p14:modId xmlns:p14="http://schemas.microsoft.com/office/powerpoint/2010/main" val="111117538"/>
              </p:ext>
            </p:extLst>
          </p:nvPr>
        </p:nvGraphicFramePr>
        <p:xfrm>
          <a:off x="13920750" y="13024101"/>
          <a:ext cx="3025673" cy="2311084"/>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a:extLst>
              <a:ext uri="{FF2B5EF4-FFF2-40B4-BE49-F238E27FC236}">
                <a16:creationId xmlns:a16="http://schemas.microsoft.com/office/drawing/2014/main" id="{2B73D201-54E4-E129-6ABE-58DFB6624051}"/>
              </a:ext>
            </a:extLst>
          </p:cNvPr>
          <p:cNvSpPr txBox="1"/>
          <p:nvPr/>
        </p:nvSpPr>
        <p:spPr>
          <a:xfrm>
            <a:off x="18710363" y="13457038"/>
            <a:ext cx="8455182" cy="1077218"/>
          </a:xfrm>
          <a:prstGeom prst="rect">
            <a:avLst/>
          </a:prstGeom>
          <a:noFill/>
        </p:spPr>
        <p:txBody>
          <a:bodyPr wrap="square" rtlCol="0">
            <a:spAutoFit/>
          </a:bodyPr>
          <a:lstStyle/>
          <a:p>
            <a:pPr>
              <a:spcAft>
                <a:spcPts val="6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7"/>
              </a:rPr>
              <a:t>medcom@med.wayne.edu</a:t>
            </a:r>
            <a:r>
              <a:rPr lang="en-US" sz="1600" dirty="0"/>
              <a:t> We are open Monday through Friday, 8:30 a.m. through 5 p.m. and closed for university recognized holidays.</a:t>
            </a:r>
          </a:p>
        </p:txBody>
      </p:sp>
      <p:sp>
        <p:nvSpPr>
          <p:cNvPr id="53" name="Rectangle 52">
            <a:extLst>
              <a:ext uri="{FF2B5EF4-FFF2-40B4-BE49-F238E27FC236}">
                <a16:creationId xmlns:a16="http://schemas.microsoft.com/office/drawing/2014/main" id="{6FDD944B-8936-9882-7EEC-C7F7A3DD8886}"/>
              </a:ext>
            </a:extLst>
          </p:cNvPr>
          <p:cNvSpPr/>
          <p:nvPr/>
        </p:nvSpPr>
        <p:spPr bwMode="auto">
          <a:xfrm>
            <a:off x="18710363" y="6069382"/>
            <a:ext cx="2206582" cy="128391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rtlCol="0" anchor="ctr" anchorCtr="0" compatLnSpc="1">
            <a:prstTxWarp prst="textNoShape">
              <a:avLst/>
            </a:prstTxWarp>
          </a:bodyPr>
          <a:lstStyle/>
          <a:p>
            <a:pPr algn="ctr" defTabSz="1881188" fontAlgn="base">
              <a:spcBef>
                <a:spcPct val="0"/>
              </a:spcBef>
              <a:spcAft>
                <a:spcPct val="0"/>
              </a:spcAft>
            </a:pPr>
            <a:r>
              <a:rPr lang="en-US" sz="1400" dirty="0">
                <a:solidFill>
                  <a:schemeClr val="bg1"/>
                </a:solidFill>
              </a:rPr>
              <a:t>WSU primary green</a:t>
            </a:r>
          </a:p>
          <a:p>
            <a:pPr algn="ctr" defTabSz="1881188" fontAlgn="base">
              <a:spcBef>
                <a:spcPct val="0"/>
              </a:spcBef>
              <a:spcAft>
                <a:spcPct val="0"/>
              </a:spcAft>
            </a:pPr>
            <a:r>
              <a:rPr lang="nn-NO" sz="1400" dirty="0">
                <a:solidFill>
                  <a:schemeClr val="bg1"/>
                </a:solidFill>
              </a:rPr>
              <a:t>hex (#0c5449)</a:t>
            </a:r>
            <a:br>
              <a:rPr lang="nn-NO" sz="1400" dirty="0">
                <a:solidFill>
                  <a:schemeClr val="bg1"/>
                </a:solidFill>
              </a:rPr>
            </a:br>
            <a:r>
              <a:rPr lang="nn-NO" sz="1400" dirty="0">
                <a:solidFill>
                  <a:schemeClr val="bg1"/>
                </a:solidFill>
              </a:rPr>
              <a:t>rgb (12, 84, 73)</a:t>
            </a:r>
            <a:endParaRPr lang="en-US" sz="1400" dirty="0">
              <a:solidFill>
                <a:schemeClr val="bg1"/>
              </a:solidFill>
            </a:endParaRPr>
          </a:p>
        </p:txBody>
      </p:sp>
      <p:sp>
        <p:nvSpPr>
          <p:cNvPr id="54" name="Rectangle 53">
            <a:extLst>
              <a:ext uri="{FF2B5EF4-FFF2-40B4-BE49-F238E27FC236}">
                <a16:creationId xmlns:a16="http://schemas.microsoft.com/office/drawing/2014/main" id="{80F3A378-F9B6-C48C-F4FA-4F3B5FC136E7}"/>
              </a:ext>
            </a:extLst>
          </p:cNvPr>
          <p:cNvSpPr/>
          <p:nvPr/>
        </p:nvSpPr>
        <p:spPr bwMode="auto">
          <a:xfrm>
            <a:off x="21498859" y="6069382"/>
            <a:ext cx="2206582" cy="1283919"/>
          </a:xfrm>
          <a:prstGeom prst="rect">
            <a:avLst/>
          </a:prstGeom>
          <a:solidFill>
            <a:schemeClr val="accent2"/>
          </a:solidFill>
          <a:ln w="9525" cap="flat" cmpd="sng" algn="ctr">
            <a:noFill/>
            <a:prstDash val="solid"/>
            <a:round/>
            <a:headEnd type="none" w="med" len="med"/>
            <a:tailEnd type="none" w="med" len="med"/>
          </a:ln>
          <a:effectLst/>
        </p:spPr>
        <p:txBody>
          <a:bodyPr vert="horz" wrap="square" lIns="45720" tIns="22860" rIns="45720" bIns="22860" numCol="1" rtlCol="0" anchor="ctr" anchorCtr="0" compatLnSpc="1">
            <a:prstTxWarp prst="textNoShape">
              <a:avLst/>
            </a:prstTxWarp>
          </a:bodyPr>
          <a:lstStyle/>
          <a:p>
            <a:pPr algn="ctr" defTabSz="1881188" fontAlgn="base">
              <a:spcBef>
                <a:spcPct val="0"/>
              </a:spcBef>
              <a:spcAft>
                <a:spcPct val="0"/>
              </a:spcAft>
            </a:pPr>
            <a:r>
              <a:rPr lang="en-US" sz="1400" dirty="0">
                <a:solidFill>
                  <a:srgbClr val="093F39"/>
                </a:solidFill>
              </a:rPr>
              <a:t>WSU primary yellow</a:t>
            </a:r>
          </a:p>
          <a:p>
            <a:pPr algn="ctr" defTabSz="1881188" fontAlgn="base">
              <a:spcBef>
                <a:spcPct val="0"/>
              </a:spcBef>
              <a:spcAft>
                <a:spcPct val="0"/>
              </a:spcAft>
            </a:pPr>
            <a:r>
              <a:rPr lang="en-US" sz="1400" dirty="0">
                <a:solidFill>
                  <a:srgbClr val="093F39"/>
                </a:solidFill>
              </a:rPr>
              <a:t>hex (#ffcc33)</a:t>
            </a:r>
            <a:br>
              <a:rPr lang="en-US" sz="1400" dirty="0">
                <a:solidFill>
                  <a:srgbClr val="093F39"/>
                </a:solidFill>
              </a:rPr>
            </a:br>
            <a:r>
              <a:rPr lang="en-US" sz="1400" dirty="0" err="1">
                <a:solidFill>
                  <a:srgbClr val="093F39"/>
                </a:solidFill>
              </a:rPr>
              <a:t>rgb</a:t>
            </a:r>
            <a:r>
              <a:rPr lang="en-US" sz="1400" dirty="0">
                <a:solidFill>
                  <a:srgbClr val="093F39"/>
                </a:solidFill>
              </a:rPr>
              <a:t> (255, 204, 51)</a:t>
            </a:r>
          </a:p>
        </p:txBody>
      </p:sp>
      <p:sp>
        <p:nvSpPr>
          <p:cNvPr id="55" name="Rectangle 54">
            <a:extLst>
              <a:ext uri="{FF2B5EF4-FFF2-40B4-BE49-F238E27FC236}">
                <a16:creationId xmlns:a16="http://schemas.microsoft.com/office/drawing/2014/main" id="{521077A9-B5E6-6833-DF2E-44E76B43D5B9}"/>
              </a:ext>
            </a:extLst>
          </p:cNvPr>
          <p:cNvSpPr/>
          <p:nvPr/>
        </p:nvSpPr>
        <p:spPr bwMode="auto">
          <a:xfrm>
            <a:off x="24287356" y="6069382"/>
            <a:ext cx="2206582" cy="1283919"/>
          </a:xfrm>
          <a:prstGeom prst="rect">
            <a:avLst/>
          </a:prstGeom>
          <a:solidFill>
            <a:srgbClr val="D9D9D9"/>
          </a:solidFill>
          <a:ln w="9525" cap="flat" cmpd="sng" algn="ctr">
            <a:noFill/>
            <a:prstDash val="solid"/>
            <a:round/>
            <a:headEnd type="none" w="med" len="med"/>
            <a:tailEnd type="none" w="med" len="med"/>
          </a:ln>
          <a:effectLst/>
        </p:spPr>
        <p:txBody>
          <a:bodyPr vert="horz" wrap="square" lIns="45720" tIns="22860" rIns="45720" bIns="22860" numCol="1" rtlCol="0" anchor="ctr" anchorCtr="0" compatLnSpc="1">
            <a:prstTxWarp prst="textNoShape">
              <a:avLst/>
            </a:prstTxWarp>
          </a:bodyPr>
          <a:lstStyle/>
          <a:p>
            <a:pPr algn="ctr" defTabSz="1881188" fontAlgn="base">
              <a:spcBef>
                <a:spcPct val="0"/>
              </a:spcBef>
              <a:spcAft>
                <a:spcPct val="0"/>
              </a:spcAft>
            </a:pPr>
            <a:r>
              <a:rPr lang="en-US" sz="1400" dirty="0">
                <a:solidFill>
                  <a:srgbClr val="093F39"/>
                </a:solidFill>
              </a:rPr>
              <a:t>Grey accent</a:t>
            </a:r>
          </a:p>
          <a:p>
            <a:pPr algn="ctr" defTabSz="1881188" fontAlgn="base">
              <a:spcBef>
                <a:spcPct val="0"/>
              </a:spcBef>
              <a:spcAft>
                <a:spcPct val="0"/>
              </a:spcAft>
            </a:pPr>
            <a:r>
              <a:rPr lang="nn-NO" sz="1400" dirty="0">
                <a:solidFill>
                  <a:srgbClr val="093F39"/>
                </a:solidFill>
              </a:rPr>
              <a:t>hex (#d9d9d9)</a:t>
            </a:r>
            <a:br>
              <a:rPr lang="nn-NO" sz="1400" dirty="0">
                <a:solidFill>
                  <a:srgbClr val="093F39"/>
                </a:solidFill>
              </a:rPr>
            </a:br>
            <a:r>
              <a:rPr lang="nn-NO" sz="1400" dirty="0">
                <a:solidFill>
                  <a:srgbClr val="093F39"/>
                </a:solidFill>
              </a:rPr>
              <a:t>rgb (217, 217, 217)</a:t>
            </a:r>
            <a:endParaRPr lang="en-US" sz="1400" dirty="0">
              <a:solidFill>
                <a:srgbClr val="093F39"/>
              </a:solidFill>
            </a:endParaRPr>
          </a:p>
        </p:txBody>
      </p:sp>
      <p:sp>
        <p:nvSpPr>
          <p:cNvPr id="56" name="Rectangle 21">
            <a:extLst>
              <a:ext uri="{FF2B5EF4-FFF2-40B4-BE49-F238E27FC236}">
                <a16:creationId xmlns:a16="http://schemas.microsoft.com/office/drawing/2014/main" id="{BB72925A-EEA4-0823-408E-528166806DD3}"/>
              </a:ext>
            </a:extLst>
          </p:cNvPr>
          <p:cNvSpPr>
            <a:spLocks noChangeArrowheads="1"/>
          </p:cNvSpPr>
          <p:nvPr/>
        </p:nvSpPr>
        <p:spPr bwMode="auto">
          <a:xfrm>
            <a:off x="18530179" y="12354123"/>
            <a:ext cx="8778240" cy="457200"/>
          </a:xfrm>
          <a:prstGeom prst="rect">
            <a:avLst/>
          </a:prstGeom>
          <a:solidFill>
            <a:srgbClr val="FFCC33"/>
          </a:solidFill>
          <a:ln w="9525">
            <a:noFill/>
            <a:miter lim="800000"/>
            <a:headEnd/>
            <a:tailEnd/>
          </a:ln>
          <a:effectLst/>
        </p:spPr>
        <p:txBody>
          <a:bodyPr wrap="none" lIns="37122" tIns="18561" rIns="37122" bIns="18561" anchor="ctr"/>
          <a:lstStyle/>
          <a:p>
            <a:pPr algn="ctr" defTabSz="1209228"/>
            <a:r>
              <a:rPr lang="en-US" sz="1800" b="1">
                <a:solidFill>
                  <a:srgbClr val="093F39"/>
                </a:solidFill>
              </a:rPr>
              <a:t>References</a:t>
            </a:r>
          </a:p>
        </p:txBody>
      </p:sp>
      <p:sp>
        <p:nvSpPr>
          <p:cNvPr id="57" name="Rectangle 21">
            <a:extLst>
              <a:ext uri="{FF2B5EF4-FFF2-40B4-BE49-F238E27FC236}">
                <a16:creationId xmlns:a16="http://schemas.microsoft.com/office/drawing/2014/main" id="{4AFD6BF7-0B6C-4853-1025-2D5A5C492F04}"/>
              </a:ext>
            </a:extLst>
          </p:cNvPr>
          <p:cNvSpPr>
            <a:spLocks noChangeArrowheads="1"/>
          </p:cNvSpPr>
          <p:nvPr/>
        </p:nvSpPr>
        <p:spPr bwMode="auto">
          <a:xfrm>
            <a:off x="18530179" y="12921194"/>
            <a:ext cx="8778240" cy="457200"/>
          </a:xfrm>
          <a:prstGeom prst="rect">
            <a:avLst/>
          </a:prstGeom>
          <a:solidFill>
            <a:srgbClr val="D9D9D9"/>
          </a:solidFill>
          <a:ln w="9525">
            <a:noFill/>
            <a:miter lim="800000"/>
            <a:headEnd/>
            <a:tailEnd/>
          </a:ln>
          <a:effectLst/>
        </p:spPr>
        <p:txBody>
          <a:bodyPr wrap="none" lIns="37122" tIns="18561" rIns="37122" bIns="18561" anchor="ctr"/>
          <a:lstStyle/>
          <a:p>
            <a:pPr algn="ctr" defTabSz="1209228"/>
            <a:r>
              <a:rPr lang="en-US" sz="1800" b="1">
                <a:solidFill>
                  <a:srgbClr val="093F39"/>
                </a:solidFill>
              </a:rPr>
              <a:t>References</a:t>
            </a:r>
          </a:p>
        </p:txBody>
      </p:sp>
      <p:pic>
        <p:nvPicPr>
          <p:cNvPr id="58" name="Picture 57" descr="Wayne State University logo">
            <a:extLst>
              <a:ext uri="{FF2B5EF4-FFF2-40B4-BE49-F238E27FC236}">
                <a16:creationId xmlns:a16="http://schemas.microsoft.com/office/drawing/2014/main" id="{BE2DCC0F-1D71-9A09-D864-89C866AFC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1782" y="9573867"/>
            <a:ext cx="1428750" cy="1001554"/>
          </a:xfrm>
          <a:prstGeom prst="rect">
            <a:avLst/>
          </a:prstGeom>
        </p:spPr>
      </p:pic>
      <p:pic>
        <p:nvPicPr>
          <p:cNvPr id="59" name="Picture 58" descr="Wayne State University logo">
            <a:extLst>
              <a:ext uri="{FF2B5EF4-FFF2-40B4-BE49-F238E27FC236}">
                <a16:creationId xmlns:a16="http://schemas.microsoft.com/office/drawing/2014/main" id="{0749AFCE-B069-D804-9556-DD9265C316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25654" y="9573867"/>
            <a:ext cx="1428750" cy="1001554"/>
          </a:xfrm>
          <a:prstGeom prst="rect">
            <a:avLst/>
          </a:prstGeom>
        </p:spPr>
      </p:pic>
      <p:pic>
        <p:nvPicPr>
          <p:cNvPr id="60" name="Picture 59" descr="Wayne State University logo">
            <a:extLst>
              <a:ext uri="{FF2B5EF4-FFF2-40B4-BE49-F238E27FC236}">
                <a16:creationId xmlns:a16="http://schemas.microsoft.com/office/drawing/2014/main" id="{59960414-C357-DD36-F0C2-D3CA7FEBB9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46491" y="10844406"/>
            <a:ext cx="1905000" cy="483870"/>
          </a:xfrm>
          <a:prstGeom prst="rect">
            <a:avLst/>
          </a:prstGeom>
        </p:spPr>
      </p:pic>
      <p:pic>
        <p:nvPicPr>
          <p:cNvPr id="61" name="Picture 60" descr="Wayne State University logo">
            <a:extLst>
              <a:ext uri="{FF2B5EF4-FFF2-40B4-BE49-F238E27FC236}">
                <a16:creationId xmlns:a16="http://schemas.microsoft.com/office/drawing/2014/main" id="{A51AAC08-7A77-97DD-AF2B-CB6D764E4B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24780" y="10844406"/>
            <a:ext cx="1905000" cy="483870"/>
          </a:xfrm>
          <a:prstGeom prst="rect">
            <a:avLst/>
          </a:prstGeom>
        </p:spPr>
      </p:pic>
      <p:pic>
        <p:nvPicPr>
          <p:cNvPr id="62" name="Picture 61" descr="Wayne State University Old Main building">
            <a:extLst>
              <a:ext uri="{FF2B5EF4-FFF2-40B4-BE49-F238E27FC236}">
                <a16:creationId xmlns:a16="http://schemas.microsoft.com/office/drawing/2014/main" id="{F763ED38-782B-3152-5015-87193F08D08E}"/>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31179" y="13175535"/>
            <a:ext cx="3025526" cy="1886444"/>
          </a:xfrm>
          <a:prstGeom prst="rect">
            <a:avLst/>
          </a:prstGeom>
        </p:spPr>
      </p:pic>
      <p:sp>
        <p:nvSpPr>
          <p:cNvPr id="63" name="Rectangle 20">
            <a:extLst>
              <a:ext uri="{FF2B5EF4-FFF2-40B4-BE49-F238E27FC236}">
                <a16:creationId xmlns:a16="http://schemas.microsoft.com/office/drawing/2014/main" id="{FF05F731-D60B-5785-3251-083DABB6706B}"/>
              </a:ext>
            </a:extLst>
          </p:cNvPr>
          <p:cNvSpPr>
            <a:spLocks noChangeArrowheads="1"/>
          </p:cNvSpPr>
          <p:nvPr/>
        </p:nvSpPr>
        <p:spPr bwMode="auto">
          <a:xfrm>
            <a:off x="9329056" y="4136428"/>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Methods</a:t>
            </a:r>
          </a:p>
        </p:txBody>
      </p:sp>
      <p:sp>
        <p:nvSpPr>
          <p:cNvPr id="64" name="Rectangle 20">
            <a:extLst>
              <a:ext uri="{FF2B5EF4-FFF2-40B4-BE49-F238E27FC236}">
                <a16:creationId xmlns:a16="http://schemas.microsoft.com/office/drawing/2014/main" id="{68E8D046-91A9-2C98-3196-1228D94C92FB}"/>
              </a:ext>
            </a:extLst>
          </p:cNvPr>
          <p:cNvSpPr>
            <a:spLocks noChangeArrowheads="1"/>
          </p:cNvSpPr>
          <p:nvPr/>
        </p:nvSpPr>
        <p:spPr bwMode="auto">
          <a:xfrm>
            <a:off x="18530179" y="4141123"/>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Conclusion</a:t>
            </a:r>
          </a:p>
        </p:txBody>
      </p:sp>
      <p:sp>
        <p:nvSpPr>
          <p:cNvPr id="65" name="Rectangle 20">
            <a:extLst>
              <a:ext uri="{FF2B5EF4-FFF2-40B4-BE49-F238E27FC236}">
                <a16:creationId xmlns:a16="http://schemas.microsoft.com/office/drawing/2014/main" id="{DC2342EA-A4AA-77D6-C612-243B9015EA91}"/>
              </a:ext>
            </a:extLst>
          </p:cNvPr>
          <p:cNvSpPr>
            <a:spLocks noChangeArrowheads="1"/>
          </p:cNvSpPr>
          <p:nvPr/>
        </p:nvSpPr>
        <p:spPr bwMode="auto">
          <a:xfrm>
            <a:off x="9329056" y="10618675"/>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Results</a:t>
            </a:r>
          </a:p>
        </p:txBody>
      </p:sp>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770</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Heavy</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WSU SOM 5x3 PowerPoint poster template</cp:keywords>
  <cp:lastModifiedBy>Matthew Garin</cp:lastModifiedBy>
  <cp:revision>21</cp:revision>
  <dcterms:created xsi:type="dcterms:W3CDTF">2023-01-17T21:47:16Z</dcterms:created>
  <dcterms:modified xsi:type="dcterms:W3CDTF">2023-01-21T04:31:49Z</dcterms:modified>
  <cp:category>poster template</cp:category>
</cp:coreProperties>
</file>