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18" d="100"/>
          <a:sy n="18" d="100"/>
        </p:scale>
        <p:origin x="171" y="2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33A-41A1-9053-00953AC40B7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033A-41A1-9053-00953AC40B7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033A-41A1-9053-00953AC40B7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033A-41A1-9053-00953AC40B7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33A-41A1-9053-00953AC40B71}"/>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8C-46B9-B46C-D4B705C1EA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8C-46B9-B46C-D4B705C1EA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8C-46B9-B46C-D4B705C1EA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8C-46B9-B46C-D4B705C1EA3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8C-46B9-B46C-D4B705C1EA3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5C4A1-BE7D-B756-4637-3ECE3DEE9D1D}"/>
              </a:ext>
            </a:extLst>
          </p:cNvPr>
          <p:cNvSpPr>
            <a:spLocks noChangeArrowheads="1"/>
          </p:cNvSpPr>
          <p:nvPr userDrawn="1"/>
        </p:nvSpPr>
        <p:spPr bwMode="auto">
          <a:xfrm>
            <a:off x="457199" y="6512312"/>
            <a:ext cx="42976799" cy="25948888"/>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65306" tIns="32653" rIns="65306" bIns="3265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en-US"/>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p:titleStyle>
    <p:body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p:bodyStyle>
    <p:otherStyle>
      <a:defPPr>
        <a:defRPr lang="en-US"/>
      </a:defPPr>
      <a:lvl1pPr marL="0" algn="l" defTabSz="326532" rtl="0" eaLnBrk="1" latinLnBrk="0" hangingPunct="1">
        <a:defRPr sz="1300" kern="1200">
          <a:solidFill>
            <a:schemeClr val="tx1"/>
          </a:solidFill>
          <a:latin typeface="+mn-lt"/>
          <a:ea typeface="+mn-ea"/>
          <a:cs typeface="+mn-cs"/>
        </a:defRPr>
      </a:lvl1pPr>
      <a:lvl2pPr marL="326532" algn="l" defTabSz="326532" rtl="0" eaLnBrk="1" latinLnBrk="0" hangingPunct="1">
        <a:defRPr sz="1300" kern="1200">
          <a:solidFill>
            <a:schemeClr val="tx1"/>
          </a:solidFill>
          <a:latin typeface="+mn-lt"/>
          <a:ea typeface="+mn-ea"/>
          <a:cs typeface="+mn-cs"/>
        </a:defRPr>
      </a:lvl2pPr>
      <a:lvl3pPr marL="653064" algn="l" defTabSz="326532" rtl="0" eaLnBrk="1" latinLnBrk="0" hangingPunct="1">
        <a:defRPr sz="1300" kern="1200">
          <a:solidFill>
            <a:schemeClr val="tx1"/>
          </a:solidFill>
          <a:latin typeface="+mn-lt"/>
          <a:ea typeface="+mn-ea"/>
          <a:cs typeface="+mn-cs"/>
        </a:defRPr>
      </a:lvl3pPr>
      <a:lvl4pPr marL="979597" algn="l" defTabSz="326532" rtl="0" eaLnBrk="1" latinLnBrk="0" hangingPunct="1">
        <a:defRPr sz="1300" kern="1200">
          <a:solidFill>
            <a:schemeClr val="tx1"/>
          </a:solidFill>
          <a:latin typeface="+mn-lt"/>
          <a:ea typeface="+mn-ea"/>
          <a:cs typeface="+mn-cs"/>
        </a:defRPr>
      </a:lvl4pPr>
      <a:lvl5pPr marL="1306129" algn="l" defTabSz="326532" rtl="0" eaLnBrk="1" latinLnBrk="0" hangingPunct="1">
        <a:defRPr sz="1300" kern="1200">
          <a:solidFill>
            <a:schemeClr val="tx1"/>
          </a:solidFill>
          <a:latin typeface="+mn-lt"/>
          <a:ea typeface="+mn-ea"/>
          <a:cs typeface="+mn-cs"/>
        </a:defRPr>
      </a:lvl5pPr>
      <a:lvl6pPr marL="1632661" algn="l" defTabSz="326532" rtl="0" eaLnBrk="1" latinLnBrk="0" hangingPunct="1">
        <a:defRPr sz="1300" kern="1200">
          <a:solidFill>
            <a:schemeClr val="tx1"/>
          </a:solidFill>
          <a:latin typeface="+mn-lt"/>
          <a:ea typeface="+mn-ea"/>
          <a:cs typeface="+mn-cs"/>
        </a:defRPr>
      </a:lvl6pPr>
      <a:lvl7pPr marL="1959193" algn="l" defTabSz="326532" rtl="0" eaLnBrk="1" latinLnBrk="0" hangingPunct="1">
        <a:defRPr sz="1300" kern="1200">
          <a:solidFill>
            <a:schemeClr val="tx1"/>
          </a:solidFill>
          <a:latin typeface="+mn-lt"/>
          <a:ea typeface="+mn-ea"/>
          <a:cs typeface="+mn-cs"/>
        </a:defRPr>
      </a:lvl7pPr>
      <a:lvl8pPr marL="2285726" algn="l" defTabSz="326532" rtl="0" eaLnBrk="1" latinLnBrk="0" hangingPunct="1">
        <a:defRPr sz="1300" kern="1200">
          <a:solidFill>
            <a:schemeClr val="tx1"/>
          </a:solidFill>
          <a:latin typeface="+mn-lt"/>
          <a:ea typeface="+mn-ea"/>
          <a:cs typeface="+mn-cs"/>
        </a:defRPr>
      </a:lvl8pPr>
      <a:lvl9pPr marL="2612258" algn="l" defTabSz="32653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A8A58B-C843-00F7-5C9F-5ADD229F5E7C}"/>
              </a:ext>
            </a:extLst>
          </p:cNvPr>
          <p:cNvSpPr/>
          <p:nvPr/>
        </p:nvSpPr>
        <p:spPr bwMode="auto">
          <a:xfrm>
            <a:off x="36088320" y="18083805"/>
            <a:ext cx="6908797" cy="562270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5" fontAlgn="base">
              <a:spcBef>
                <a:spcPct val="0"/>
              </a:spcBef>
              <a:spcAft>
                <a:spcPct val="0"/>
              </a:spcAft>
            </a:pPr>
            <a:endParaRPr lang="en-US" sz="3467"/>
          </a:p>
        </p:txBody>
      </p:sp>
      <p:sp>
        <p:nvSpPr>
          <p:cNvPr id="3" name="Rectangle 20">
            <a:extLst>
              <a:ext uri="{FF2B5EF4-FFF2-40B4-BE49-F238E27FC236}">
                <a16:creationId xmlns:a16="http://schemas.microsoft.com/office/drawing/2014/main" id="{2660831D-FD1D-5B91-D650-238BE2248C6B}"/>
              </a:ext>
            </a:extLst>
          </p:cNvPr>
          <p:cNvSpPr>
            <a:spLocks noChangeArrowheads="1"/>
          </p:cNvSpPr>
          <p:nvPr/>
        </p:nvSpPr>
        <p:spPr bwMode="auto">
          <a:xfrm>
            <a:off x="894080" y="6964854"/>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Introduction</a:t>
            </a:r>
          </a:p>
        </p:txBody>
      </p:sp>
      <p:sp>
        <p:nvSpPr>
          <p:cNvPr id="35" name="Rectangle 21">
            <a:extLst>
              <a:ext uri="{FF2B5EF4-FFF2-40B4-BE49-F238E27FC236}">
                <a16:creationId xmlns:a16="http://schemas.microsoft.com/office/drawing/2014/main" id="{3AB26822-4F85-0812-86C9-B946D6F18277}"/>
              </a:ext>
            </a:extLst>
          </p:cNvPr>
          <p:cNvSpPr>
            <a:spLocks noChangeArrowheads="1"/>
          </p:cNvSpPr>
          <p:nvPr/>
        </p:nvSpPr>
        <p:spPr bwMode="auto">
          <a:xfrm>
            <a:off x="29585920" y="24435508"/>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References</a:t>
            </a:r>
          </a:p>
        </p:txBody>
      </p:sp>
      <p:sp>
        <p:nvSpPr>
          <p:cNvPr id="37" name="Rectangle 22">
            <a:extLst>
              <a:ext uri="{FF2B5EF4-FFF2-40B4-BE49-F238E27FC236}">
                <a16:creationId xmlns:a16="http://schemas.microsoft.com/office/drawing/2014/main" id="{8F129765-FE61-2285-BB53-A9BD23A349AA}"/>
              </a:ext>
            </a:extLst>
          </p:cNvPr>
          <p:cNvSpPr>
            <a:spLocks noChangeArrowheads="1"/>
          </p:cNvSpPr>
          <p:nvPr/>
        </p:nvSpPr>
        <p:spPr bwMode="auto">
          <a:xfrm>
            <a:off x="15240000" y="6964854"/>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Methods</a:t>
            </a:r>
          </a:p>
        </p:txBody>
      </p:sp>
      <p:sp>
        <p:nvSpPr>
          <p:cNvPr id="38" name="Rectangle 24">
            <a:extLst>
              <a:ext uri="{FF2B5EF4-FFF2-40B4-BE49-F238E27FC236}">
                <a16:creationId xmlns:a16="http://schemas.microsoft.com/office/drawing/2014/main" id="{37C33942-F6D3-24D0-E861-730AA4A07DFD}"/>
              </a:ext>
            </a:extLst>
          </p:cNvPr>
          <p:cNvSpPr>
            <a:spLocks noChangeArrowheads="1"/>
          </p:cNvSpPr>
          <p:nvPr/>
        </p:nvSpPr>
        <p:spPr bwMode="auto">
          <a:xfrm>
            <a:off x="15240000" y="16260225"/>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Results</a:t>
            </a:r>
          </a:p>
        </p:txBody>
      </p:sp>
      <p:sp>
        <p:nvSpPr>
          <p:cNvPr id="39" name="Rectangle 25">
            <a:extLst>
              <a:ext uri="{FF2B5EF4-FFF2-40B4-BE49-F238E27FC236}">
                <a16:creationId xmlns:a16="http://schemas.microsoft.com/office/drawing/2014/main" id="{6CBD0B56-634F-6A3D-1DBE-5F25ED1730B7}"/>
              </a:ext>
            </a:extLst>
          </p:cNvPr>
          <p:cNvSpPr>
            <a:spLocks noChangeArrowheads="1"/>
          </p:cNvSpPr>
          <p:nvPr/>
        </p:nvSpPr>
        <p:spPr bwMode="auto">
          <a:xfrm>
            <a:off x="29585920" y="6964854"/>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Conclusion</a:t>
            </a:r>
          </a:p>
        </p:txBody>
      </p:sp>
      <p:sp>
        <p:nvSpPr>
          <p:cNvPr id="40" name="Title 8">
            <a:extLst>
              <a:ext uri="{FF2B5EF4-FFF2-40B4-BE49-F238E27FC236}">
                <a16:creationId xmlns:a16="http://schemas.microsoft.com/office/drawing/2014/main" id="{AE341FAF-FC49-CF81-AFCB-4A48C2ABE759}"/>
              </a:ext>
            </a:extLst>
          </p:cNvPr>
          <p:cNvSpPr txBox="1">
            <a:spLocks/>
          </p:cNvSpPr>
          <p:nvPr/>
        </p:nvSpPr>
        <p:spPr>
          <a:xfrm>
            <a:off x="9433932" y="816921"/>
            <a:ext cx="33804125" cy="3223540"/>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8800" kern="0" dirty="0">
                <a:solidFill>
                  <a:srgbClr val="0C5449"/>
                </a:solidFill>
              </a:rPr>
              <a:t>Title – this is a 48” x 36” (4’ x 3’) poster, 88-point </a:t>
            </a:r>
            <a:r>
              <a:rPr lang="en-US" sz="8800" kern="0" dirty="0" err="1">
                <a:solidFill>
                  <a:srgbClr val="0C5449"/>
                </a:solidFill>
              </a:rPr>
              <a:t>Lato</a:t>
            </a:r>
            <a:r>
              <a:rPr lang="en-US" sz="8800" kern="0" dirty="0">
                <a:solidFill>
                  <a:srgbClr val="0C5449"/>
                </a:solidFill>
              </a:rPr>
              <a:t> heavy title heading, legible at 16 feet away</a:t>
            </a:r>
          </a:p>
        </p:txBody>
      </p:sp>
      <p:sp>
        <p:nvSpPr>
          <p:cNvPr id="41" name="Subtitle 9">
            <a:extLst>
              <a:ext uri="{FF2B5EF4-FFF2-40B4-BE49-F238E27FC236}">
                <a16:creationId xmlns:a16="http://schemas.microsoft.com/office/drawing/2014/main" id="{83D8363D-FBEE-E5B9-145F-8C783AD5E27B}"/>
              </a:ext>
            </a:extLst>
          </p:cNvPr>
          <p:cNvSpPr txBox="1">
            <a:spLocks/>
          </p:cNvSpPr>
          <p:nvPr/>
        </p:nvSpPr>
        <p:spPr>
          <a:xfrm>
            <a:off x="9433933" y="4087878"/>
            <a:ext cx="33804123" cy="2065100"/>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5400" kern="0" dirty="0"/>
              <a:t>Authors and affiliations</a:t>
            </a:r>
          </a:p>
          <a:p>
            <a:pPr marL="0" indent="0" algn="ctr">
              <a:spcBef>
                <a:spcPts val="0"/>
              </a:spcBef>
              <a:buNone/>
            </a:pPr>
            <a:r>
              <a:rPr lang="en-US" sz="5400" kern="0" dirty="0"/>
              <a:t>54-point </a:t>
            </a:r>
            <a:r>
              <a:rPr lang="en-US" sz="5400" kern="0" dirty="0" err="1"/>
              <a:t>Lato</a:t>
            </a:r>
            <a:r>
              <a:rPr lang="en-US" sz="5400" kern="0" dirty="0"/>
              <a:t> medium body</a:t>
            </a:r>
          </a:p>
        </p:txBody>
      </p:sp>
      <p:sp>
        <p:nvSpPr>
          <p:cNvPr id="42" name="Rectangle 41">
            <a:extLst>
              <a:ext uri="{FF2B5EF4-FFF2-40B4-BE49-F238E27FC236}">
                <a16:creationId xmlns:a16="http://schemas.microsoft.com/office/drawing/2014/main" id="{2BECA3BA-C946-7A9E-E535-FD6F6296D73B}"/>
              </a:ext>
            </a:extLst>
          </p:cNvPr>
          <p:cNvSpPr/>
          <p:nvPr/>
        </p:nvSpPr>
        <p:spPr>
          <a:xfrm>
            <a:off x="34198559" y="14448650"/>
            <a:ext cx="4185920" cy="1219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3" name="Rectangle 42">
            <a:extLst>
              <a:ext uri="{FF2B5EF4-FFF2-40B4-BE49-F238E27FC236}">
                <a16:creationId xmlns:a16="http://schemas.microsoft.com/office/drawing/2014/main" id="{E590027A-ECAF-406E-D581-F6ED1A0663A1}"/>
              </a:ext>
            </a:extLst>
          </p:cNvPr>
          <p:cNvSpPr/>
          <p:nvPr/>
        </p:nvSpPr>
        <p:spPr>
          <a:xfrm>
            <a:off x="38811199" y="14448650"/>
            <a:ext cx="4185920" cy="1219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4" name="Rectangle 43">
            <a:extLst>
              <a:ext uri="{FF2B5EF4-FFF2-40B4-BE49-F238E27FC236}">
                <a16:creationId xmlns:a16="http://schemas.microsoft.com/office/drawing/2014/main" id="{364D4496-4DB4-803E-8094-6168C9C48BBE}"/>
              </a:ext>
            </a:extLst>
          </p:cNvPr>
          <p:cNvSpPr/>
          <p:nvPr/>
        </p:nvSpPr>
        <p:spPr>
          <a:xfrm>
            <a:off x="29585919" y="14448650"/>
            <a:ext cx="4185920" cy="1219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5" name="TextBox 44">
            <a:extLst>
              <a:ext uri="{FF2B5EF4-FFF2-40B4-BE49-F238E27FC236}">
                <a16:creationId xmlns:a16="http://schemas.microsoft.com/office/drawing/2014/main" id="{E3D8A74A-2946-98B7-024A-A4012EDB48CF}"/>
              </a:ext>
            </a:extLst>
          </p:cNvPr>
          <p:cNvSpPr txBox="1"/>
          <p:nvPr/>
        </p:nvSpPr>
        <p:spPr>
          <a:xfrm>
            <a:off x="29585919" y="13609149"/>
            <a:ext cx="13411200" cy="523220"/>
          </a:xfrm>
          <a:prstGeom prst="rect">
            <a:avLst/>
          </a:prstGeom>
          <a:noFill/>
        </p:spPr>
        <p:txBody>
          <a:bodyPr wrap="square" rtlCol="0">
            <a:spAutoFit/>
          </a:bodyPr>
          <a:lstStyle/>
          <a:p>
            <a:pPr>
              <a:spcAft>
                <a:spcPts val="1600"/>
              </a:spcAft>
            </a:pPr>
            <a:r>
              <a:rPr lang="en-US" sz="2800" dirty="0"/>
              <a:t>Below are 3 accent gradients you can use as part of the WSU color branding.</a:t>
            </a:r>
          </a:p>
        </p:txBody>
      </p:sp>
      <p:sp>
        <p:nvSpPr>
          <p:cNvPr id="46" name="TextBox 45">
            <a:extLst>
              <a:ext uri="{FF2B5EF4-FFF2-40B4-BE49-F238E27FC236}">
                <a16:creationId xmlns:a16="http://schemas.microsoft.com/office/drawing/2014/main" id="{46D171A3-A0C8-A071-191A-E93AD85FE923}"/>
              </a:ext>
            </a:extLst>
          </p:cNvPr>
          <p:cNvSpPr txBox="1"/>
          <p:nvPr/>
        </p:nvSpPr>
        <p:spPr>
          <a:xfrm>
            <a:off x="894080" y="8513431"/>
            <a:ext cx="13411200" cy="18025447"/>
          </a:xfrm>
          <a:prstGeom prst="rect">
            <a:avLst/>
          </a:prstGeom>
          <a:noFill/>
        </p:spPr>
        <p:txBody>
          <a:bodyPr wrap="square" rtlCol="0">
            <a:spAutoFit/>
          </a:bodyPr>
          <a:lstStyle/>
          <a:p>
            <a:pPr>
              <a:spcAft>
                <a:spcPts val="1600"/>
              </a:spcAft>
            </a:pPr>
            <a:r>
              <a:rPr lang="en-US" sz="28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2800" dirty="0"/>
              <a:t>Title: 88 </a:t>
            </a:r>
            <a:r>
              <a:rPr lang="en-US" sz="2800" dirty="0" err="1"/>
              <a:t>pt</a:t>
            </a:r>
            <a:r>
              <a:rPr lang="en-US" sz="2800" dirty="0"/>
              <a:t> bolded</a:t>
            </a:r>
          </a:p>
          <a:p>
            <a:pPr marL="768331" indent="-463539">
              <a:spcAft>
                <a:spcPts val="1600"/>
              </a:spcAft>
              <a:buFont typeface="Arial" panose="020B0604020202020204" pitchFamily="34" charset="0"/>
              <a:buChar char="•"/>
            </a:pPr>
            <a:r>
              <a:rPr lang="en-US" sz="2800" dirty="0"/>
              <a:t>Authors and affiliations: 54 - 60 </a:t>
            </a:r>
            <a:r>
              <a:rPr lang="en-US" sz="2800" dirty="0" err="1"/>
              <a:t>pt</a:t>
            </a:r>
            <a:endParaRPr lang="en-US" sz="2800" dirty="0"/>
          </a:p>
          <a:p>
            <a:pPr marL="768331" indent="-463539">
              <a:spcAft>
                <a:spcPts val="1600"/>
              </a:spcAft>
              <a:buFont typeface="Arial" panose="020B0604020202020204" pitchFamily="34" charset="0"/>
              <a:buChar char="•"/>
            </a:pPr>
            <a:r>
              <a:rPr lang="en-US" sz="2800" dirty="0"/>
              <a:t>Headings: 48 </a:t>
            </a:r>
            <a:r>
              <a:rPr lang="en-US" sz="2800" dirty="0" err="1"/>
              <a:t>pt</a:t>
            </a:r>
            <a:endParaRPr lang="en-US" sz="2800" dirty="0"/>
          </a:p>
          <a:p>
            <a:pPr marL="768331" indent="-463539">
              <a:spcAft>
                <a:spcPts val="1600"/>
              </a:spcAft>
              <a:buFont typeface="Arial" panose="020B0604020202020204" pitchFamily="34" charset="0"/>
              <a:buChar char="•"/>
            </a:pPr>
            <a:r>
              <a:rPr lang="en-US" sz="2800" dirty="0"/>
              <a:t>Body text: 24 - 32 </a:t>
            </a:r>
            <a:r>
              <a:rPr lang="en-US" sz="2800" dirty="0" err="1"/>
              <a:t>pt</a:t>
            </a:r>
            <a:endParaRPr lang="en-US" sz="2800" dirty="0"/>
          </a:p>
          <a:p>
            <a:pPr marL="768331" indent="-463539">
              <a:spcAft>
                <a:spcPts val="1600"/>
              </a:spcAft>
              <a:buFont typeface="Arial" panose="020B0604020202020204" pitchFamily="34" charset="0"/>
              <a:buChar char="•"/>
            </a:pPr>
            <a:r>
              <a:rPr lang="en-US" sz="2800" dirty="0"/>
              <a:t>Captions: 18 </a:t>
            </a:r>
            <a:r>
              <a:rPr lang="en-US" sz="2800" dirty="0" err="1"/>
              <a:t>pt</a:t>
            </a:r>
            <a:endParaRPr lang="en-US" sz="2800" dirty="0"/>
          </a:p>
          <a:p>
            <a:pPr>
              <a:spcAft>
                <a:spcPts val="1600"/>
              </a:spcAft>
            </a:pPr>
            <a:r>
              <a:rPr lang="en-US" sz="2800" dirty="0"/>
              <a:t>For readability, the following sizes are suggested for the body text:</a:t>
            </a:r>
          </a:p>
          <a:p>
            <a:pPr marL="768331" indent="-463539">
              <a:spcAft>
                <a:spcPts val="1600"/>
              </a:spcAft>
              <a:buFont typeface="Arial" panose="020B0604020202020204" pitchFamily="34" charset="0"/>
              <a:buChar char="•"/>
            </a:pPr>
            <a:r>
              <a:rPr lang="en-US" sz="2800" dirty="0"/>
              <a:t>To be legible at 6 feet use 30 point. (most common for conferences)</a:t>
            </a:r>
          </a:p>
          <a:p>
            <a:pPr marL="768331" indent="-463539">
              <a:spcAft>
                <a:spcPts val="1600"/>
              </a:spcAft>
              <a:buFont typeface="Arial" panose="020B0604020202020204" pitchFamily="34" charset="0"/>
              <a:buChar char="•"/>
            </a:pPr>
            <a:r>
              <a:rPr lang="en-US" sz="2800" dirty="0"/>
              <a:t>To be legible at 10 feet use 48 point.</a:t>
            </a:r>
          </a:p>
          <a:p>
            <a:pPr marL="768331" indent="-463539">
              <a:spcAft>
                <a:spcPts val="1600"/>
              </a:spcAft>
              <a:buFont typeface="Arial" panose="020B0604020202020204" pitchFamily="34" charset="0"/>
              <a:buChar char="•"/>
            </a:pPr>
            <a:r>
              <a:rPr lang="en-US" sz="2800" dirty="0"/>
              <a:t>To be legible at 12 feet use 60 point.</a:t>
            </a:r>
          </a:p>
          <a:p>
            <a:pPr marL="768331" indent="-463539">
              <a:spcAft>
                <a:spcPts val="1600"/>
              </a:spcAft>
              <a:buFont typeface="Arial" panose="020B0604020202020204" pitchFamily="34" charset="0"/>
              <a:buChar char="•"/>
            </a:pPr>
            <a:r>
              <a:rPr lang="en-US" sz="2800" dirty="0"/>
              <a:t>To be legible at 14 feet use 72 point.</a:t>
            </a:r>
          </a:p>
          <a:p>
            <a:pPr marL="304792">
              <a:spcAft>
                <a:spcPts val="1600"/>
              </a:spcAft>
            </a:pPr>
            <a:r>
              <a:rPr lang="en-US" sz="2800" dirty="0"/>
              <a:t>Text and figures should be readable from around 5-7 feet away</a:t>
            </a:r>
          </a:p>
          <a:p>
            <a:pPr marL="768331" indent="-463539">
              <a:spcAft>
                <a:spcPts val="16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768331" indent="-463539">
              <a:spcAft>
                <a:spcPts val="16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r>
              <a:rPr lang="en-US" sz="2800" b="1" dirty="0"/>
              <a:t>Text – good examples</a:t>
            </a:r>
          </a:p>
          <a:p>
            <a:r>
              <a:rPr lang="en-US" sz="2800" dirty="0"/>
              <a:t>Text should be high contrast, the following provide the best contrast for reading and printing:</a:t>
            </a:r>
          </a:p>
          <a:p>
            <a:pPr marL="772565" indent="-548204">
              <a:buFont typeface="Arial" panose="020B0604020202020204" pitchFamily="34" charset="0"/>
              <a:buChar char="•"/>
            </a:pPr>
            <a:r>
              <a:rPr lang="en-US" sz="2800" dirty="0"/>
              <a:t>Black on white</a:t>
            </a:r>
          </a:p>
          <a:p>
            <a:pPr marL="772565" indent="-548204">
              <a:buFont typeface="Arial" panose="020B0604020202020204" pitchFamily="34" charset="0"/>
              <a:buChar char="•"/>
            </a:pPr>
            <a:r>
              <a:rPr lang="en-US" sz="2800" dirty="0">
                <a:solidFill>
                  <a:srgbClr val="00594F"/>
                </a:solidFill>
              </a:rPr>
              <a:t>WSU primary green on white</a:t>
            </a:r>
          </a:p>
          <a:p>
            <a:pPr marL="772565" indent="-548204">
              <a:buFont typeface="Arial" panose="020B0604020202020204" pitchFamily="34" charset="0"/>
              <a:buChar char="•"/>
            </a:pPr>
            <a:r>
              <a:rPr lang="en-US" sz="2800" dirty="0">
                <a:solidFill>
                  <a:schemeClr val="bg2">
                    <a:lumMod val="25000"/>
                  </a:schemeClr>
                </a:solidFill>
              </a:rPr>
              <a:t>Dark gray on white</a:t>
            </a:r>
          </a:p>
          <a:p>
            <a:pPr marL="772565" indent="-548204">
              <a:buFont typeface="Arial" panose="020B0604020202020204" pitchFamily="34" charset="0"/>
              <a:buChar char="•"/>
            </a:pPr>
            <a:r>
              <a:rPr lang="en-US" sz="28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772565" indent="-548204">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2800" dirty="0"/>
          </a:p>
          <a:p>
            <a:pPr marL="768331" indent="-463539">
              <a:spcAft>
                <a:spcPts val="1600"/>
              </a:spcAft>
              <a:buFont typeface="Arial" panose="020B0604020202020204" pitchFamily="34" charset="0"/>
              <a:buChar char="•"/>
            </a:pPr>
            <a:endParaRPr lang="en-US" sz="2800" dirty="0"/>
          </a:p>
        </p:txBody>
      </p:sp>
      <p:graphicFrame>
        <p:nvGraphicFramePr>
          <p:cNvPr id="47" name="Chart 46">
            <a:extLst>
              <a:ext uri="{FF2B5EF4-FFF2-40B4-BE49-F238E27FC236}">
                <a16:creationId xmlns:a16="http://schemas.microsoft.com/office/drawing/2014/main" id="{AFF46930-6589-1AFA-B108-605CD97822CD}"/>
              </a:ext>
            </a:extLst>
          </p:cNvPr>
          <p:cNvGraphicFramePr/>
          <p:nvPr>
            <p:extLst>
              <p:ext uri="{D42A27DB-BD31-4B8C-83A1-F6EECF244321}">
                <p14:modId xmlns:p14="http://schemas.microsoft.com/office/powerpoint/2010/main" val="4025255108"/>
              </p:ext>
            </p:extLst>
          </p:nvPr>
        </p:nvGraphicFramePr>
        <p:xfrm>
          <a:off x="22266815" y="24544884"/>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21F0FF52-7939-8D07-E88A-D157E5251F20}"/>
              </a:ext>
            </a:extLst>
          </p:cNvPr>
          <p:cNvSpPr txBox="1"/>
          <p:nvPr/>
        </p:nvSpPr>
        <p:spPr>
          <a:xfrm>
            <a:off x="15240000" y="8513432"/>
            <a:ext cx="13411200" cy="7417415"/>
          </a:xfrm>
          <a:prstGeom prst="rect">
            <a:avLst/>
          </a:prstGeom>
          <a:noFill/>
        </p:spPr>
        <p:txBody>
          <a:bodyPr wrap="square" numCol="1">
            <a:sp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pPr marL="609585" indent="-446606">
              <a:buFont typeface="Arial" panose="020B0604020202020204" pitchFamily="34" charset="0"/>
              <a:buChar char="•"/>
            </a:pPr>
            <a:r>
              <a:rPr lang="en-US" sz="2800" dirty="0"/>
              <a:t>Black on white</a:t>
            </a:r>
          </a:p>
          <a:p>
            <a:pPr marL="609585" indent="-446606">
              <a:buFont typeface="Arial" panose="020B0604020202020204" pitchFamily="34" charset="0"/>
              <a:buChar char="•"/>
            </a:pPr>
            <a:r>
              <a:rPr lang="en-US" sz="2800" dirty="0">
                <a:solidFill>
                  <a:srgbClr val="3D7A67"/>
                </a:solidFill>
                <a:highlight>
                  <a:srgbClr val="093F39"/>
                </a:highlight>
              </a:rPr>
              <a:t>Light green on WSU primary green</a:t>
            </a:r>
          </a:p>
          <a:p>
            <a:pPr marL="609585" indent="-446606">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609585" indent="-446606">
              <a:buFont typeface="Arial" panose="020B0604020202020204" pitchFamily="34" charset="0"/>
              <a:buChar char="•"/>
            </a:pPr>
            <a:r>
              <a:rPr lang="en-US" sz="2800" b="1" dirty="0">
                <a:solidFill>
                  <a:schemeClr val="bg1"/>
                </a:solidFill>
                <a:highlight>
                  <a:srgbClr val="FFC844"/>
                </a:highlight>
              </a:rPr>
              <a:t>White on WSU primary yellow </a:t>
            </a:r>
          </a:p>
          <a:p>
            <a:pPr marL="609585" indent="-446606">
              <a:buFont typeface="Arial" panose="020B0604020202020204" pitchFamily="34" charset="0"/>
              <a:buChar char="•"/>
            </a:pPr>
            <a:r>
              <a:rPr lang="en-US" sz="2800" b="1" dirty="0">
                <a:highlight>
                  <a:srgbClr val="00594F"/>
                </a:highlight>
              </a:rPr>
              <a:t>Black on WSU primary green</a:t>
            </a:r>
            <a:endParaRPr lang="en-US" sz="2800" dirty="0"/>
          </a:p>
          <a:p>
            <a:pPr marL="609585" indent="-446606">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609585" indent="-446606">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AFC2A272-EA5A-1B57-7388-8D69CA5E8F6A}"/>
              </a:ext>
            </a:extLst>
          </p:cNvPr>
          <p:cNvSpPr txBox="1"/>
          <p:nvPr/>
        </p:nvSpPr>
        <p:spPr>
          <a:xfrm>
            <a:off x="29585919" y="28997368"/>
            <a:ext cx="13411200" cy="2246769"/>
          </a:xfrm>
          <a:prstGeom prst="rect">
            <a:avLst/>
          </a:prstGeom>
          <a:noFill/>
        </p:spPr>
        <p:txBody>
          <a:bodyPr wrap="square" rtlCol="0">
            <a:spAutoFit/>
          </a:bodyPr>
          <a:lstStyle/>
          <a:p>
            <a:pPr>
              <a:spcAft>
                <a:spcPts val="16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3636C806-EE68-C54E-6632-2AFBF7FF5F4A}"/>
              </a:ext>
            </a:extLst>
          </p:cNvPr>
          <p:cNvSpPr/>
          <p:nvPr/>
        </p:nvSpPr>
        <p:spPr bwMode="auto">
          <a:xfrm>
            <a:off x="29585919" y="10443853"/>
            <a:ext cx="4185920" cy="289796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800" dirty="0">
                <a:solidFill>
                  <a:schemeClr val="bg1"/>
                </a:solidFill>
              </a:rPr>
              <a:t>WSU primary green</a:t>
            </a:r>
          </a:p>
          <a:p>
            <a:pPr algn="ctr" defTabSz="5016375" fontAlgn="base">
              <a:spcBef>
                <a:spcPct val="0"/>
              </a:spcBef>
              <a:spcAft>
                <a:spcPct val="0"/>
              </a:spcAft>
            </a:pPr>
            <a:r>
              <a:rPr lang="nn-NO" sz="2800" dirty="0">
                <a:solidFill>
                  <a:schemeClr val="bg1"/>
                </a:solidFill>
              </a:rPr>
              <a:t>hex (#0c5449)</a:t>
            </a:r>
            <a:br>
              <a:rPr lang="nn-NO" sz="2800" dirty="0">
                <a:solidFill>
                  <a:schemeClr val="bg1"/>
                </a:solidFill>
              </a:rPr>
            </a:br>
            <a:r>
              <a:rPr lang="nn-NO" sz="2800" dirty="0">
                <a:solidFill>
                  <a:schemeClr val="bg1"/>
                </a:solidFill>
              </a:rPr>
              <a:t>rgb (12, 84, 73)</a:t>
            </a:r>
            <a:endParaRPr lang="en-US" sz="2800" dirty="0">
              <a:solidFill>
                <a:schemeClr val="bg1"/>
              </a:solidFill>
            </a:endParaRPr>
          </a:p>
        </p:txBody>
      </p:sp>
      <p:sp>
        <p:nvSpPr>
          <p:cNvPr id="51" name="Rectangle 50">
            <a:extLst>
              <a:ext uri="{FF2B5EF4-FFF2-40B4-BE49-F238E27FC236}">
                <a16:creationId xmlns:a16="http://schemas.microsoft.com/office/drawing/2014/main" id="{3D6B04A1-9D28-51E3-57A8-7CA75BC1DE45}"/>
              </a:ext>
            </a:extLst>
          </p:cNvPr>
          <p:cNvSpPr/>
          <p:nvPr/>
        </p:nvSpPr>
        <p:spPr bwMode="auto">
          <a:xfrm>
            <a:off x="34198559" y="10443853"/>
            <a:ext cx="4185920" cy="2897964"/>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800" dirty="0">
                <a:solidFill>
                  <a:srgbClr val="093F39"/>
                </a:solidFill>
              </a:rPr>
              <a:t>WSU primary yellow</a:t>
            </a:r>
          </a:p>
          <a:p>
            <a:pPr algn="ctr" defTabSz="5016375" fontAlgn="base">
              <a:spcBef>
                <a:spcPct val="0"/>
              </a:spcBef>
              <a:spcAft>
                <a:spcPct val="0"/>
              </a:spcAft>
            </a:pPr>
            <a:r>
              <a:rPr lang="en-US" sz="2800" dirty="0">
                <a:solidFill>
                  <a:srgbClr val="093F39"/>
                </a:solidFill>
              </a:rPr>
              <a:t>hex (#ffcc33)</a:t>
            </a:r>
            <a:br>
              <a:rPr lang="en-US" sz="2800" dirty="0">
                <a:solidFill>
                  <a:srgbClr val="093F39"/>
                </a:solidFill>
              </a:rPr>
            </a:br>
            <a:r>
              <a:rPr lang="en-US" sz="2800" dirty="0" err="1">
                <a:solidFill>
                  <a:srgbClr val="093F39"/>
                </a:solidFill>
              </a:rPr>
              <a:t>rgb</a:t>
            </a:r>
            <a:r>
              <a:rPr lang="en-US" sz="2800" dirty="0">
                <a:solidFill>
                  <a:srgbClr val="093F39"/>
                </a:solidFill>
              </a:rPr>
              <a:t> (255, 204, 51)</a:t>
            </a:r>
          </a:p>
        </p:txBody>
      </p:sp>
      <p:sp>
        <p:nvSpPr>
          <p:cNvPr id="52" name="Rectangle 51">
            <a:extLst>
              <a:ext uri="{FF2B5EF4-FFF2-40B4-BE49-F238E27FC236}">
                <a16:creationId xmlns:a16="http://schemas.microsoft.com/office/drawing/2014/main" id="{8A772095-AAAD-0B83-1C12-590B405392A2}"/>
              </a:ext>
            </a:extLst>
          </p:cNvPr>
          <p:cNvSpPr/>
          <p:nvPr/>
        </p:nvSpPr>
        <p:spPr bwMode="auto">
          <a:xfrm>
            <a:off x="38811199" y="10443853"/>
            <a:ext cx="4185920" cy="2897964"/>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800" dirty="0">
                <a:solidFill>
                  <a:srgbClr val="093F39"/>
                </a:solidFill>
              </a:rPr>
              <a:t>Grey accent</a:t>
            </a:r>
          </a:p>
          <a:p>
            <a:pPr algn="ctr" defTabSz="5016375" fontAlgn="base">
              <a:spcBef>
                <a:spcPct val="0"/>
              </a:spcBef>
              <a:spcAft>
                <a:spcPct val="0"/>
              </a:spcAft>
            </a:pPr>
            <a:r>
              <a:rPr lang="nn-NO" sz="2800" dirty="0">
                <a:solidFill>
                  <a:srgbClr val="093F39"/>
                </a:solidFill>
              </a:rPr>
              <a:t>hex (#d9d9d9)</a:t>
            </a:r>
            <a:br>
              <a:rPr lang="nn-NO" sz="2800" dirty="0">
                <a:solidFill>
                  <a:srgbClr val="093F39"/>
                </a:solidFill>
              </a:rPr>
            </a:br>
            <a:r>
              <a:rPr lang="nn-NO" sz="2800" dirty="0">
                <a:solidFill>
                  <a:srgbClr val="093F39"/>
                </a:solidFill>
              </a:rPr>
              <a:t>rgb (217, 217, 217)</a:t>
            </a:r>
            <a:endParaRPr lang="en-US" sz="2800" dirty="0">
              <a:solidFill>
                <a:srgbClr val="093F39"/>
              </a:solidFill>
            </a:endParaRPr>
          </a:p>
        </p:txBody>
      </p:sp>
      <p:sp>
        <p:nvSpPr>
          <p:cNvPr id="53" name="Rectangle 21">
            <a:extLst>
              <a:ext uri="{FF2B5EF4-FFF2-40B4-BE49-F238E27FC236}">
                <a16:creationId xmlns:a16="http://schemas.microsoft.com/office/drawing/2014/main" id="{E026CCA6-C596-FBCB-AA75-0B6B3F84B49B}"/>
              </a:ext>
            </a:extLst>
          </p:cNvPr>
          <p:cNvSpPr>
            <a:spLocks noChangeArrowheads="1"/>
          </p:cNvSpPr>
          <p:nvPr/>
        </p:nvSpPr>
        <p:spPr bwMode="auto">
          <a:xfrm>
            <a:off x="29585919" y="25905743"/>
            <a:ext cx="13411200"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4" name="Rectangle 21">
            <a:extLst>
              <a:ext uri="{FF2B5EF4-FFF2-40B4-BE49-F238E27FC236}">
                <a16:creationId xmlns:a16="http://schemas.microsoft.com/office/drawing/2014/main" id="{6AAB3C8F-7456-E295-89BC-3C41BCC4B106}"/>
              </a:ext>
            </a:extLst>
          </p:cNvPr>
          <p:cNvSpPr>
            <a:spLocks noChangeArrowheads="1"/>
          </p:cNvSpPr>
          <p:nvPr/>
        </p:nvSpPr>
        <p:spPr bwMode="auto">
          <a:xfrm>
            <a:off x="29585919" y="27417933"/>
            <a:ext cx="13411200" cy="1219200"/>
          </a:xfrm>
          <a:prstGeom prst="rect">
            <a:avLst/>
          </a:prstGeom>
          <a:solidFill>
            <a:srgbClr val="D9D9D9"/>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5" name="TextBox 54">
            <a:extLst>
              <a:ext uri="{FF2B5EF4-FFF2-40B4-BE49-F238E27FC236}">
                <a16:creationId xmlns:a16="http://schemas.microsoft.com/office/drawing/2014/main" id="{7D2C89A7-FEB4-86D1-D5FA-E73940258D12}"/>
              </a:ext>
            </a:extLst>
          </p:cNvPr>
          <p:cNvSpPr txBox="1"/>
          <p:nvPr/>
        </p:nvSpPr>
        <p:spPr>
          <a:xfrm>
            <a:off x="29585919" y="8513432"/>
            <a:ext cx="13614400" cy="1590179"/>
          </a:xfrm>
          <a:prstGeom prst="rect">
            <a:avLst/>
          </a:prstGeom>
          <a:noFill/>
        </p:spPr>
        <p:txBody>
          <a:bodyPr wrap="square" rtlCol="0">
            <a:spAutoFit/>
          </a:bodyPr>
          <a:lstStyle/>
          <a:p>
            <a:pPr>
              <a:spcAft>
                <a:spcPts val="1600"/>
              </a:spcAft>
            </a:pPr>
            <a:r>
              <a:rPr lang="en-US" sz="2800" b="1" dirty="0"/>
              <a:t>WSU color branding quick guide. </a:t>
            </a:r>
          </a:p>
          <a:p>
            <a:pPr>
              <a:spcAft>
                <a:spcPts val="16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56" name="TextBox 55">
            <a:extLst>
              <a:ext uri="{FF2B5EF4-FFF2-40B4-BE49-F238E27FC236}">
                <a16:creationId xmlns:a16="http://schemas.microsoft.com/office/drawing/2014/main" id="{CB987D0F-0F21-77A1-9520-529A5DBC938F}"/>
              </a:ext>
            </a:extLst>
          </p:cNvPr>
          <p:cNvSpPr txBox="1"/>
          <p:nvPr/>
        </p:nvSpPr>
        <p:spPr>
          <a:xfrm>
            <a:off x="29585919" y="16183330"/>
            <a:ext cx="13411200" cy="1384995"/>
          </a:xfrm>
          <a:prstGeom prst="rect">
            <a:avLst/>
          </a:prstGeom>
          <a:noFill/>
        </p:spPr>
        <p:txBody>
          <a:bodyPr wrap="square" rtlCol="0">
            <a:spAutoFit/>
          </a:bodyPr>
          <a:lstStyle/>
          <a:p>
            <a:pPr>
              <a:spcAft>
                <a:spcPts val="16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F8B146E3-CA48-A981-D763-1F348B3EEC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18699857"/>
            <a:ext cx="3810000" cy="2670811"/>
          </a:xfrm>
          <a:prstGeom prst="rect">
            <a:avLst/>
          </a:prstGeom>
        </p:spPr>
      </p:pic>
      <p:pic>
        <p:nvPicPr>
          <p:cNvPr id="58" name="Picture 57" descr="Logo, company name&#10;&#10;Description automatically generated">
            <a:extLst>
              <a:ext uri="{FF2B5EF4-FFF2-40B4-BE49-F238E27FC236}">
                <a16:creationId xmlns:a16="http://schemas.microsoft.com/office/drawing/2014/main" id="{892AE11A-9CE9-B0BD-D116-7BCBCD0C05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18699857"/>
            <a:ext cx="3810000" cy="2670811"/>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443B4A89-D9F3-C164-5A21-6D3C403780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2247799"/>
            <a:ext cx="5080000" cy="1290320"/>
          </a:xfrm>
          <a:prstGeom prst="rect">
            <a:avLst/>
          </a:prstGeom>
        </p:spPr>
      </p:pic>
      <p:pic>
        <p:nvPicPr>
          <p:cNvPr id="60" name="Picture 59" descr="Text&#10;&#10;Description automatically generated">
            <a:extLst>
              <a:ext uri="{FF2B5EF4-FFF2-40B4-BE49-F238E27FC236}">
                <a16:creationId xmlns:a16="http://schemas.microsoft.com/office/drawing/2014/main" id="{DACDF170-FF1C-015A-87D0-F962969EF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1" y="22247799"/>
            <a:ext cx="5080000" cy="1290320"/>
          </a:xfrm>
          <a:prstGeom prst="rect">
            <a:avLst/>
          </a:prstGeom>
        </p:spPr>
      </p:pic>
      <p:sp>
        <p:nvSpPr>
          <p:cNvPr id="61" name="TextBox 60">
            <a:extLst>
              <a:ext uri="{FF2B5EF4-FFF2-40B4-BE49-F238E27FC236}">
                <a16:creationId xmlns:a16="http://schemas.microsoft.com/office/drawing/2014/main" id="{50DA3311-6CEC-5D5D-3818-6EF92A9B7B2A}"/>
              </a:ext>
            </a:extLst>
          </p:cNvPr>
          <p:cNvSpPr txBox="1"/>
          <p:nvPr/>
        </p:nvSpPr>
        <p:spPr>
          <a:xfrm>
            <a:off x="22424719" y="17825409"/>
            <a:ext cx="6165518" cy="4811574"/>
          </a:xfrm>
          <a:prstGeom prst="rect">
            <a:avLst/>
          </a:prstGeom>
          <a:noFill/>
        </p:spPr>
        <p:txBody>
          <a:bodyPr wrap="square" rtlCol="0">
            <a:spAutoFit/>
          </a:bodyPr>
          <a:lstStyle/>
          <a:p>
            <a:pPr marL="457189" indent="-457189">
              <a:spcAft>
                <a:spcPts val="16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2800" dirty="0"/>
              <a:t>Figures (Figure 1) should advance the points you’re making in the text</a:t>
            </a:r>
          </a:p>
          <a:p>
            <a:pPr marL="457189" indent="-457189">
              <a:spcAft>
                <a:spcPts val="1600"/>
              </a:spcAft>
              <a:buFont typeface="Arial" panose="020B0604020202020204" pitchFamily="34" charset="0"/>
              <a:buChar char="•"/>
            </a:pPr>
            <a:r>
              <a:rPr lang="en-US" sz="28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C576A6EB-9238-CB72-9062-957435FEBCC0}"/>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5" y="17897867"/>
            <a:ext cx="6644637" cy="4142993"/>
          </a:xfrm>
          <a:prstGeom prst="rect">
            <a:avLst/>
          </a:prstGeom>
        </p:spPr>
      </p:pic>
      <p:sp>
        <p:nvSpPr>
          <p:cNvPr id="63" name="TextBox 62">
            <a:extLst>
              <a:ext uri="{FF2B5EF4-FFF2-40B4-BE49-F238E27FC236}">
                <a16:creationId xmlns:a16="http://schemas.microsoft.com/office/drawing/2014/main" id="{0A872E3D-1DDB-3AB7-5FAC-332E0D48B5DF}"/>
              </a:ext>
            </a:extLst>
          </p:cNvPr>
          <p:cNvSpPr txBox="1"/>
          <p:nvPr/>
        </p:nvSpPr>
        <p:spPr>
          <a:xfrm>
            <a:off x="15120594" y="22040860"/>
            <a:ext cx="6762677" cy="646331"/>
          </a:xfrm>
          <a:prstGeom prst="rect">
            <a:avLst/>
          </a:prstGeom>
          <a:noFill/>
        </p:spPr>
        <p:txBody>
          <a:bodyPr wrap="square" rtlCol="0">
            <a:spAutoFit/>
          </a:bodyPr>
          <a:lstStyle/>
          <a:p>
            <a:r>
              <a:rPr lang="en-US" sz="1800" dirty="0"/>
              <a:t>Figure 1 - reference figures in your poster. Suggested caption text size is 18 point </a:t>
            </a:r>
          </a:p>
        </p:txBody>
      </p:sp>
      <p:sp>
        <p:nvSpPr>
          <p:cNvPr id="64" name="TextBox 63">
            <a:extLst>
              <a:ext uri="{FF2B5EF4-FFF2-40B4-BE49-F238E27FC236}">
                <a16:creationId xmlns:a16="http://schemas.microsoft.com/office/drawing/2014/main" id="{CC9D151E-7A57-231D-B834-424B711392A7}"/>
              </a:ext>
            </a:extLst>
          </p:cNvPr>
          <p:cNvSpPr txBox="1"/>
          <p:nvPr/>
        </p:nvSpPr>
        <p:spPr>
          <a:xfrm>
            <a:off x="15120596" y="29918317"/>
            <a:ext cx="6762677" cy="369332"/>
          </a:xfrm>
          <a:prstGeom prst="rect">
            <a:avLst/>
          </a:prstGeom>
          <a:noFill/>
        </p:spPr>
        <p:txBody>
          <a:bodyPr wrap="square" rtlCol="0">
            <a:spAutoFit/>
          </a:bodyPr>
          <a:lstStyle/>
          <a:p>
            <a:r>
              <a:rPr lang="en-US" sz="1800" dirty="0"/>
              <a:t>Figure 2 – example chart</a:t>
            </a:r>
          </a:p>
        </p:txBody>
      </p:sp>
      <p:graphicFrame>
        <p:nvGraphicFramePr>
          <p:cNvPr id="65" name="Chart 64">
            <a:extLst>
              <a:ext uri="{FF2B5EF4-FFF2-40B4-BE49-F238E27FC236}">
                <a16:creationId xmlns:a16="http://schemas.microsoft.com/office/drawing/2014/main" id="{02ADDCCA-5A21-38C9-8E3B-9A70FE8FD9FE}"/>
              </a:ext>
            </a:extLst>
          </p:cNvPr>
          <p:cNvGraphicFramePr/>
          <p:nvPr>
            <p:extLst>
              <p:ext uri="{D42A27DB-BD31-4B8C-83A1-F6EECF244321}">
                <p14:modId xmlns:p14="http://schemas.microsoft.com/office/powerpoint/2010/main" val="3142524170"/>
              </p:ext>
            </p:extLst>
          </p:nvPr>
        </p:nvGraphicFramePr>
        <p:xfrm>
          <a:off x="14980498" y="24410817"/>
          <a:ext cx="6485984" cy="4954156"/>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44615977-6A8D-9475-66AF-3F6A852E4246}"/>
              </a:ext>
            </a:extLst>
          </p:cNvPr>
          <p:cNvSpPr txBox="1"/>
          <p:nvPr/>
        </p:nvSpPr>
        <p:spPr>
          <a:xfrm>
            <a:off x="22128468" y="29918317"/>
            <a:ext cx="6762677" cy="369332"/>
          </a:xfrm>
          <a:prstGeom prst="rect">
            <a:avLst/>
          </a:prstGeom>
          <a:noFill/>
        </p:spPr>
        <p:txBody>
          <a:bodyPr wrap="square" rtlCol="0">
            <a:spAutoFit/>
          </a:bodyPr>
          <a:lstStyle/>
          <a:p>
            <a:r>
              <a:rPr lang="en-US" sz="1800" dirty="0"/>
              <a:t>Figure 3 – example chart</a:t>
            </a:r>
          </a:p>
        </p:txBody>
      </p:sp>
      <p:pic>
        <p:nvPicPr>
          <p:cNvPr id="67" name="Picture 66" descr="Logo, company name&#10;&#10;Description automatically generated">
            <a:extLst>
              <a:ext uri="{FF2B5EF4-FFF2-40B4-BE49-F238E27FC236}">
                <a16:creationId xmlns:a16="http://schemas.microsoft.com/office/drawing/2014/main" id="{8B93C94A-7702-D1E1-6CBC-035A544D72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43" y="705411"/>
            <a:ext cx="7742372" cy="5427405"/>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TotalTime>
  <Words>776</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Lato Heavy</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WSU SOM 4x3 PowerPoint poster template</cp:keywords>
  <cp:lastModifiedBy>Matthew Garin</cp:lastModifiedBy>
  <cp:revision>15</cp:revision>
  <dcterms:created xsi:type="dcterms:W3CDTF">2023-01-17T21:18:07Z</dcterms:created>
  <dcterms:modified xsi:type="dcterms:W3CDTF">2023-02-12T17:09:14Z</dcterms:modified>
  <cp:category>poster template</cp:category>
</cp:coreProperties>
</file>