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9"/>
    <a:srgbClr val="FFCC33"/>
    <a:srgbClr val="179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94668" autoAdjust="0"/>
  </p:normalViewPr>
  <p:slideViewPr>
    <p:cSldViewPr snapToGrid="0">
      <p:cViewPr varScale="1">
        <p:scale>
          <a:sx n="21" d="100"/>
          <a:sy n="21" d="100"/>
        </p:scale>
        <p:origin x="43" y="50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534-4123-979A-AB7E13E6521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534-4123-979A-AB7E13E6521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534-4123-979A-AB7E13E6521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534-4123-979A-AB7E13E6521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534-4123-979A-AB7E13E65216}"/>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a:xfrm>
            <a:off x="2263140" y="20340325"/>
            <a:ext cx="7406640" cy="1168400"/>
          </a:xfrm>
          <a:prstGeom prst="rect">
            <a:avLst/>
          </a:prstGeom>
        </p:spPr>
        <p:txBody>
          <a:bodyPr/>
          <a:lstStyle/>
          <a:p>
            <a:fld id="{244044E9-BCC6-4E99-BD20-F2E81CDE3A85}" type="datetimeFigureOut">
              <a:rPr lang="en-US" smtClean="0"/>
              <a:t>1/17/2023</a:t>
            </a:fld>
            <a:endParaRPr lang="en-US"/>
          </a:p>
        </p:txBody>
      </p:sp>
      <p:sp>
        <p:nvSpPr>
          <p:cNvPr id="5" name="Footer Placeholder 4"/>
          <p:cNvSpPr>
            <a:spLocks noGrp="1"/>
          </p:cNvSpPr>
          <p:nvPr>
            <p:ph type="ftr" sz="quarter" idx="11"/>
          </p:nvPr>
        </p:nvSpPr>
        <p:spPr>
          <a:xfrm>
            <a:off x="10904220" y="20340325"/>
            <a:ext cx="11109960" cy="1168400"/>
          </a:xfrm>
          <a:prstGeom prst="rect">
            <a:avLst/>
          </a:prstGeom>
        </p:spPr>
        <p:txBody>
          <a:bodyPr/>
          <a:lstStyle/>
          <a:p>
            <a:endParaRPr lang="en-US"/>
          </a:p>
        </p:txBody>
      </p:sp>
      <p:sp>
        <p:nvSpPr>
          <p:cNvPr id="6" name="Slide Number Placeholder 5"/>
          <p:cNvSpPr>
            <a:spLocks noGrp="1"/>
          </p:cNvSpPr>
          <p:nvPr>
            <p:ph type="sldNum" sz="quarter" idx="12"/>
          </p:nvPr>
        </p:nvSpPr>
        <p:spPr>
          <a:xfrm>
            <a:off x="23248620" y="20340325"/>
            <a:ext cx="7406640" cy="1168400"/>
          </a:xfrm>
          <a:prstGeom prst="rect">
            <a:avLst/>
          </a:prstGeom>
        </p:spPr>
        <p:txBody>
          <a:bodyPr/>
          <a:lstStyle/>
          <a:p>
            <a:fld id="{62DC14E3-2A42-40F1-9B06-B3DEF52F7D0D}" type="slidenum">
              <a:rPr lang="en-US" smtClean="0"/>
              <a:t>‹#›</a:t>
            </a:fld>
            <a:endParaRPr lang="en-US"/>
          </a:p>
        </p:txBody>
      </p:sp>
    </p:spTree>
    <p:extLst>
      <p:ext uri="{BB962C8B-B14F-4D97-AF65-F5344CB8AC3E}">
        <p14:creationId xmlns:p14="http://schemas.microsoft.com/office/powerpoint/2010/main" val="381495437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7000">
              <a:schemeClr val="bg1"/>
            </a:gs>
            <a:gs pos="100000">
              <a:srgbClr val="FFF2C9"/>
            </a:gs>
          </a:gsLst>
          <a:lin ang="2700000" scaled="1"/>
        </a:gradFill>
        <a:effectLst/>
      </p:bgPr>
    </p:bg>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AF78AD34-8F91-844B-086C-8979840E5F48}"/>
              </a:ext>
            </a:extLst>
          </p:cNvPr>
          <p:cNvSpPr/>
          <p:nvPr userDrawn="1"/>
        </p:nvSpPr>
        <p:spPr>
          <a:xfrm rot="16200000">
            <a:off x="30954133" y="19981332"/>
            <a:ext cx="1964266" cy="196426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58786D1D-14D5-521C-47C1-31559A7E220D}"/>
              </a:ext>
            </a:extLst>
          </p:cNvPr>
          <p:cNvSpPr>
            <a:spLocks noChangeArrowheads="1"/>
          </p:cNvSpPr>
          <p:nvPr userDrawn="1"/>
        </p:nvSpPr>
        <p:spPr bwMode="auto">
          <a:xfrm>
            <a:off x="0" y="0"/>
            <a:ext cx="1707938" cy="1862667"/>
          </a:xfrm>
          <a:prstGeom prst="rect">
            <a:avLst/>
          </a:prstGeom>
          <a:solidFill>
            <a:srgbClr val="FFCC33"/>
          </a:solidFill>
          <a:ln>
            <a:noFill/>
          </a:ln>
        </p:spPr>
        <p:txBody>
          <a:bodyPr lIns="58778" tIns="29389" rIns="58778" bIns="29389"/>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7" name="Rectangle 4">
            <a:extLst>
              <a:ext uri="{FF2B5EF4-FFF2-40B4-BE49-F238E27FC236}">
                <a16:creationId xmlns:a16="http://schemas.microsoft.com/office/drawing/2014/main" id="{13A86B80-06CE-E14C-662A-77A0C3AF416B}"/>
              </a:ext>
            </a:extLst>
          </p:cNvPr>
          <p:cNvSpPr>
            <a:spLocks noChangeArrowheads="1"/>
          </p:cNvSpPr>
          <p:nvPr userDrawn="1"/>
        </p:nvSpPr>
        <p:spPr bwMode="auto">
          <a:xfrm>
            <a:off x="0" y="2528993"/>
            <a:ext cx="32918400" cy="2489200"/>
          </a:xfrm>
          <a:prstGeom prst="rect">
            <a:avLst/>
          </a:prstGeom>
          <a:solidFill>
            <a:srgbClr val="FFCC33"/>
          </a:solidFill>
          <a:ln>
            <a:noFill/>
          </a:ln>
        </p:spPr>
        <p:txBody>
          <a:bodyPr lIns="58778" tIns="29389" rIns="58778" bIns="29389"/>
          <a:lstStyle>
            <a:lvl1pPr defTabSz="587375">
              <a:defRPr sz="1500">
                <a:solidFill>
                  <a:schemeClr val="tx1"/>
                </a:solidFill>
                <a:latin typeface="Times" panose="02020603050405020304" pitchFamily="18" charset="0"/>
                <a:ea typeface="MS PGothic" panose="020B0600070205080204" pitchFamily="34" charset="-128"/>
              </a:defRPr>
            </a:lvl1pPr>
            <a:lvl2pPr marL="742950" indent="-285750" defTabSz="587375">
              <a:defRPr sz="1500">
                <a:solidFill>
                  <a:schemeClr val="tx1"/>
                </a:solidFill>
                <a:latin typeface="Times" panose="02020603050405020304" pitchFamily="18" charset="0"/>
                <a:ea typeface="MS PGothic" panose="020B0600070205080204" pitchFamily="34" charset="-128"/>
              </a:defRPr>
            </a:lvl2pPr>
            <a:lvl3pPr marL="1143000" indent="-228600" defTabSz="587375">
              <a:defRPr sz="1500">
                <a:solidFill>
                  <a:schemeClr val="tx1"/>
                </a:solidFill>
                <a:latin typeface="Times" panose="02020603050405020304" pitchFamily="18" charset="0"/>
                <a:ea typeface="MS PGothic" panose="020B0600070205080204" pitchFamily="34" charset="-128"/>
              </a:defRPr>
            </a:lvl3pPr>
            <a:lvl4pPr marL="1600200" indent="-228600" defTabSz="587375">
              <a:defRPr sz="1500">
                <a:solidFill>
                  <a:schemeClr val="tx1"/>
                </a:solidFill>
                <a:latin typeface="Times" panose="02020603050405020304" pitchFamily="18" charset="0"/>
                <a:ea typeface="MS PGothic" panose="020B0600070205080204" pitchFamily="34" charset="-128"/>
              </a:defRPr>
            </a:lvl4pPr>
            <a:lvl5pPr marL="2057400" indent="-228600" defTabSz="587375">
              <a:defRPr sz="1500">
                <a:solidFill>
                  <a:schemeClr val="tx1"/>
                </a:solidFill>
                <a:latin typeface="Times" panose="02020603050405020304" pitchFamily="18" charset="0"/>
                <a:ea typeface="MS PGothic" panose="020B0600070205080204" pitchFamily="34" charset="-128"/>
              </a:defRPr>
            </a:lvl5pPr>
            <a:lvl6pPr marL="25146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8" name="Rectangle 6">
            <a:extLst>
              <a:ext uri="{FF2B5EF4-FFF2-40B4-BE49-F238E27FC236}">
                <a16:creationId xmlns:a16="http://schemas.microsoft.com/office/drawing/2014/main" id="{061F2B0D-D022-0305-D59B-921C7316F618}"/>
              </a:ext>
            </a:extLst>
          </p:cNvPr>
          <p:cNvSpPr>
            <a:spLocks noChangeArrowheads="1"/>
          </p:cNvSpPr>
          <p:nvPr userDrawn="1"/>
        </p:nvSpPr>
        <p:spPr bwMode="auto">
          <a:xfrm>
            <a:off x="1" y="0"/>
            <a:ext cx="226828" cy="21945600"/>
          </a:xfrm>
          <a:prstGeom prst="rect">
            <a:avLst/>
          </a:prstGeom>
          <a:solidFill>
            <a:srgbClr val="FFCC33"/>
          </a:solidFill>
          <a:ln>
            <a:noFill/>
          </a:ln>
        </p:spPr>
        <p:txBody>
          <a:bodyPr lIns="58778" tIns="29389" rIns="58778" bIns="29389"/>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9" name="Rectangle 6">
            <a:extLst>
              <a:ext uri="{FF2B5EF4-FFF2-40B4-BE49-F238E27FC236}">
                <a16:creationId xmlns:a16="http://schemas.microsoft.com/office/drawing/2014/main" id="{9AF68CC3-7C39-2C52-0666-8F9F3E20B8BC}"/>
              </a:ext>
            </a:extLst>
          </p:cNvPr>
          <p:cNvSpPr>
            <a:spLocks noChangeArrowheads="1"/>
          </p:cNvSpPr>
          <p:nvPr userDrawn="1"/>
        </p:nvSpPr>
        <p:spPr bwMode="auto">
          <a:xfrm>
            <a:off x="0" y="21437600"/>
            <a:ext cx="32918400" cy="508000"/>
          </a:xfrm>
          <a:prstGeom prst="rect">
            <a:avLst/>
          </a:prstGeom>
          <a:solidFill>
            <a:srgbClr val="0F594E"/>
          </a:solidFill>
          <a:ln>
            <a:noFill/>
          </a:ln>
          <a:extLst>
            <a:ext uri="{91240B29-F687-4F45-9708-019B960494DF}">
              <a14:hiddenLine xmlns:a14="http://schemas.microsoft.com/office/drawing/2010/main" w="9525">
                <a:solidFill>
                  <a:srgbClr val="000000"/>
                </a:solidFill>
                <a:round/>
                <a:headEnd/>
                <a:tailEnd/>
              </a14:hiddenLine>
            </a:ext>
          </a:extLst>
        </p:spPr>
        <p:txBody>
          <a:bodyPr lIns="58778" tIns="29389" rIns="58778" bIns="29389"/>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0" name="Snip Diagonal Corner Rectangle 5">
            <a:extLst>
              <a:ext uri="{FF2B5EF4-FFF2-40B4-BE49-F238E27FC236}">
                <a16:creationId xmlns:a16="http://schemas.microsoft.com/office/drawing/2014/main" id="{0D878400-00AC-0FCB-ADA3-C0287EA0C2E5}"/>
              </a:ext>
            </a:extLst>
          </p:cNvPr>
          <p:cNvSpPr/>
          <p:nvPr userDrawn="1"/>
        </p:nvSpPr>
        <p:spPr bwMode="auto">
          <a:xfrm flipH="1">
            <a:off x="0" y="0"/>
            <a:ext cx="32918400" cy="4775200"/>
          </a:xfrm>
          <a:prstGeom prst="snip2DiagRect">
            <a:avLst>
              <a:gd name="adj1" fmla="val 0"/>
              <a:gd name="adj2" fmla="val 31289"/>
            </a:avLst>
          </a:prstGeom>
          <a:solidFill>
            <a:srgbClr val="0C5449"/>
          </a:solidFill>
          <a:ln w="9525" cap="flat" cmpd="sng" algn="ctr">
            <a:noFill/>
            <a:prstDash val="solid"/>
            <a:round/>
            <a:headEnd type="none" w="med" len="med"/>
            <a:tailEnd type="none" w="med" len="med"/>
          </a:ln>
          <a:effectLst/>
        </p:spPr>
        <p:txBody>
          <a:bodyPr/>
          <a:lstStyle/>
          <a:p>
            <a:pPr>
              <a:defRPr/>
            </a:pPr>
            <a:endParaRPr lang="en-US" sz="2400" dirty="0">
              <a:solidFill>
                <a:schemeClr val="bg1"/>
              </a:solidFill>
              <a:latin typeface="Times" pitchFamily="-65" charset="0"/>
              <a:ea typeface="ＭＳ Ｐゴシック" charset="0"/>
              <a:cs typeface="ＭＳ Ｐゴシック" charset="0"/>
            </a:endParaRPr>
          </a:p>
        </p:txBody>
      </p:sp>
      <p:sp>
        <p:nvSpPr>
          <p:cNvPr id="2" name="Title Placeholder 1"/>
          <p:cNvSpPr>
            <a:spLocks noGrp="1"/>
          </p:cNvSpPr>
          <p:nvPr>
            <p:ph type="title"/>
          </p:nvPr>
        </p:nvSpPr>
        <p:spPr>
          <a:xfrm>
            <a:off x="2263140" y="1168405"/>
            <a:ext cx="28392120" cy="19981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7689279"/>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2926080" rtl="0" eaLnBrk="1" latinLnBrk="0" hangingPunct="1">
        <a:lnSpc>
          <a:spcPct val="90000"/>
        </a:lnSpc>
        <a:spcBef>
          <a:spcPct val="0"/>
        </a:spcBef>
        <a:buNone/>
        <a:defRPr sz="14080" kern="1200">
          <a:solidFill>
            <a:schemeClr val="bg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28595F-1F63-B80E-1B99-BBA50A9887F5}"/>
              </a:ext>
              <a:ext uri="{C183D7F6-B498-43B3-948B-1728B52AA6E4}">
                <adec:decorative xmlns:adec="http://schemas.microsoft.com/office/drawing/2017/decorative" val="1"/>
              </a:ext>
            </a:extLst>
          </p:cNvPr>
          <p:cNvSpPr/>
          <p:nvPr/>
        </p:nvSpPr>
        <p:spPr bwMode="auto">
          <a:xfrm>
            <a:off x="27066240" y="12645263"/>
            <a:ext cx="5181598" cy="344310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34" charset="0"/>
            </a:endParaRPr>
          </a:p>
        </p:txBody>
      </p:sp>
      <p:sp>
        <p:nvSpPr>
          <p:cNvPr id="11" name="Rectangle 20">
            <a:extLst>
              <a:ext uri="{FF2B5EF4-FFF2-40B4-BE49-F238E27FC236}">
                <a16:creationId xmlns:a16="http://schemas.microsoft.com/office/drawing/2014/main" id="{CC9D7B06-1517-0F5B-2CDF-AD8574EB51C1}"/>
              </a:ext>
            </a:extLst>
          </p:cNvPr>
          <p:cNvSpPr>
            <a:spLocks noChangeArrowheads="1"/>
          </p:cNvSpPr>
          <p:nvPr/>
        </p:nvSpPr>
        <p:spPr bwMode="auto">
          <a:xfrm>
            <a:off x="670560" y="5177420"/>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dirty="0">
                <a:solidFill>
                  <a:schemeClr val="bg1"/>
                </a:solidFill>
              </a:rPr>
              <a:t>Introduction</a:t>
            </a:r>
          </a:p>
        </p:txBody>
      </p:sp>
      <p:sp>
        <p:nvSpPr>
          <p:cNvPr id="12" name="Rectangle 21">
            <a:extLst>
              <a:ext uri="{FF2B5EF4-FFF2-40B4-BE49-F238E27FC236}">
                <a16:creationId xmlns:a16="http://schemas.microsoft.com/office/drawing/2014/main" id="{C639F693-C89F-F963-92E9-B0AB4AA6270A}"/>
              </a:ext>
            </a:extLst>
          </p:cNvPr>
          <p:cNvSpPr>
            <a:spLocks noChangeArrowheads="1"/>
          </p:cNvSpPr>
          <p:nvPr/>
        </p:nvSpPr>
        <p:spPr bwMode="auto">
          <a:xfrm>
            <a:off x="22189440" y="16308108"/>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References</a:t>
            </a:r>
          </a:p>
        </p:txBody>
      </p:sp>
      <p:sp>
        <p:nvSpPr>
          <p:cNvPr id="13" name="Rectangle 22">
            <a:extLst>
              <a:ext uri="{FF2B5EF4-FFF2-40B4-BE49-F238E27FC236}">
                <a16:creationId xmlns:a16="http://schemas.microsoft.com/office/drawing/2014/main" id="{A0D950A1-2000-7B07-DFDF-8B07D30FA557}"/>
              </a:ext>
            </a:extLst>
          </p:cNvPr>
          <p:cNvSpPr>
            <a:spLocks noChangeArrowheads="1"/>
          </p:cNvSpPr>
          <p:nvPr/>
        </p:nvSpPr>
        <p:spPr bwMode="auto">
          <a:xfrm>
            <a:off x="11430000" y="5177420"/>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Methods</a:t>
            </a:r>
          </a:p>
        </p:txBody>
      </p:sp>
      <p:sp>
        <p:nvSpPr>
          <p:cNvPr id="14" name="Rectangle 24">
            <a:extLst>
              <a:ext uri="{FF2B5EF4-FFF2-40B4-BE49-F238E27FC236}">
                <a16:creationId xmlns:a16="http://schemas.microsoft.com/office/drawing/2014/main" id="{D736860E-C7B6-D32B-2E9C-9E1800EB45CC}"/>
              </a:ext>
            </a:extLst>
          </p:cNvPr>
          <p:cNvSpPr>
            <a:spLocks noChangeArrowheads="1"/>
          </p:cNvSpPr>
          <p:nvPr/>
        </p:nvSpPr>
        <p:spPr bwMode="auto">
          <a:xfrm>
            <a:off x="11430000" y="12888565"/>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Results</a:t>
            </a:r>
          </a:p>
        </p:txBody>
      </p:sp>
      <p:sp>
        <p:nvSpPr>
          <p:cNvPr id="15" name="Rectangle 25">
            <a:extLst>
              <a:ext uri="{FF2B5EF4-FFF2-40B4-BE49-F238E27FC236}">
                <a16:creationId xmlns:a16="http://schemas.microsoft.com/office/drawing/2014/main" id="{F3C37175-3378-B35F-FEBB-1B0BCB605881}"/>
              </a:ext>
            </a:extLst>
          </p:cNvPr>
          <p:cNvSpPr>
            <a:spLocks noChangeArrowheads="1"/>
          </p:cNvSpPr>
          <p:nvPr/>
        </p:nvSpPr>
        <p:spPr bwMode="auto">
          <a:xfrm>
            <a:off x="22189440" y="5177420"/>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Conclusion</a:t>
            </a:r>
          </a:p>
        </p:txBody>
      </p:sp>
      <p:sp>
        <p:nvSpPr>
          <p:cNvPr id="16" name="Title 8">
            <a:extLst>
              <a:ext uri="{FF2B5EF4-FFF2-40B4-BE49-F238E27FC236}">
                <a16:creationId xmlns:a16="http://schemas.microsoft.com/office/drawing/2014/main" id="{DCE50D47-8316-D427-6CF4-5BCDC9D9FFA0}"/>
              </a:ext>
            </a:extLst>
          </p:cNvPr>
          <p:cNvSpPr>
            <a:spLocks noGrp="1"/>
          </p:cNvSpPr>
          <p:nvPr>
            <p:ph type="ctrTitle"/>
          </p:nvPr>
        </p:nvSpPr>
        <p:spPr>
          <a:xfrm>
            <a:off x="6244683" y="188385"/>
            <a:ext cx="26183860" cy="2417655"/>
          </a:xfrm>
        </p:spPr>
        <p:txBody>
          <a:bodyPr>
            <a:noAutofit/>
          </a:bodyPr>
          <a:lstStyle/>
          <a:p>
            <a:r>
              <a:rPr lang="en-US" sz="8000" dirty="0">
                <a:solidFill>
                  <a:schemeClr val="bg1"/>
                </a:solidFill>
              </a:rPr>
              <a:t>Title – this is a </a:t>
            </a:r>
            <a:r>
              <a:rPr lang="en-US" sz="8000" dirty="0">
                <a:solidFill>
                  <a:srgbClr val="FFCC33"/>
                </a:solidFill>
              </a:rPr>
              <a:t>36” x 24”  (3’ x 2’) poster</a:t>
            </a:r>
            <a:r>
              <a:rPr lang="en-US" sz="8000" dirty="0">
                <a:solidFill>
                  <a:schemeClr val="bg1"/>
                </a:solidFill>
              </a:rPr>
              <a:t>, 80 point </a:t>
            </a:r>
            <a:r>
              <a:rPr lang="en-US" sz="8000" dirty="0" err="1">
                <a:solidFill>
                  <a:schemeClr val="bg1"/>
                </a:solidFill>
              </a:rPr>
              <a:t>Lato</a:t>
            </a:r>
            <a:r>
              <a:rPr lang="en-US" sz="8000" dirty="0">
                <a:solidFill>
                  <a:schemeClr val="bg1"/>
                </a:solidFill>
              </a:rPr>
              <a:t> title heading, legible at 16 feet away</a:t>
            </a:r>
          </a:p>
        </p:txBody>
      </p:sp>
      <p:sp>
        <p:nvSpPr>
          <p:cNvPr id="17" name="Subtitle 9">
            <a:extLst>
              <a:ext uri="{FF2B5EF4-FFF2-40B4-BE49-F238E27FC236}">
                <a16:creationId xmlns:a16="http://schemas.microsoft.com/office/drawing/2014/main" id="{1B1D01E5-298F-E4B7-156E-05D3A8BAAEF4}"/>
              </a:ext>
            </a:extLst>
          </p:cNvPr>
          <p:cNvSpPr>
            <a:spLocks noGrp="1"/>
          </p:cNvSpPr>
          <p:nvPr>
            <p:ph type="subTitle" idx="1"/>
          </p:nvPr>
        </p:nvSpPr>
        <p:spPr>
          <a:xfrm>
            <a:off x="6244683" y="2763836"/>
            <a:ext cx="26183859" cy="1914844"/>
          </a:xfrm>
        </p:spPr>
        <p:txBody>
          <a:bodyPr>
            <a:noAutofit/>
          </a:bodyPr>
          <a:lstStyle/>
          <a:p>
            <a:pPr>
              <a:spcBef>
                <a:spcPts val="0"/>
              </a:spcBef>
            </a:pPr>
            <a:r>
              <a:rPr lang="en-US" sz="5400" dirty="0">
                <a:solidFill>
                  <a:schemeClr val="bg1"/>
                </a:solidFill>
              </a:rPr>
              <a:t>Authors and affiliations</a:t>
            </a:r>
          </a:p>
          <a:p>
            <a:pPr>
              <a:spcBef>
                <a:spcPts val="0"/>
              </a:spcBef>
            </a:pPr>
            <a:r>
              <a:rPr lang="en-US" sz="5400" dirty="0">
                <a:solidFill>
                  <a:schemeClr val="bg1"/>
                </a:solidFill>
              </a:rPr>
              <a:t>54 point </a:t>
            </a:r>
            <a:r>
              <a:rPr lang="en-US" sz="5400" dirty="0" err="1">
                <a:solidFill>
                  <a:schemeClr val="bg1"/>
                </a:solidFill>
              </a:rPr>
              <a:t>Lato</a:t>
            </a:r>
            <a:r>
              <a:rPr lang="en-US" sz="5400" dirty="0">
                <a:solidFill>
                  <a:schemeClr val="bg1"/>
                </a:solidFill>
              </a:rPr>
              <a:t> medium body</a:t>
            </a:r>
          </a:p>
        </p:txBody>
      </p:sp>
      <p:sp>
        <p:nvSpPr>
          <p:cNvPr id="18" name="Rectangle 17">
            <a:extLst>
              <a:ext uri="{FF2B5EF4-FFF2-40B4-BE49-F238E27FC236}">
                <a16:creationId xmlns:a16="http://schemas.microsoft.com/office/drawing/2014/main" id="{061C3AC6-5CC5-D673-44EE-B3800DC24954}"/>
              </a:ext>
              <a:ext uri="{C183D7F6-B498-43B3-948B-1728B52AA6E4}">
                <adec:decorative xmlns:adec="http://schemas.microsoft.com/office/drawing/2017/decorative" val="1"/>
              </a:ext>
            </a:extLst>
          </p:cNvPr>
          <p:cNvSpPr/>
          <p:nvPr/>
        </p:nvSpPr>
        <p:spPr>
          <a:xfrm>
            <a:off x="25648919" y="10278966"/>
            <a:ext cx="3139440" cy="9144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C702532-4AEF-85E1-73DF-A7A0FF57CBD6}"/>
              </a:ext>
              <a:ext uri="{C183D7F6-B498-43B3-948B-1728B52AA6E4}">
                <adec:decorative xmlns:adec="http://schemas.microsoft.com/office/drawing/2017/decorative" val="1"/>
              </a:ext>
            </a:extLst>
          </p:cNvPr>
          <p:cNvSpPr/>
          <p:nvPr/>
        </p:nvSpPr>
        <p:spPr>
          <a:xfrm>
            <a:off x="29108399" y="10278966"/>
            <a:ext cx="3139440" cy="9144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85D5F4-B367-C038-44B2-E1C1B2AEB22D}"/>
              </a:ext>
              <a:ext uri="{C183D7F6-B498-43B3-948B-1728B52AA6E4}">
                <adec:decorative xmlns:adec="http://schemas.microsoft.com/office/drawing/2017/decorative" val="1"/>
              </a:ext>
            </a:extLst>
          </p:cNvPr>
          <p:cNvSpPr/>
          <p:nvPr/>
        </p:nvSpPr>
        <p:spPr>
          <a:xfrm>
            <a:off x="22189439" y="10278966"/>
            <a:ext cx="3139440" cy="9144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AFDC3B3-A903-4568-7D37-8FFCB73FD900}"/>
              </a:ext>
            </a:extLst>
          </p:cNvPr>
          <p:cNvSpPr txBox="1"/>
          <p:nvPr/>
        </p:nvSpPr>
        <p:spPr>
          <a:xfrm>
            <a:off x="670560" y="6338853"/>
            <a:ext cx="10058400" cy="15481161"/>
          </a:xfrm>
          <a:prstGeom prst="rect">
            <a:avLst/>
          </a:prstGeom>
          <a:noFill/>
        </p:spPr>
        <p:txBody>
          <a:bodyPr wrap="square" rtlCol="0">
            <a:spAutoFit/>
          </a:bodyPr>
          <a:lstStyle/>
          <a:p>
            <a:pPr>
              <a:spcAft>
                <a:spcPts val="1200"/>
              </a:spcAft>
            </a:pPr>
            <a:r>
              <a:rPr lang="en-US" sz="2400" dirty="0"/>
              <a:t>Any posters that are meant to be read at a minimum distance; the following sizes are suggested:</a:t>
            </a:r>
          </a:p>
          <a:p>
            <a:pPr marL="576263" indent="-347663">
              <a:spcAft>
                <a:spcPts val="1200"/>
              </a:spcAft>
              <a:buFont typeface="Arial" panose="020B0604020202020204" pitchFamily="34" charset="0"/>
              <a:buChar char="•"/>
            </a:pPr>
            <a:r>
              <a:rPr lang="en-US" sz="2400" dirty="0"/>
              <a:t>Title: 80 </a:t>
            </a:r>
            <a:r>
              <a:rPr lang="en-US" sz="2400" dirty="0" err="1"/>
              <a:t>pt</a:t>
            </a:r>
            <a:r>
              <a:rPr lang="en-US" sz="2400" dirty="0"/>
              <a:t> bolded</a:t>
            </a:r>
          </a:p>
          <a:p>
            <a:pPr marL="576263" indent="-347663">
              <a:spcAft>
                <a:spcPts val="1200"/>
              </a:spcAft>
              <a:buFont typeface="Arial" panose="020B0604020202020204" pitchFamily="34" charset="0"/>
              <a:buChar char="•"/>
            </a:pPr>
            <a:r>
              <a:rPr lang="en-US" sz="2400" dirty="0"/>
              <a:t>Authors and affiliations: 54 - 60 </a:t>
            </a:r>
            <a:r>
              <a:rPr lang="en-US" sz="2400" dirty="0" err="1"/>
              <a:t>pt</a:t>
            </a:r>
            <a:endParaRPr lang="en-US" sz="2400" dirty="0"/>
          </a:p>
          <a:p>
            <a:pPr marL="576263" indent="-347663">
              <a:spcAft>
                <a:spcPts val="1200"/>
              </a:spcAft>
              <a:buFont typeface="Arial" panose="020B0604020202020204" pitchFamily="34" charset="0"/>
              <a:buChar char="•"/>
            </a:pPr>
            <a:r>
              <a:rPr lang="en-US" sz="2400" dirty="0"/>
              <a:t>Headings: 36 </a:t>
            </a:r>
            <a:r>
              <a:rPr lang="en-US" sz="2400" dirty="0" err="1"/>
              <a:t>pt</a:t>
            </a:r>
            <a:endParaRPr lang="en-US" sz="2400" dirty="0"/>
          </a:p>
          <a:p>
            <a:pPr marL="576263" indent="-347663">
              <a:spcAft>
                <a:spcPts val="1200"/>
              </a:spcAft>
              <a:buFont typeface="Arial" panose="020B0604020202020204" pitchFamily="34" charset="0"/>
              <a:buChar char="•"/>
            </a:pPr>
            <a:r>
              <a:rPr lang="en-US" sz="2400" dirty="0"/>
              <a:t>Body text: 24 - 32 </a:t>
            </a:r>
            <a:r>
              <a:rPr lang="en-US" sz="2400" dirty="0" err="1"/>
              <a:t>pt</a:t>
            </a:r>
            <a:endParaRPr lang="en-US" sz="2400" dirty="0"/>
          </a:p>
          <a:p>
            <a:pPr marL="576263" indent="-347663">
              <a:spcAft>
                <a:spcPts val="1200"/>
              </a:spcAft>
              <a:buFont typeface="Arial" panose="020B0604020202020204" pitchFamily="34" charset="0"/>
              <a:buChar char="•"/>
            </a:pPr>
            <a:r>
              <a:rPr lang="en-US" sz="2400" dirty="0"/>
              <a:t>Captions: 18 </a:t>
            </a:r>
            <a:r>
              <a:rPr lang="en-US" sz="2400" dirty="0" err="1"/>
              <a:t>pt</a:t>
            </a:r>
            <a:endParaRPr lang="en-US" sz="2400" dirty="0"/>
          </a:p>
          <a:p>
            <a:pPr>
              <a:spcAft>
                <a:spcPts val="1200"/>
              </a:spcAft>
            </a:pPr>
            <a:r>
              <a:rPr lang="en-US" sz="2400" dirty="0"/>
              <a:t>For readability, the following sizes are suggested for the body text:</a:t>
            </a:r>
          </a:p>
          <a:p>
            <a:pPr marL="576263" indent="-347663">
              <a:spcAft>
                <a:spcPts val="1200"/>
              </a:spcAft>
              <a:buFont typeface="Arial" panose="020B0604020202020204" pitchFamily="34" charset="0"/>
              <a:buChar char="•"/>
            </a:pPr>
            <a:r>
              <a:rPr lang="en-US" sz="2400" dirty="0"/>
              <a:t>To be legible at 6 feet use 30 point. (most common for conferences)</a:t>
            </a:r>
          </a:p>
          <a:p>
            <a:pPr marL="576263" indent="-347663">
              <a:spcAft>
                <a:spcPts val="1200"/>
              </a:spcAft>
              <a:buFont typeface="Arial" panose="020B0604020202020204" pitchFamily="34" charset="0"/>
              <a:buChar char="•"/>
            </a:pPr>
            <a:r>
              <a:rPr lang="en-US" sz="2400" dirty="0"/>
              <a:t>To be legible at 10 feet use 48 point.</a:t>
            </a:r>
          </a:p>
          <a:p>
            <a:pPr marL="576263" indent="-347663">
              <a:spcAft>
                <a:spcPts val="1200"/>
              </a:spcAft>
              <a:buFont typeface="Arial" panose="020B0604020202020204" pitchFamily="34" charset="0"/>
              <a:buChar char="•"/>
            </a:pPr>
            <a:r>
              <a:rPr lang="en-US" sz="2400" dirty="0"/>
              <a:t>To be legible at 12 feet use 60 point.</a:t>
            </a:r>
          </a:p>
          <a:p>
            <a:pPr marL="576263" indent="-347663">
              <a:spcAft>
                <a:spcPts val="1200"/>
              </a:spcAft>
              <a:buFont typeface="Arial" panose="020B0604020202020204" pitchFamily="34" charset="0"/>
              <a:buChar char="•"/>
            </a:pPr>
            <a:r>
              <a:rPr lang="en-US" sz="2400" dirty="0"/>
              <a:t>To be legible at 14 feet use 72 point.</a:t>
            </a:r>
          </a:p>
          <a:p>
            <a:pPr marL="228600">
              <a:spcAft>
                <a:spcPts val="1200"/>
              </a:spcAft>
            </a:pPr>
            <a:r>
              <a:rPr lang="en-US" sz="2400" dirty="0"/>
              <a:t>Text and figures should be readable from around 5-7 feet away</a:t>
            </a:r>
          </a:p>
          <a:p>
            <a:pPr marL="576263" indent="-347663">
              <a:spcAft>
                <a:spcPts val="1200"/>
              </a:spcAft>
              <a:buFont typeface="Arial" panose="020B0604020202020204" pitchFamily="34" charset="0"/>
              <a:buChar char="•"/>
            </a:pPr>
            <a:r>
              <a:rPr lang="en-US" sz="2400" dirty="0"/>
              <a:t>Use a sans serif typeface (e.g., </a:t>
            </a:r>
            <a:r>
              <a:rPr lang="en-US" sz="2400" dirty="0" err="1"/>
              <a:t>Lato</a:t>
            </a:r>
            <a:r>
              <a:rPr lang="en-US" sz="2400" dirty="0"/>
              <a:t>, Arial, Open Sans, Helvetica, etc.). Our poster templates use the sans serif font </a:t>
            </a:r>
            <a:r>
              <a:rPr lang="en-US" sz="2400" dirty="0" err="1"/>
              <a:t>Lato</a:t>
            </a:r>
            <a:r>
              <a:rPr lang="en-US" sz="2400" dirty="0"/>
              <a:t>, which can be downloaded from </a:t>
            </a:r>
            <a:r>
              <a:rPr lang="en-US" sz="2400" dirty="0">
                <a:hlinkClick r:id="rId2"/>
              </a:rPr>
              <a:t>the link provided on our FAQ page </a:t>
            </a:r>
            <a:r>
              <a:rPr lang="en-US" sz="2400" dirty="0"/>
              <a:t>or from Google: </a:t>
            </a:r>
            <a:r>
              <a:rPr lang="en-US" sz="2400" dirty="0">
                <a:hlinkClick r:id="rId3"/>
              </a:rPr>
              <a:t>https://fonts.google.com/specimen/Lato</a:t>
            </a:r>
            <a:endParaRPr lang="en-US" sz="2400" dirty="0"/>
          </a:p>
          <a:p>
            <a:pPr marL="576263" indent="-347663">
              <a:spcAft>
                <a:spcPts val="1200"/>
              </a:spcAft>
              <a:buFont typeface="Arial" panose="020B0604020202020204" pitchFamily="34" charset="0"/>
              <a:buChar char="•"/>
            </a:pPr>
            <a:r>
              <a:rPr lang="en-US" sz="2400" dirty="0"/>
              <a:t>This poster uses </a:t>
            </a:r>
            <a:r>
              <a:rPr lang="en-US" sz="2400" dirty="0" err="1"/>
              <a:t>Lato</a:t>
            </a:r>
            <a:r>
              <a:rPr lang="en-US" sz="24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1200"/>
              </a:spcAft>
              <a:buFont typeface="Arial" panose="020B0604020202020204" pitchFamily="34" charset="0"/>
              <a:buChar char="•"/>
            </a:pPr>
            <a:r>
              <a:rPr lang="en-US" sz="2400" dirty="0"/>
              <a:t>For more information about creating accessible design with color and type, please reference </a:t>
            </a:r>
            <a:r>
              <a:rPr lang="en-US" sz="2400" dirty="0">
                <a:hlinkClick r:id="rId4"/>
              </a:rPr>
              <a:t>https://medcom.med.wayne.edu/creating-accessible-design</a:t>
            </a:r>
            <a:endParaRPr lang="en-US" sz="2400" dirty="0"/>
          </a:p>
          <a:p>
            <a:r>
              <a:rPr lang="en-US" sz="2400" b="1" dirty="0"/>
              <a:t>Text – good examples</a:t>
            </a:r>
          </a:p>
          <a:p>
            <a:r>
              <a:rPr lang="en-US" sz="2400" dirty="0"/>
              <a:t>Text should be high contrast, the following provide the best contrast for reading and printing:</a:t>
            </a:r>
          </a:p>
          <a:p>
            <a:pPr marL="579438" indent="-411163">
              <a:buFont typeface="Arial" panose="020B0604020202020204" pitchFamily="34" charset="0"/>
              <a:buChar char="•"/>
            </a:pPr>
            <a:r>
              <a:rPr lang="en-US" sz="2400" dirty="0"/>
              <a:t>Black on white</a:t>
            </a:r>
          </a:p>
          <a:p>
            <a:pPr marL="579438" indent="-411163">
              <a:buFont typeface="Arial" panose="020B0604020202020204" pitchFamily="34" charset="0"/>
              <a:buChar char="•"/>
            </a:pPr>
            <a:r>
              <a:rPr lang="en-US" sz="2400" dirty="0">
                <a:solidFill>
                  <a:srgbClr val="00594F"/>
                </a:solidFill>
              </a:rPr>
              <a:t>WSU primary green on white</a:t>
            </a:r>
          </a:p>
          <a:p>
            <a:pPr marL="579438" indent="-411163">
              <a:buFont typeface="Arial" panose="020B0604020202020204" pitchFamily="34" charset="0"/>
              <a:buChar char="•"/>
            </a:pPr>
            <a:r>
              <a:rPr lang="en-US" sz="2400" dirty="0">
                <a:solidFill>
                  <a:schemeClr val="bg2">
                    <a:lumMod val="25000"/>
                  </a:schemeClr>
                </a:solidFill>
              </a:rPr>
              <a:t>Dark gray on white</a:t>
            </a:r>
          </a:p>
          <a:p>
            <a:pPr marL="579438" indent="-411163">
              <a:buFont typeface="Arial" panose="020B0604020202020204" pitchFamily="34" charset="0"/>
              <a:buChar char="•"/>
            </a:pPr>
            <a:r>
              <a:rPr lang="en-US" sz="2400" b="1" dirty="0">
                <a:solidFill>
                  <a:srgbClr val="00594F"/>
                </a:solidFill>
                <a:highlight>
                  <a:srgbClr val="FFC844"/>
                </a:highlight>
              </a:rPr>
              <a:t>WSU primary green on WSU primary yellow </a:t>
            </a:r>
          </a:p>
          <a:p>
            <a:pPr marL="579438" indent="-411163">
              <a:buFont typeface="Arial" panose="020B0604020202020204" pitchFamily="34" charset="0"/>
              <a:buChar char="•"/>
            </a:pPr>
            <a:r>
              <a:rPr lang="en-US" sz="2400" b="1" dirty="0">
                <a:solidFill>
                  <a:srgbClr val="FFC844"/>
                </a:solidFill>
                <a:highlight>
                  <a:srgbClr val="00594F"/>
                </a:highlight>
              </a:rPr>
              <a:t>WSU primary yellow on WSU primary green</a:t>
            </a:r>
            <a:endParaRPr lang="en-US" sz="2400" dirty="0">
              <a:solidFill>
                <a:schemeClr val="bg2">
                  <a:lumMod val="25000"/>
                </a:schemeClr>
              </a:solidFill>
            </a:endParaRPr>
          </a:p>
          <a:p>
            <a:pPr marL="579438" indent="-411163">
              <a:buClr>
                <a:srgbClr val="00594F"/>
              </a:buClr>
              <a:buFont typeface="Arial" panose="020B0604020202020204" pitchFamily="34" charset="0"/>
              <a:buChar char="•"/>
            </a:pPr>
            <a:r>
              <a:rPr lang="en-US" sz="2400"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sz="2400" dirty="0"/>
          </a:p>
          <a:p>
            <a:pPr marL="576263" indent="-347663">
              <a:spcAft>
                <a:spcPts val="1200"/>
              </a:spcAft>
              <a:buFont typeface="Arial" panose="020B0604020202020204" pitchFamily="34" charset="0"/>
              <a:buChar char="•"/>
            </a:pPr>
            <a:endParaRPr lang="en-US" sz="2400" dirty="0"/>
          </a:p>
        </p:txBody>
      </p:sp>
      <p:sp>
        <p:nvSpPr>
          <p:cNvPr id="40" name="TextBox 39">
            <a:extLst>
              <a:ext uri="{FF2B5EF4-FFF2-40B4-BE49-F238E27FC236}">
                <a16:creationId xmlns:a16="http://schemas.microsoft.com/office/drawing/2014/main" id="{F258B819-F1DD-5630-A229-E84AEEFFDEA7}"/>
              </a:ext>
            </a:extLst>
          </p:cNvPr>
          <p:cNvSpPr txBox="1"/>
          <p:nvPr/>
        </p:nvSpPr>
        <p:spPr>
          <a:xfrm>
            <a:off x="16764942" y="20464385"/>
            <a:ext cx="5072008" cy="369332"/>
          </a:xfrm>
          <a:prstGeom prst="rect">
            <a:avLst/>
          </a:prstGeom>
          <a:noFill/>
        </p:spPr>
        <p:txBody>
          <a:bodyPr wrap="square" rtlCol="0">
            <a:spAutoFit/>
          </a:bodyPr>
          <a:lstStyle/>
          <a:p>
            <a:r>
              <a:rPr lang="en-US" dirty="0"/>
              <a:t>Figure 2 – example chart</a:t>
            </a:r>
          </a:p>
        </p:txBody>
      </p:sp>
      <p:sp>
        <p:nvSpPr>
          <p:cNvPr id="24" name="TextBox 23">
            <a:extLst>
              <a:ext uri="{FF2B5EF4-FFF2-40B4-BE49-F238E27FC236}">
                <a16:creationId xmlns:a16="http://schemas.microsoft.com/office/drawing/2014/main" id="{988DB665-7B92-4499-A8E2-7E39A7745BD4}"/>
              </a:ext>
            </a:extLst>
          </p:cNvPr>
          <p:cNvSpPr txBox="1"/>
          <p:nvPr/>
        </p:nvSpPr>
        <p:spPr>
          <a:xfrm>
            <a:off x="11430000" y="6338853"/>
            <a:ext cx="10058400" cy="6740307"/>
          </a:xfrm>
          <a:prstGeom prst="rect">
            <a:avLst/>
          </a:prstGeom>
          <a:noFill/>
        </p:spPr>
        <p:txBody>
          <a:bodyPr wrap="square" numCol="2">
            <a:spAutoFit/>
          </a:bodyPr>
          <a:lstStyle/>
          <a:p>
            <a:r>
              <a:rPr lang="en-US" sz="2400" b="1" dirty="0"/>
              <a:t>Text – poor/inaccessible examples</a:t>
            </a:r>
          </a:p>
          <a:p>
            <a:r>
              <a:rPr lang="en-US" sz="24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2400" dirty="0"/>
          </a:p>
          <a:p>
            <a:endParaRPr lang="en-US" sz="2400" dirty="0"/>
          </a:p>
          <a:p>
            <a:endParaRPr lang="en-US" sz="2400" dirty="0"/>
          </a:p>
          <a:p>
            <a:endParaRPr lang="en-US" sz="2400" dirty="0"/>
          </a:p>
          <a:p>
            <a:endParaRPr lang="en-US" sz="2400" dirty="0"/>
          </a:p>
          <a:p>
            <a:endParaRPr lang="en-US" sz="2400" dirty="0"/>
          </a:p>
          <a:p>
            <a:pPr marL="457200" indent="-334963">
              <a:buFont typeface="Arial" panose="020B0604020202020204" pitchFamily="34" charset="0"/>
              <a:buChar char="•"/>
            </a:pPr>
            <a:r>
              <a:rPr lang="en-US" sz="2400" dirty="0"/>
              <a:t>Black on white</a:t>
            </a:r>
          </a:p>
          <a:p>
            <a:pPr marL="457200" indent="-334963">
              <a:buFont typeface="Arial" panose="020B0604020202020204" pitchFamily="34" charset="0"/>
              <a:buChar char="•"/>
            </a:pPr>
            <a:r>
              <a:rPr lang="en-US" sz="2400" dirty="0">
                <a:solidFill>
                  <a:srgbClr val="3D7A67"/>
                </a:solidFill>
                <a:highlight>
                  <a:srgbClr val="093F39"/>
                </a:highlight>
              </a:rPr>
              <a:t>Light green on WSU primary green</a:t>
            </a:r>
          </a:p>
          <a:p>
            <a:pPr marL="457200" indent="-334963">
              <a:buFont typeface="Arial" panose="020B0604020202020204" pitchFamily="34" charset="0"/>
              <a:buChar char="•"/>
            </a:pPr>
            <a:r>
              <a:rPr lang="en-US" sz="2400" dirty="0">
                <a:solidFill>
                  <a:schemeClr val="bg2">
                    <a:lumMod val="25000"/>
                  </a:schemeClr>
                </a:solidFill>
                <a:highlight>
                  <a:srgbClr val="093F39"/>
                </a:highlight>
              </a:rPr>
              <a:t>Dark gray on WSU primary green</a:t>
            </a:r>
          </a:p>
          <a:p>
            <a:pPr marL="457200" indent="-334963">
              <a:buFont typeface="Arial" panose="020B0604020202020204" pitchFamily="34" charset="0"/>
              <a:buChar char="•"/>
            </a:pPr>
            <a:r>
              <a:rPr lang="en-US" sz="2400" b="1" dirty="0">
                <a:solidFill>
                  <a:schemeClr val="bg1"/>
                </a:solidFill>
                <a:highlight>
                  <a:srgbClr val="FFC844"/>
                </a:highlight>
              </a:rPr>
              <a:t>White on WSU primary yellow </a:t>
            </a:r>
          </a:p>
          <a:p>
            <a:pPr marL="457200" indent="-334963">
              <a:buFont typeface="Arial" panose="020B0604020202020204" pitchFamily="34" charset="0"/>
              <a:buChar char="•"/>
            </a:pPr>
            <a:r>
              <a:rPr lang="en-US" sz="2400" b="1" dirty="0">
                <a:highlight>
                  <a:srgbClr val="00594F"/>
                </a:highlight>
              </a:rPr>
              <a:t>Black on WSU primary green</a:t>
            </a:r>
            <a:endParaRPr lang="en-US" sz="2400" dirty="0"/>
          </a:p>
          <a:p>
            <a:pPr marL="457200" indent="-334963">
              <a:buClr>
                <a:srgbClr val="00594F"/>
              </a:buClr>
              <a:buFont typeface="Arial" panose="020B0604020202020204" pitchFamily="34" charset="0"/>
              <a:buChar char="•"/>
            </a:pPr>
            <a:r>
              <a:rPr lang="en-US" sz="2400"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sz="2400" dirty="0">
                <a:solidFill>
                  <a:srgbClr val="FF0000"/>
                </a:solidFill>
              </a:rPr>
              <a:t>Red</a:t>
            </a:r>
            <a:r>
              <a:rPr lang="en-US" sz="2400" dirty="0">
                <a:solidFill>
                  <a:srgbClr val="093F39"/>
                </a:solidFill>
              </a:rPr>
              <a:t> does not mean this is important! When deciding to change your content's font color for important information, ensure the font color is </a:t>
            </a:r>
            <a:r>
              <a:rPr lang="en-US" sz="2400" b="1" i="1" dirty="0">
                <a:solidFill>
                  <a:srgbClr val="093F39"/>
                </a:solidFill>
              </a:rPr>
              <a:t>not</a:t>
            </a:r>
            <a:r>
              <a:rPr lang="en-US" sz="2400" dirty="0">
                <a:solidFill>
                  <a:srgbClr val="093F39"/>
                </a:solidFill>
              </a:rPr>
              <a:t> the only means of identification. </a:t>
            </a:r>
            <a:r>
              <a:rPr lang="en-US" sz="2400" b="1" dirty="0">
                <a:solidFill>
                  <a:srgbClr val="093F39"/>
                </a:solidFill>
              </a:rPr>
              <a:t>Bolding,</a:t>
            </a:r>
            <a:r>
              <a:rPr lang="en-US" sz="2400" dirty="0">
                <a:solidFill>
                  <a:srgbClr val="093F39"/>
                </a:solidFill>
              </a:rPr>
              <a:t> </a:t>
            </a:r>
            <a:r>
              <a:rPr lang="en-US" sz="2400" i="1" dirty="0">
                <a:solidFill>
                  <a:srgbClr val="093F39"/>
                </a:solidFill>
              </a:rPr>
              <a:t>italicizing</a:t>
            </a:r>
            <a:r>
              <a:rPr lang="en-US" sz="2400" dirty="0">
                <a:solidFill>
                  <a:srgbClr val="093F39"/>
                </a:solidFill>
              </a:rPr>
              <a:t> and </a:t>
            </a:r>
            <a:r>
              <a:rPr lang="en-US" sz="3200" dirty="0">
                <a:solidFill>
                  <a:srgbClr val="093F39"/>
                </a:solidFill>
              </a:rPr>
              <a:t>scale can function as indicators of importance.</a:t>
            </a:r>
            <a:endParaRPr lang="en-US" sz="2400" dirty="0">
              <a:solidFill>
                <a:srgbClr val="093F39"/>
              </a:solidFill>
            </a:endParaRPr>
          </a:p>
        </p:txBody>
      </p:sp>
      <p:sp>
        <p:nvSpPr>
          <p:cNvPr id="37" name="TextBox 36">
            <a:extLst>
              <a:ext uri="{FF2B5EF4-FFF2-40B4-BE49-F238E27FC236}">
                <a16:creationId xmlns:a16="http://schemas.microsoft.com/office/drawing/2014/main" id="{C7F5F496-C4E9-1CEE-BCD0-1CA7ECE0DF3B}"/>
              </a:ext>
            </a:extLst>
          </p:cNvPr>
          <p:cNvSpPr txBox="1"/>
          <p:nvPr/>
        </p:nvSpPr>
        <p:spPr>
          <a:xfrm>
            <a:off x="11384278" y="14062452"/>
            <a:ext cx="10058400" cy="224676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effectLst/>
              </a:rPr>
              <a:t>Include a brief caption for figure(s), and explicitly refer to the figure in the text</a:t>
            </a:r>
            <a:r>
              <a:rPr lang="en-US" sz="2400" dirty="0"/>
              <a:t>, which includes </a:t>
            </a:r>
            <a:r>
              <a:rPr lang="en-US" sz="2400" dirty="0">
                <a:effectLst/>
              </a:rPr>
              <a:t>labeling with legible fonts and font sizes</a:t>
            </a:r>
          </a:p>
          <a:p>
            <a:pPr marL="342900" indent="-342900">
              <a:spcAft>
                <a:spcPts val="1200"/>
              </a:spcAft>
              <a:buFont typeface="Arial" panose="020B0604020202020204" pitchFamily="34" charset="0"/>
              <a:buChar char="•"/>
            </a:pPr>
            <a:r>
              <a:rPr lang="en-US" sz="2400" dirty="0"/>
              <a:t>F</a:t>
            </a:r>
            <a:r>
              <a:rPr lang="en-US" sz="2400" dirty="0">
                <a:effectLst/>
              </a:rPr>
              <a:t>igures (Figure 1) should advance the points you’re making in the text</a:t>
            </a:r>
          </a:p>
          <a:p>
            <a:pPr marL="342900" indent="-342900">
              <a:spcAft>
                <a:spcPts val="1200"/>
              </a:spcAft>
              <a:buFont typeface="Arial" panose="020B0604020202020204" pitchFamily="34" charset="0"/>
              <a:buChar char="•"/>
            </a:pPr>
            <a:r>
              <a:rPr lang="en-US" sz="2400" dirty="0"/>
              <a:t>Ensure </a:t>
            </a:r>
            <a:r>
              <a:rPr lang="en-US" sz="2400" dirty="0">
                <a:effectLst/>
              </a:rPr>
              <a:t>images and figures are sufficiently high resolution for enlargement</a:t>
            </a:r>
            <a:endParaRPr lang="en-US" sz="2400" dirty="0"/>
          </a:p>
        </p:txBody>
      </p:sp>
      <p:sp>
        <p:nvSpPr>
          <p:cNvPr id="31" name="TextBox 30">
            <a:extLst>
              <a:ext uri="{FF2B5EF4-FFF2-40B4-BE49-F238E27FC236}">
                <a16:creationId xmlns:a16="http://schemas.microsoft.com/office/drawing/2014/main" id="{1F135A78-9B43-653E-DEE3-E41DBC1378E9}"/>
              </a:ext>
            </a:extLst>
          </p:cNvPr>
          <p:cNvSpPr txBox="1"/>
          <p:nvPr/>
        </p:nvSpPr>
        <p:spPr>
          <a:xfrm>
            <a:off x="22189439" y="6338853"/>
            <a:ext cx="10210800" cy="1723549"/>
          </a:xfrm>
          <a:prstGeom prst="rect">
            <a:avLst/>
          </a:prstGeom>
          <a:noFill/>
        </p:spPr>
        <p:txBody>
          <a:bodyPr wrap="square" rtlCol="0">
            <a:spAutoFit/>
          </a:bodyPr>
          <a:lstStyle/>
          <a:p>
            <a:pPr>
              <a:spcAft>
                <a:spcPts val="1200"/>
              </a:spcAft>
            </a:pPr>
            <a:r>
              <a:rPr lang="en-US" sz="2400" b="1" dirty="0"/>
              <a:t>WSU color branding quick guide. </a:t>
            </a:r>
          </a:p>
          <a:p>
            <a:pPr>
              <a:spcAft>
                <a:spcPts val="1200"/>
              </a:spcAft>
            </a:pPr>
            <a:r>
              <a:rPr lang="en-US" sz="2400" dirty="0"/>
              <a:t>For detailed information about WSU color branding, please visit the FAQ section on our website and </a:t>
            </a:r>
            <a:r>
              <a:rPr lang="en-US" sz="2400" dirty="0">
                <a:hlinkClick r:id="rId2"/>
              </a:rPr>
              <a:t>select the WSU color under the WSU branding section</a:t>
            </a:r>
            <a:r>
              <a:rPr lang="en-US" sz="2400" dirty="0"/>
              <a:t>.</a:t>
            </a:r>
          </a:p>
        </p:txBody>
      </p:sp>
      <p:sp>
        <p:nvSpPr>
          <p:cNvPr id="21" name="TextBox 20">
            <a:extLst>
              <a:ext uri="{FF2B5EF4-FFF2-40B4-BE49-F238E27FC236}">
                <a16:creationId xmlns:a16="http://schemas.microsoft.com/office/drawing/2014/main" id="{1CF4978F-67D3-B2F8-9F5F-A2B83F85B329}"/>
              </a:ext>
            </a:extLst>
          </p:cNvPr>
          <p:cNvSpPr txBox="1"/>
          <p:nvPr/>
        </p:nvSpPr>
        <p:spPr>
          <a:xfrm>
            <a:off x="22189439" y="9420700"/>
            <a:ext cx="10058400" cy="830997"/>
          </a:xfrm>
          <a:prstGeom prst="rect">
            <a:avLst/>
          </a:prstGeom>
          <a:noFill/>
        </p:spPr>
        <p:txBody>
          <a:bodyPr wrap="square" rtlCol="0">
            <a:spAutoFit/>
          </a:bodyPr>
          <a:lstStyle/>
          <a:p>
            <a:pPr>
              <a:spcAft>
                <a:spcPts val="1200"/>
              </a:spcAft>
            </a:pPr>
            <a:r>
              <a:rPr lang="en-US" sz="2400" dirty="0"/>
              <a:t>Below are 3 accent gradients you can use as part of the WSU color branding.</a:t>
            </a:r>
          </a:p>
        </p:txBody>
      </p:sp>
      <p:sp>
        <p:nvSpPr>
          <p:cNvPr id="32" name="TextBox 31">
            <a:extLst>
              <a:ext uri="{FF2B5EF4-FFF2-40B4-BE49-F238E27FC236}">
                <a16:creationId xmlns:a16="http://schemas.microsoft.com/office/drawing/2014/main" id="{32B112F1-947D-9449-191C-C19E2034627E}"/>
              </a:ext>
            </a:extLst>
          </p:cNvPr>
          <p:cNvSpPr txBox="1"/>
          <p:nvPr/>
        </p:nvSpPr>
        <p:spPr>
          <a:xfrm>
            <a:off x="22189439" y="11351335"/>
            <a:ext cx="10058400" cy="1200329"/>
          </a:xfrm>
          <a:prstGeom prst="rect">
            <a:avLst/>
          </a:prstGeom>
          <a:noFill/>
        </p:spPr>
        <p:txBody>
          <a:bodyPr wrap="square" rtlCol="0">
            <a:spAutoFit/>
          </a:bodyPr>
          <a:lstStyle/>
          <a:p>
            <a:pPr>
              <a:spcAft>
                <a:spcPts val="1200"/>
              </a:spcAft>
            </a:pPr>
            <a:r>
              <a:rPr lang="en-US" sz="2400" b="1" dirty="0"/>
              <a:t>High resolution WSU logos. </a:t>
            </a:r>
            <a:r>
              <a:rPr lang="en-US" sz="2400" dirty="0"/>
              <a:t>Proportionally scaled down. If you need to enlarge, please LOCK ASPECT RATIO in the shape format tab! Do not stretch or scale without aspect ratio selected or scale above 100%.</a:t>
            </a:r>
          </a:p>
        </p:txBody>
      </p:sp>
      <p:sp>
        <p:nvSpPr>
          <p:cNvPr id="39" name="TextBox 38">
            <a:extLst>
              <a:ext uri="{FF2B5EF4-FFF2-40B4-BE49-F238E27FC236}">
                <a16:creationId xmlns:a16="http://schemas.microsoft.com/office/drawing/2014/main" id="{FDAB4D4C-4CF4-7CA2-10C4-4AB31508932F}"/>
              </a:ext>
            </a:extLst>
          </p:cNvPr>
          <p:cNvSpPr txBox="1"/>
          <p:nvPr/>
        </p:nvSpPr>
        <p:spPr>
          <a:xfrm>
            <a:off x="11340445" y="19948000"/>
            <a:ext cx="5072008" cy="646331"/>
          </a:xfrm>
          <a:prstGeom prst="rect">
            <a:avLst/>
          </a:prstGeom>
          <a:noFill/>
        </p:spPr>
        <p:txBody>
          <a:bodyPr wrap="square" rtlCol="0">
            <a:spAutoFit/>
          </a:bodyPr>
          <a:lstStyle/>
          <a:p>
            <a:r>
              <a:rPr lang="en-US" dirty="0"/>
              <a:t>Figure 1 - reference figures in your poster. Suggested caption text size is 18 point </a:t>
            </a:r>
          </a:p>
        </p:txBody>
      </p:sp>
      <p:graphicFrame>
        <p:nvGraphicFramePr>
          <p:cNvPr id="23" name="Chart 22" descr="chart">
            <a:extLst>
              <a:ext uri="{FF2B5EF4-FFF2-40B4-BE49-F238E27FC236}">
                <a16:creationId xmlns:a16="http://schemas.microsoft.com/office/drawing/2014/main" id="{A0021DD2-4CA2-3FD6-5071-6918CBD49CA2}"/>
              </a:ext>
            </a:extLst>
          </p:cNvPr>
          <p:cNvGraphicFramePr/>
          <p:nvPr>
            <p:extLst>
              <p:ext uri="{D42A27DB-BD31-4B8C-83A1-F6EECF244321}">
                <p14:modId xmlns:p14="http://schemas.microsoft.com/office/powerpoint/2010/main" val="2632140697"/>
              </p:ext>
            </p:extLst>
          </p:nvPr>
        </p:nvGraphicFramePr>
        <p:xfrm>
          <a:off x="16868701" y="16568708"/>
          <a:ext cx="4864488" cy="3715617"/>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24">
            <a:extLst>
              <a:ext uri="{FF2B5EF4-FFF2-40B4-BE49-F238E27FC236}">
                <a16:creationId xmlns:a16="http://schemas.microsoft.com/office/drawing/2014/main" id="{40E5EEB8-B795-4B45-F541-60A7AB416B39}"/>
              </a:ext>
            </a:extLst>
          </p:cNvPr>
          <p:cNvSpPr txBox="1"/>
          <p:nvPr/>
        </p:nvSpPr>
        <p:spPr>
          <a:xfrm>
            <a:off x="22189439" y="19494889"/>
            <a:ext cx="10058400" cy="1938992"/>
          </a:xfrm>
          <a:prstGeom prst="rect">
            <a:avLst/>
          </a:prstGeom>
          <a:noFill/>
        </p:spPr>
        <p:txBody>
          <a:bodyPr wrap="square" rtlCol="0">
            <a:spAutoFit/>
          </a:bodyPr>
          <a:lstStyle/>
          <a:p>
            <a:pPr>
              <a:spcAft>
                <a:spcPts val="1200"/>
              </a:spcAft>
            </a:pPr>
            <a:r>
              <a:rPr lang="en-US" sz="2400" b="1" i="1" dirty="0"/>
              <a:t>We hope you find these tips helpful! </a:t>
            </a:r>
            <a:r>
              <a:rPr lang="en-US" sz="2400" dirty="0"/>
              <a:t>If you have any questions, please call the department of Medical Communications at Wayne State University School of Medicine at 313-577-1482 or email </a:t>
            </a:r>
            <a:r>
              <a:rPr lang="en-US" sz="2400" dirty="0">
                <a:hlinkClick r:id="rId6"/>
              </a:rPr>
              <a:t>medcom@med.wayne.edu</a:t>
            </a:r>
            <a:r>
              <a:rPr lang="en-US" sz="2400" dirty="0"/>
              <a:t> We are open Monday through Friday, 8:30 a.m. through 5 p.m. and closed for university recognized holidays.</a:t>
            </a:r>
          </a:p>
        </p:txBody>
      </p:sp>
      <p:sp>
        <p:nvSpPr>
          <p:cNvPr id="26" name="Rectangle 25">
            <a:extLst>
              <a:ext uri="{FF2B5EF4-FFF2-40B4-BE49-F238E27FC236}">
                <a16:creationId xmlns:a16="http://schemas.microsoft.com/office/drawing/2014/main" id="{7A5AE362-87D8-75AF-4864-C512DF22D7CE}"/>
              </a:ext>
            </a:extLst>
          </p:cNvPr>
          <p:cNvSpPr/>
          <p:nvPr/>
        </p:nvSpPr>
        <p:spPr bwMode="auto">
          <a:xfrm>
            <a:off x="22189439" y="8153401"/>
            <a:ext cx="3139440" cy="10668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rPr>
              <a:t>WSU primary green</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chemeClr val="bg1"/>
                </a:solidFill>
              </a:rPr>
              <a:t>hex (#0c5449)</a:t>
            </a:r>
            <a:br>
              <a:rPr lang="nn-NO" dirty="0">
                <a:solidFill>
                  <a:schemeClr val="bg1"/>
                </a:solidFill>
              </a:rPr>
            </a:br>
            <a:r>
              <a:rPr lang="nn-NO" dirty="0">
                <a:solidFill>
                  <a:schemeClr val="bg1"/>
                </a:solidFill>
              </a:rPr>
              <a:t>rgb (12, 84, 73)</a:t>
            </a:r>
            <a:endParaRPr kumimoji="0" lang="en-US" b="0" i="0" u="none" strike="noStrike" cap="none" normalizeH="0" baseline="0" dirty="0">
              <a:ln>
                <a:noFill/>
              </a:ln>
              <a:solidFill>
                <a:schemeClr val="bg1"/>
              </a:solidFill>
              <a:effectLst/>
            </a:endParaRPr>
          </a:p>
        </p:txBody>
      </p:sp>
      <p:sp>
        <p:nvSpPr>
          <p:cNvPr id="27" name="Rectangle 26">
            <a:extLst>
              <a:ext uri="{FF2B5EF4-FFF2-40B4-BE49-F238E27FC236}">
                <a16:creationId xmlns:a16="http://schemas.microsoft.com/office/drawing/2014/main" id="{72D19F4A-C6AA-676D-B788-694CD4EC3B10}"/>
              </a:ext>
            </a:extLst>
          </p:cNvPr>
          <p:cNvSpPr/>
          <p:nvPr/>
        </p:nvSpPr>
        <p:spPr bwMode="auto">
          <a:xfrm>
            <a:off x="25648919" y="8153401"/>
            <a:ext cx="3139440" cy="10668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WSU primary yellow</a:t>
            </a:r>
          </a:p>
          <a:p>
            <a:pPr marL="0" marR="0" indent="0" algn="ctr" defTabSz="3762375" rtl="0" eaLnBrk="1" fontAlgn="base" latinLnBrk="0" hangingPunct="1">
              <a:lnSpc>
                <a:spcPct val="100000"/>
              </a:lnSpc>
              <a:spcBef>
                <a:spcPct val="0"/>
              </a:spcBef>
              <a:spcAft>
                <a:spcPct val="0"/>
              </a:spcAft>
              <a:buClrTx/>
              <a:buSzTx/>
              <a:buFontTx/>
              <a:buNone/>
              <a:tabLst/>
            </a:pPr>
            <a:r>
              <a:rPr lang="en-US" dirty="0">
                <a:solidFill>
                  <a:srgbClr val="093F39"/>
                </a:solidFill>
              </a:rPr>
              <a:t>hex (#ffcc33)</a:t>
            </a:r>
            <a:br>
              <a:rPr lang="en-US" dirty="0">
                <a:solidFill>
                  <a:srgbClr val="093F39"/>
                </a:solidFill>
              </a:rPr>
            </a:br>
            <a:r>
              <a:rPr lang="en-US" dirty="0" err="1">
                <a:solidFill>
                  <a:srgbClr val="093F39"/>
                </a:solidFill>
              </a:rPr>
              <a:t>rgb</a:t>
            </a:r>
            <a:r>
              <a:rPr lang="en-US" dirty="0">
                <a:solidFill>
                  <a:srgbClr val="093F39"/>
                </a:solidFill>
              </a:rPr>
              <a:t> (255, 204, 51)</a:t>
            </a:r>
            <a:endParaRPr kumimoji="0" lang="en-US" b="0" i="0" u="none" strike="noStrike" cap="none" normalizeH="0" baseline="0" dirty="0">
              <a:ln>
                <a:noFill/>
              </a:ln>
              <a:solidFill>
                <a:srgbClr val="093F39"/>
              </a:solidFill>
              <a:effectLst/>
            </a:endParaRPr>
          </a:p>
        </p:txBody>
      </p:sp>
      <p:sp>
        <p:nvSpPr>
          <p:cNvPr id="28" name="Rectangle 27">
            <a:extLst>
              <a:ext uri="{FF2B5EF4-FFF2-40B4-BE49-F238E27FC236}">
                <a16:creationId xmlns:a16="http://schemas.microsoft.com/office/drawing/2014/main" id="{8F42DE1D-6801-34FA-4010-E9D73590D065}"/>
              </a:ext>
            </a:extLst>
          </p:cNvPr>
          <p:cNvSpPr/>
          <p:nvPr/>
        </p:nvSpPr>
        <p:spPr bwMode="auto">
          <a:xfrm>
            <a:off x="29108399" y="8153401"/>
            <a:ext cx="3139440" cy="1066800"/>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Grey accent</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rgbClr val="093F39"/>
                </a:solidFill>
              </a:rPr>
              <a:t>hex (#d9d9d9)</a:t>
            </a:r>
            <a:br>
              <a:rPr lang="nn-NO" dirty="0">
                <a:solidFill>
                  <a:srgbClr val="093F39"/>
                </a:solidFill>
              </a:rPr>
            </a:br>
            <a:r>
              <a:rPr lang="nn-NO" dirty="0">
                <a:solidFill>
                  <a:srgbClr val="093F39"/>
                </a:solidFill>
              </a:rPr>
              <a:t>rgb (217, 217, 217)</a:t>
            </a:r>
            <a:endParaRPr kumimoji="0" lang="en-US" b="0" i="0" u="none" strike="noStrike" cap="none" normalizeH="0" baseline="0" dirty="0">
              <a:ln>
                <a:noFill/>
              </a:ln>
              <a:solidFill>
                <a:srgbClr val="093F39"/>
              </a:solidFill>
              <a:effectLst/>
            </a:endParaRPr>
          </a:p>
        </p:txBody>
      </p:sp>
      <p:sp>
        <p:nvSpPr>
          <p:cNvPr id="29" name="Rectangle 21">
            <a:extLst>
              <a:ext uri="{FF2B5EF4-FFF2-40B4-BE49-F238E27FC236}">
                <a16:creationId xmlns:a16="http://schemas.microsoft.com/office/drawing/2014/main" id="{8C923230-874A-F19E-315C-3ADE3182EBA8}"/>
              </a:ext>
            </a:extLst>
          </p:cNvPr>
          <p:cNvSpPr>
            <a:spLocks noChangeArrowheads="1"/>
          </p:cNvSpPr>
          <p:nvPr/>
        </p:nvSpPr>
        <p:spPr bwMode="auto">
          <a:xfrm>
            <a:off x="22189439" y="17410784"/>
            <a:ext cx="10058400" cy="914400"/>
          </a:xfrm>
          <a:prstGeom prst="rect">
            <a:avLst/>
          </a:prstGeom>
          <a:solidFill>
            <a:srgbClr val="FFCC33"/>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sp>
        <p:nvSpPr>
          <p:cNvPr id="30" name="Rectangle 21">
            <a:extLst>
              <a:ext uri="{FF2B5EF4-FFF2-40B4-BE49-F238E27FC236}">
                <a16:creationId xmlns:a16="http://schemas.microsoft.com/office/drawing/2014/main" id="{1D94BB0A-DE29-C7B3-2241-C46BBDC93EB6}"/>
              </a:ext>
            </a:extLst>
          </p:cNvPr>
          <p:cNvSpPr>
            <a:spLocks noChangeArrowheads="1"/>
          </p:cNvSpPr>
          <p:nvPr/>
        </p:nvSpPr>
        <p:spPr bwMode="auto">
          <a:xfrm>
            <a:off x="22189439" y="18544927"/>
            <a:ext cx="10058400" cy="914400"/>
          </a:xfrm>
          <a:prstGeom prst="rect">
            <a:avLst/>
          </a:prstGeom>
          <a:solidFill>
            <a:srgbClr val="D9D9D9"/>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pic>
        <p:nvPicPr>
          <p:cNvPr id="33" name="Picture 32" descr="Wayne State University logo">
            <a:extLst>
              <a:ext uri="{FF2B5EF4-FFF2-40B4-BE49-F238E27FC236}">
                <a16:creationId xmlns:a16="http://schemas.microsoft.com/office/drawing/2014/main" id="{63982F45-2ED9-893B-4D03-E22C4638F2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15921" y="12749183"/>
            <a:ext cx="2857500" cy="2003108"/>
          </a:xfrm>
          <a:prstGeom prst="rect">
            <a:avLst/>
          </a:prstGeom>
        </p:spPr>
      </p:pic>
      <p:pic>
        <p:nvPicPr>
          <p:cNvPr id="34" name="Picture 33" descr="Wayne State University logo">
            <a:extLst>
              <a:ext uri="{FF2B5EF4-FFF2-40B4-BE49-F238E27FC236}">
                <a16:creationId xmlns:a16="http://schemas.microsoft.com/office/drawing/2014/main" id="{40E6BD4A-43AE-C6EF-397B-EEEA1D7680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20021" y="12875087"/>
            <a:ext cx="2857500" cy="2003108"/>
          </a:xfrm>
          <a:prstGeom prst="rect">
            <a:avLst/>
          </a:prstGeom>
        </p:spPr>
      </p:pic>
      <p:pic>
        <p:nvPicPr>
          <p:cNvPr id="35" name="Picture 34" descr="Wayne State University logo">
            <a:extLst>
              <a:ext uri="{FF2B5EF4-FFF2-40B4-BE49-F238E27FC236}">
                <a16:creationId xmlns:a16="http://schemas.microsoft.com/office/drawing/2014/main" id="{BB6595F2-4C54-0D71-34A5-310F5A5C03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39671" y="15067242"/>
            <a:ext cx="3810000" cy="967740"/>
          </a:xfrm>
          <a:prstGeom prst="rect">
            <a:avLst/>
          </a:prstGeom>
        </p:spPr>
      </p:pic>
      <p:pic>
        <p:nvPicPr>
          <p:cNvPr id="36" name="Picture 35" descr="Wayne State University logo">
            <a:extLst>
              <a:ext uri="{FF2B5EF4-FFF2-40B4-BE49-F238E27FC236}">
                <a16:creationId xmlns:a16="http://schemas.microsoft.com/office/drawing/2014/main" id="{9EAC9E0C-ECB3-E59F-71AE-43FAFEDE6F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43771" y="15201619"/>
            <a:ext cx="3810000" cy="967740"/>
          </a:xfrm>
          <a:prstGeom prst="rect">
            <a:avLst/>
          </a:prstGeom>
        </p:spPr>
      </p:pic>
      <p:pic>
        <p:nvPicPr>
          <p:cNvPr id="38" name="Picture 37" descr="Wayne State University Old Main building">
            <a:extLst>
              <a:ext uri="{FF2B5EF4-FFF2-40B4-BE49-F238E27FC236}">
                <a16:creationId xmlns:a16="http://schemas.microsoft.com/office/drawing/2014/main" id="{59F9F490-E983-7B51-2E23-3C726DFF9787}"/>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1428976" y="16840755"/>
            <a:ext cx="4983478" cy="3107245"/>
          </a:xfrm>
          <a:prstGeom prst="rect">
            <a:avLst/>
          </a:prstGeom>
        </p:spPr>
      </p:pic>
      <p:pic>
        <p:nvPicPr>
          <p:cNvPr id="41" name="Picture 40" descr="Wayne State University logo">
            <a:extLst>
              <a:ext uri="{FF2B5EF4-FFF2-40B4-BE49-F238E27FC236}">
                <a16:creationId xmlns:a16="http://schemas.microsoft.com/office/drawing/2014/main" id="{F5176766-3E73-BCD0-8BD5-2D3F6B15F1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592" y="405196"/>
            <a:ext cx="4968240" cy="3482737"/>
          </a:xfrm>
          <a:prstGeom prst="rect">
            <a:avLst/>
          </a:prstGeom>
        </p:spPr>
      </p:pic>
    </p:spTree>
    <p:extLst>
      <p:ext uri="{BB962C8B-B14F-4D97-AF65-F5344CB8AC3E}">
        <p14:creationId xmlns:p14="http://schemas.microsoft.com/office/powerpoint/2010/main" val="3222075552"/>
      </p:ext>
    </p:extLst>
  </p:cSld>
  <p:clrMapOvr>
    <a:masterClrMapping/>
  </p:clrMapOvr>
</p:sld>
</file>

<file path=ppt/theme/theme1.xml><?xml version="1.0" encoding="utf-8"?>
<a:theme xmlns:a="http://schemas.openxmlformats.org/drawingml/2006/main" name="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TotalTime>
  <Words>762</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Heavy</vt:lpstr>
      <vt:lpstr>Lato Medium</vt:lpstr>
      <vt:lpstr>Times</vt:lpstr>
      <vt:lpstr>Office Theme</vt:lpstr>
      <vt:lpstr>Title – this is a 36” x 24”  (3’ x 2’) poster, 80 point Lato title heading, legible at 16 feet away</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3x2 PowerPoint poster template</dc:title>
  <dc:subject>WSU SOM 3x2 PowerPoint poster template</dc:subject>
  <dc:creator>Medical Communications</dc:creator>
  <cp:keywords>poster scientific presentation 3x2 printing</cp:keywords>
  <cp:lastModifiedBy>Matthew Garin</cp:lastModifiedBy>
  <cp:revision>6</cp:revision>
  <dcterms:created xsi:type="dcterms:W3CDTF">2023-01-17T17:22:14Z</dcterms:created>
  <dcterms:modified xsi:type="dcterms:W3CDTF">2023-01-17T17:44:28Z</dcterms:modified>
  <cp:category>poster template</cp:category>
</cp:coreProperties>
</file>