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256" r:id="rId2"/>
  </p:sldIdLst>
  <p:sldSz cx="43891200" cy="21945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33"/>
    <a:srgbClr val="093F39"/>
    <a:srgbClr val="D9D9D9"/>
    <a:srgbClr val="BABFBF"/>
    <a:srgbClr val="3D7A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7" autoAdjust="0"/>
    <p:restoredTop sz="94649" autoAdjust="0"/>
  </p:normalViewPr>
  <p:slideViewPr>
    <p:cSldViewPr snapToGrid="0">
      <p:cViewPr varScale="1">
        <p:scale>
          <a:sx n="27" d="100"/>
          <a:sy n="27" d="100"/>
        </p:scale>
        <p:origin x="117" y="93"/>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1" dirty="0"/>
              <a:t>Example chart</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FCE9-47AC-9434-1C236789D487}"/>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FCE9-47AC-9434-1C236789D487}"/>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FCE9-47AC-9434-1C236789D487}"/>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FCE9-47AC-9434-1C236789D487}"/>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DC3C-4CC0-BD17-335382111CE0}"/>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1" dirty="0"/>
              <a:t>Example chart</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Sales</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41A7-4F02-AF4A-8227245CBD85}"/>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41A7-4F02-AF4A-8227245CBD85}"/>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41A7-4F02-AF4A-8227245CBD85}"/>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41A7-4F02-AF4A-8227245CBD85}"/>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1A7-4F02-AF4A-8227245CBD85}"/>
            </c:ext>
          </c:extLst>
        </c:ser>
        <c:dLbls>
          <c:showLegendKey val="0"/>
          <c:showVal val="0"/>
          <c:showCatName val="0"/>
          <c:showSerName val="0"/>
          <c:showPercent val="0"/>
          <c:showBubbleSize val="0"/>
        </c:dLbls>
        <c:gapWidth val="100"/>
        <c:axId val="1310888944"/>
        <c:axId val="1310894352"/>
      </c:barChart>
      <c:catAx>
        <c:axId val="13108889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0894352"/>
        <c:crosses val="autoZero"/>
        <c:auto val="1"/>
        <c:lblAlgn val="ctr"/>
        <c:lblOffset val="100"/>
        <c:noMultiLvlLbl val="0"/>
      </c:catAx>
      <c:valAx>
        <c:axId val="1310894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0888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583365" y="200674"/>
            <a:ext cx="36737564" cy="1869015"/>
          </a:xfrm>
        </p:spPr>
        <p:txBody>
          <a:bodyPr/>
          <a:lstStyle>
            <a:lvl1pPr>
              <a:defRPr sz="8000">
                <a:solidFill>
                  <a:schemeClr val="bg1"/>
                </a:solidFill>
              </a:defRPr>
            </a:lvl1pPr>
          </a:lstStyle>
          <a:p>
            <a:r>
              <a:rPr lang="en-US" dirty="0"/>
              <a:t>Title</a:t>
            </a:r>
          </a:p>
        </p:txBody>
      </p:sp>
      <p:sp>
        <p:nvSpPr>
          <p:cNvPr id="3" name="Subtitle 2"/>
          <p:cNvSpPr>
            <a:spLocks noGrp="1"/>
          </p:cNvSpPr>
          <p:nvPr>
            <p:ph type="subTitle" idx="1" hasCustomPrompt="1"/>
          </p:nvPr>
        </p:nvSpPr>
        <p:spPr>
          <a:xfrm>
            <a:off x="6583363" y="2392259"/>
            <a:ext cx="36737564" cy="1869015"/>
          </a:xfrm>
        </p:spPr>
        <p:txBody>
          <a:bodyPr/>
          <a:lstStyle>
            <a:lvl1pPr marL="0" indent="0" algn="ctr">
              <a:buNone/>
              <a:defRPr sz="5400">
                <a:solidFill>
                  <a:schemeClr val="bg1"/>
                </a:solidFill>
              </a:defRPr>
            </a:lvl1pPr>
            <a:lvl2pPr marL="293888" indent="0" algn="ctr">
              <a:buNone/>
              <a:defRPr/>
            </a:lvl2pPr>
            <a:lvl3pPr marL="587776" indent="0" algn="ctr">
              <a:buNone/>
              <a:defRPr/>
            </a:lvl3pPr>
            <a:lvl4pPr marL="881664" indent="0" algn="ctr">
              <a:buNone/>
              <a:defRPr/>
            </a:lvl4pPr>
            <a:lvl5pPr marL="1175553" indent="0" algn="ctr">
              <a:buNone/>
              <a:defRPr/>
            </a:lvl5pPr>
            <a:lvl6pPr marL="1469441" indent="0" algn="ctr">
              <a:buNone/>
              <a:defRPr/>
            </a:lvl6pPr>
            <a:lvl7pPr marL="1763329" indent="0" algn="ctr">
              <a:buNone/>
              <a:defRPr/>
            </a:lvl7pPr>
            <a:lvl8pPr marL="2057217" indent="0" algn="ctr">
              <a:buNone/>
              <a:defRPr/>
            </a:lvl8pPr>
            <a:lvl9pPr marL="2351105" indent="0" algn="ctr">
              <a:buNone/>
              <a:defRPr/>
            </a:lvl9pPr>
          </a:lstStyle>
          <a:p>
            <a:r>
              <a:rPr lang="en-US" dirty="0"/>
              <a:t>Authors and affiliations</a:t>
            </a:r>
          </a:p>
        </p:txBody>
      </p:sp>
    </p:spTree>
    <p:extLst>
      <p:ext uri="{BB962C8B-B14F-4D97-AF65-F5344CB8AC3E}">
        <p14:creationId xmlns:p14="http://schemas.microsoft.com/office/powerpoint/2010/main" val="59206686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9DED20EB-4A0C-CAF1-0DAF-451E9D3B1D6E}"/>
              </a:ext>
            </a:extLst>
          </p:cNvPr>
          <p:cNvSpPr>
            <a:spLocks noChangeArrowheads="1"/>
          </p:cNvSpPr>
          <p:nvPr userDrawn="1"/>
        </p:nvSpPr>
        <p:spPr bwMode="auto">
          <a:xfrm>
            <a:off x="0" y="1"/>
            <a:ext cx="43891200" cy="4446870"/>
          </a:xfrm>
          <a:prstGeom prst="rect">
            <a:avLst/>
          </a:prstGeom>
          <a:solidFill>
            <a:srgbClr val="0C5449"/>
          </a:solidFill>
          <a:ln>
            <a:noFill/>
          </a:ln>
          <a:effectLst/>
        </p:spPr>
        <p:txBody>
          <a:bodyPr lIns="74243" tIns="37122" rIns="74243" bIns="37122" anchor="ctr"/>
          <a:lstStyle/>
          <a:p>
            <a:pPr algn="ctr" defTabSz="2418455"/>
            <a:endParaRPr lang="en-US" sz="3100" i="1" dirty="0">
              <a:solidFill>
                <a:schemeClr val="bg1"/>
              </a:solidFill>
            </a:endParaRPr>
          </a:p>
        </p:txBody>
      </p:sp>
      <p:sp>
        <p:nvSpPr>
          <p:cNvPr id="1026" name="Rectangle 2"/>
          <p:cNvSpPr>
            <a:spLocks noGrp="1" noChangeArrowheads="1"/>
          </p:cNvSpPr>
          <p:nvPr>
            <p:ph type="title"/>
          </p:nvPr>
        </p:nvSpPr>
        <p:spPr bwMode="auto">
          <a:xfrm>
            <a:off x="7715420" y="878417"/>
            <a:ext cx="33981856" cy="273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1818" tIns="120909" rIns="241818" bIns="120909"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2195513" y="5120219"/>
            <a:ext cx="39501763" cy="14484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1818" tIns="120909" rIns="241818" bIns="1209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195513" y="19985567"/>
            <a:ext cx="10240963"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1818" tIns="120909" rIns="241818" bIns="120909" numCol="1" anchor="t" anchorCtr="0" compatLnSpc="1">
            <a:prstTxWarp prst="textNoShape">
              <a:avLst/>
            </a:prstTxWarp>
          </a:bodyPr>
          <a:lstStyle>
            <a:lvl1pPr defTabSz="2418455">
              <a:defRPr sz="3700" smtClean="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14997113" y="19985567"/>
            <a:ext cx="13898563"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1818" tIns="120909" rIns="241818" bIns="120909" numCol="1" anchor="t" anchorCtr="0" compatLnSpc="1">
            <a:prstTxWarp prst="textNoShape">
              <a:avLst/>
            </a:prstTxWarp>
          </a:bodyPr>
          <a:lstStyle>
            <a:lvl1pPr algn="ctr" defTabSz="2418455">
              <a:defRPr sz="3700" smtClean="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31456313" y="19985567"/>
            <a:ext cx="10240963"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1818" tIns="120909" rIns="241818" bIns="120909" numCol="1" anchor="t" anchorCtr="0" compatLnSpc="1">
            <a:prstTxWarp prst="textNoShape">
              <a:avLst/>
            </a:prstTxWarp>
          </a:bodyPr>
          <a:lstStyle>
            <a:lvl1pPr algn="r" defTabSz="2418455">
              <a:defRPr sz="3700" smtClean="0">
                <a:latin typeface="Arial" pitchFamily="34" charset="0"/>
              </a:defRPr>
            </a:lvl1pPr>
          </a:lstStyle>
          <a:p>
            <a:pPr>
              <a:defRPr/>
            </a:pPr>
            <a:fld id="{4C93A22B-C4D7-4FAD-B3F8-FF88D53B9D23}" type="slidenum">
              <a:rPr lang="en-US"/>
              <a:pPr>
                <a:defRPr/>
              </a:pPr>
              <a:t>‹#›</a:t>
            </a:fld>
            <a:endParaRPr lang="en-US"/>
          </a:p>
        </p:txBody>
      </p:sp>
      <p:sp>
        <p:nvSpPr>
          <p:cNvPr id="11" name="Rectangle 19">
            <a:extLst>
              <a:ext uri="{FF2B5EF4-FFF2-40B4-BE49-F238E27FC236}">
                <a16:creationId xmlns:a16="http://schemas.microsoft.com/office/drawing/2014/main" id="{F232CDC5-0682-C504-A454-8F593D074E90}"/>
              </a:ext>
            </a:extLst>
          </p:cNvPr>
          <p:cNvSpPr>
            <a:spLocks noChangeArrowheads="1"/>
          </p:cNvSpPr>
          <p:nvPr userDrawn="1"/>
        </p:nvSpPr>
        <p:spPr bwMode="auto">
          <a:xfrm>
            <a:off x="0" y="21733329"/>
            <a:ext cx="43891200" cy="234645"/>
          </a:xfrm>
          <a:prstGeom prst="rect">
            <a:avLst/>
          </a:prstGeom>
          <a:solidFill>
            <a:srgbClr val="0C5449"/>
          </a:solidFill>
          <a:ln>
            <a:noFill/>
          </a:ln>
          <a:effectLst/>
        </p:spPr>
        <p:txBody>
          <a:bodyPr lIns="74243" tIns="37122" rIns="74243" bIns="37122" anchor="ctr"/>
          <a:lstStyle/>
          <a:p>
            <a:pPr algn="ctr" defTabSz="2418455"/>
            <a:endParaRPr lang="en-US" sz="3100" i="1" dirty="0">
              <a:solidFill>
                <a:schemeClr val="bg1"/>
              </a:solidFill>
            </a:endParaRPr>
          </a:p>
        </p:txBody>
      </p:sp>
      <p:sp>
        <p:nvSpPr>
          <p:cNvPr id="12" name="Rectangle 19">
            <a:extLst>
              <a:ext uri="{FF2B5EF4-FFF2-40B4-BE49-F238E27FC236}">
                <a16:creationId xmlns:a16="http://schemas.microsoft.com/office/drawing/2014/main" id="{A8CA0124-5060-B435-AD5B-297CB348EC7C}"/>
              </a:ext>
            </a:extLst>
          </p:cNvPr>
          <p:cNvSpPr>
            <a:spLocks noChangeArrowheads="1"/>
          </p:cNvSpPr>
          <p:nvPr userDrawn="1"/>
        </p:nvSpPr>
        <p:spPr bwMode="auto">
          <a:xfrm>
            <a:off x="0" y="4398610"/>
            <a:ext cx="43891200" cy="91440"/>
          </a:xfrm>
          <a:prstGeom prst="rect">
            <a:avLst/>
          </a:prstGeom>
          <a:solidFill>
            <a:schemeClr val="accent2"/>
          </a:solidFill>
          <a:ln>
            <a:noFill/>
          </a:ln>
          <a:effectLst/>
        </p:spPr>
        <p:txBody>
          <a:bodyPr lIns="74243" tIns="37122" rIns="74243" bIns="37122" anchor="ctr"/>
          <a:lstStyle/>
          <a:p>
            <a:pPr algn="ctr" defTabSz="2418455"/>
            <a:endParaRPr lang="en-US" sz="3100" i="1" dirty="0">
              <a:solidFill>
                <a:schemeClr val="bg1"/>
              </a:solidFill>
            </a:endParaRPr>
          </a:p>
        </p:txBody>
      </p:sp>
    </p:spTree>
    <p:extLst>
      <p:ext uri="{BB962C8B-B14F-4D97-AF65-F5344CB8AC3E}">
        <p14:creationId xmlns:p14="http://schemas.microsoft.com/office/powerpoint/2010/main" val="1724052483"/>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2418455" rtl="0" eaLnBrk="0" fontAlgn="base" hangingPunct="0">
        <a:spcBef>
          <a:spcPct val="0"/>
        </a:spcBef>
        <a:spcAft>
          <a:spcPct val="0"/>
        </a:spcAft>
        <a:defRPr sz="8000">
          <a:solidFill>
            <a:schemeClr val="bg1"/>
          </a:solidFill>
          <a:latin typeface="+mj-lt"/>
          <a:ea typeface="+mj-ea"/>
          <a:cs typeface="+mj-cs"/>
        </a:defRPr>
      </a:lvl1pPr>
      <a:lvl2pPr algn="ctr" defTabSz="2418455" rtl="0" eaLnBrk="0" fontAlgn="base" hangingPunct="0">
        <a:spcBef>
          <a:spcPct val="0"/>
        </a:spcBef>
        <a:spcAft>
          <a:spcPct val="0"/>
        </a:spcAft>
        <a:defRPr sz="11600">
          <a:solidFill>
            <a:schemeClr val="tx2"/>
          </a:solidFill>
          <a:latin typeface="Arial" pitchFamily="34" charset="0"/>
        </a:defRPr>
      </a:lvl2pPr>
      <a:lvl3pPr algn="ctr" defTabSz="2418455" rtl="0" eaLnBrk="0" fontAlgn="base" hangingPunct="0">
        <a:spcBef>
          <a:spcPct val="0"/>
        </a:spcBef>
        <a:spcAft>
          <a:spcPct val="0"/>
        </a:spcAft>
        <a:defRPr sz="11600">
          <a:solidFill>
            <a:schemeClr val="tx2"/>
          </a:solidFill>
          <a:latin typeface="Arial" pitchFamily="34" charset="0"/>
        </a:defRPr>
      </a:lvl3pPr>
      <a:lvl4pPr algn="ctr" defTabSz="2418455" rtl="0" eaLnBrk="0" fontAlgn="base" hangingPunct="0">
        <a:spcBef>
          <a:spcPct val="0"/>
        </a:spcBef>
        <a:spcAft>
          <a:spcPct val="0"/>
        </a:spcAft>
        <a:defRPr sz="11600">
          <a:solidFill>
            <a:schemeClr val="tx2"/>
          </a:solidFill>
          <a:latin typeface="Arial" pitchFamily="34" charset="0"/>
        </a:defRPr>
      </a:lvl4pPr>
      <a:lvl5pPr algn="ctr" defTabSz="2418455" rtl="0" eaLnBrk="0" fontAlgn="base" hangingPunct="0">
        <a:spcBef>
          <a:spcPct val="0"/>
        </a:spcBef>
        <a:spcAft>
          <a:spcPct val="0"/>
        </a:spcAft>
        <a:defRPr sz="11600">
          <a:solidFill>
            <a:schemeClr val="tx2"/>
          </a:solidFill>
          <a:latin typeface="Arial" pitchFamily="34" charset="0"/>
        </a:defRPr>
      </a:lvl5pPr>
      <a:lvl6pPr marL="293888" algn="ctr" defTabSz="2418455" rtl="0" fontAlgn="base">
        <a:spcBef>
          <a:spcPct val="0"/>
        </a:spcBef>
        <a:spcAft>
          <a:spcPct val="0"/>
        </a:spcAft>
        <a:defRPr sz="11600">
          <a:solidFill>
            <a:schemeClr val="tx2"/>
          </a:solidFill>
          <a:latin typeface="Arial" pitchFamily="34" charset="0"/>
        </a:defRPr>
      </a:lvl6pPr>
      <a:lvl7pPr marL="587776" algn="ctr" defTabSz="2418455" rtl="0" fontAlgn="base">
        <a:spcBef>
          <a:spcPct val="0"/>
        </a:spcBef>
        <a:spcAft>
          <a:spcPct val="0"/>
        </a:spcAft>
        <a:defRPr sz="11600">
          <a:solidFill>
            <a:schemeClr val="tx2"/>
          </a:solidFill>
          <a:latin typeface="Arial" pitchFamily="34" charset="0"/>
        </a:defRPr>
      </a:lvl7pPr>
      <a:lvl8pPr marL="881664" algn="ctr" defTabSz="2418455" rtl="0" fontAlgn="base">
        <a:spcBef>
          <a:spcPct val="0"/>
        </a:spcBef>
        <a:spcAft>
          <a:spcPct val="0"/>
        </a:spcAft>
        <a:defRPr sz="11600">
          <a:solidFill>
            <a:schemeClr val="tx2"/>
          </a:solidFill>
          <a:latin typeface="Arial" pitchFamily="34" charset="0"/>
        </a:defRPr>
      </a:lvl8pPr>
      <a:lvl9pPr marL="1175553" algn="ctr" defTabSz="2418455" rtl="0" fontAlgn="base">
        <a:spcBef>
          <a:spcPct val="0"/>
        </a:spcBef>
        <a:spcAft>
          <a:spcPct val="0"/>
        </a:spcAft>
        <a:defRPr sz="11600">
          <a:solidFill>
            <a:schemeClr val="tx2"/>
          </a:solidFill>
          <a:latin typeface="Arial" pitchFamily="34" charset="0"/>
        </a:defRPr>
      </a:lvl9pPr>
    </p:titleStyle>
    <p:bodyStyle>
      <a:lvl1pPr marL="908196" indent="-908196" algn="l" defTabSz="2418455" rtl="0" eaLnBrk="0" fontAlgn="base" hangingPunct="0">
        <a:spcBef>
          <a:spcPct val="20000"/>
        </a:spcBef>
        <a:spcAft>
          <a:spcPct val="0"/>
        </a:spcAft>
        <a:buChar char="•"/>
        <a:defRPr sz="8400">
          <a:solidFill>
            <a:schemeClr val="tx1"/>
          </a:solidFill>
          <a:latin typeface="+mn-lt"/>
          <a:ea typeface="+mn-ea"/>
          <a:cs typeface="+mn-cs"/>
        </a:defRPr>
      </a:lvl1pPr>
      <a:lvl2pPr marL="1964357" indent="-755129" algn="l" defTabSz="2418455" rtl="0" eaLnBrk="0" fontAlgn="base" hangingPunct="0">
        <a:spcBef>
          <a:spcPct val="20000"/>
        </a:spcBef>
        <a:spcAft>
          <a:spcPct val="0"/>
        </a:spcAft>
        <a:buChar char="–"/>
        <a:defRPr sz="7400">
          <a:solidFill>
            <a:schemeClr val="tx1"/>
          </a:solidFill>
          <a:latin typeface="+mn-lt"/>
        </a:defRPr>
      </a:lvl2pPr>
      <a:lvl3pPr marL="3022558" indent="-604103" algn="l" defTabSz="2418455" rtl="0" eaLnBrk="0" fontAlgn="base" hangingPunct="0">
        <a:spcBef>
          <a:spcPct val="20000"/>
        </a:spcBef>
        <a:spcAft>
          <a:spcPct val="0"/>
        </a:spcAft>
        <a:buChar char="•"/>
        <a:defRPr sz="6300">
          <a:solidFill>
            <a:schemeClr val="tx1"/>
          </a:solidFill>
          <a:latin typeface="+mn-lt"/>
        </a:defRPr>
      </a:lvl3pPr>
      <a:lvl4pPr marL="4231786" indent="-605124" algn="l" defTabSz="2418455" rtl="0" eaLnBrk="0" fontAlgn="base" hangingPunct="0">
        <a:spcBef>
          <a:spcPct val="20000"/>
        </a:spcBef>
        <a:spcAft>
          <a:spcPct val="0"/>
        </a:spcAft>
        <a:buChar char="–"/>
        <a:defRPr sz="5300">
          <a:solidFill>
            <a:schemeClr val="tx1"/>
          </a:solidFill>
          <a:latin typeface="+mn-lt"/>
        </a:defRPr>
      </a:lvl4pPr>
      <a:lvl5pPr marL="5441013" indent="-605124" algn="l" defTabSz="2418455" rtl="0" eaLnBrk="0" fontAlgn="base" hangingPunct="0">
        <a:spcBef>
          <a:spcPct val="20000"/>
        </a:spcBef>
        <a:spcAft>
          <a:spcPct val="0"/>
        </a:spcAft>
        <a:buChar char="»"/>
        <a:defRPr sz="5300">
          <a:solidFill>
            <a:schemeClr val="tx1"/>
          </a:solidFill>
          <a:latin typeface="+mn-lt"/>
        </a:defRPr>
      </a:lvl5pPr>
      <a:lvl6pPr marL="5734901" indent="-605124" algn="l" defTabSz="2418455" rtl="0" fontAlgn="base">
        <a:spcBef>
          <a:spcPct val="20000"/>
        </a:spcBef>
        <a:spcAft>
          <a:spcPct val="0"/>
        </a:spcAft>
        <a:buChar char="»"/>
        <a:defRPr sz="5300">
          <a:solidFill>
            <a:schemeClr val="tx1"/>
          </a:solidFill>
          <a:latin typeface="+mn-lt"/>
        </a:defRPr>
      </a:lvl6pPr>
      <a:lvl7pPr marL="6028789" indent="-605124" algn="l" defTabSz="2418455" rtl="0" fontAlgn="base">
        <a:spcBef>
          <a:spcPct val="20000"/>
        </a:spcBef>
        <a:spcAft>
          <a:spcPct val="0"/>
        </a:spcAft>
        <a:buChar char="»"/>
        <a:defRPr sz="5300">
          <a:solidFill>
            <a:schemeClr val="tx1"/>
          </a:solidFill>
          <a:latin typeface="+mn-lt"/>
        </a:defRPr>
      </a:lvl7pPr>
      <a:lvl8pPr marL="6322677" indent="-605124" algn="l" defTabSz="2418455" rtl="0" fontAlgn="base">
        <a:spcBef>
          <a:spcPct val="20000"/>
        </a:spcBef>
        <a:spcAft>
          <a:spcPct val="0"/>
        </a:spcAft>
        <a:buChar char="»"/>
        <a:defRPr sz="5300">
          <a:solidFill>
            <a:schemeClr val="tx1"/>
          </a:solidFill>
          <a:latin typeface="+mn-lt"/>
        </a:defRPr>
      </a:lvl8pPr>
      <a:lvl9pPr marL="6616565" indent="-605124" algn="l" defTabSz="2418455" rtl="0" fontAlgn="base">
        <a:spcBef>
          <a:spcPct val="20000"/>
        </a:spcBef>
        <a:spcAft>
          <a:spcPct val="0"/>
        </a:spcAft>
        <a:buChar char="»"/>
        <a:defRPr sz="5300">
          <a:solidFill>
            <a:schemeClr val="tx1"/>
          </a:solidFill>
          <a:latin typeface="+mn-lt"/>
        </a:defRPr>
      </a:lvl9pPr>
    </p:bodyStyle>
    <p:otherStyle>
      <a:defPPr>
        <a:defRPr lang="en-US"/>
      </a:defPPr>
      <a:lvl1pPr marL="0" algn="l" defTabSz="587776" rtl="0" eaLnBrk="1" latinLnBrk="0" hangingPunct="1">
        <a:defRPr sz="1200" kern="1200">
          <a:solidFill>
            <a:schemeClr val="tx1"/>
          </a:solidFill>
          <a:latin typeface="+mn-lt"/>
          <a:ea typeface="+mn-ea"/>
          <a:cs typeface="+mn-cs"/>
        </a:defRPr>
      </a:lvl1pPr>
      <a:lvl2pPr marL="293888" algn="l" defTabSz="587776" rtl="0" eaLnBrk="1" latinLnBrk="0" hangingPunct="1">
        <a:defRPr sz="1200" kern="1200">
          <a:solidFill>
            <a:schemeClr val="tx1"/>
          </a:solidFill>
          <a:latin typeface="+mn-lt"/>
          <a:ea typeface="+mn-ea"/>
          <a:cs typeface="+mn-cs"/>
        </a:defRPr>
      </a:lvl2pPr>
      <a:lvl3pPr marL="587776" algn="l" defTabSz="587776" rtl="0" eaLnBrk="1" latinLnBrk="0" hangingPunct="1">
        <a:defRPr sz="1200" kern="1200">
          <a:solidFill>
            <a:schemeClr val="tx1"/>
          </a:solidFill>
          <a:latin typeface="+mn-lt"/>
          <a:ea typeface="+mn-ea"/>
          <a:cs typeface="+mn-cs"/>
        </a:defRPr>
      </a:lvl3pPr>
      <a:lvl4pPr marL="881664" algn="l" defTabSz="587776" rtl="0" eaLnBrk="1" latinLnBrk="0" hangingPunct="1">
        <a:defRPr sz="1200" kern="1200">
          <a:solidFill>
            <a:schemeClr val="tx1"/>
          </a:solidFill>
          <a:latin typeface="+mn-lt"/>
          <a:ea typeface="+mn-ea"/>
          <a:cs typeface="+mn-cs"/>
        </a:defRPr>
      </a:lvl4pPr>
      <a:lvl5pPr marL="1175553" algn="l" defTabSz="587776" rtl="0" eaLnBrk="1" latinLnBrk="0" hangingPunct="1">
        <a:defRPr sz="1200" kern="1200">
          <a:solidFill>
            <a:schemeClr val="tx1"/>
          </a:solidFill>
          <a:latin typeface="+mn-lt"/>
          <a:ea typeface="+mn-ea"/>
          <a:cs typeface="+mn-cs"/>
        </a:defRPr>
      </a:lvl5pPr>
      <a:lvl6pPr marL="1469441" algn="l" defTabSz="587776" rtl="0" eaLnBrk="1" latinLnBrk="0" hangingPunct="1">
        <a:defRPr sz="1200" kern="1200">
          <a:solidFill>
            <a:schemeClr val="tx1"/>
          </a:solidFill>
          <a:latin typeface="+mn-lt"/>
          <a:ea typeface="+mn-ea"/>
          <a:cs typeface="+mn-cs"/>
        </a:defRPr>
      </a:lvl6pPr>
      <a:lvl7pPr marL="1763329" algn="l" defTabSz="587776" rtl="0" eaLnBrk="1" latinLnBrk="0" hangingPunct="1">
        <a:defRPr sz="1200" kern="1200">
          <a:solidFill>
            <a:schemeClr val="tx1"/>
          </a:solidFill>
          <a:latin typeface="+mn-lt"/>
          <a:ea typeface="+mn-ea"/>
          <a:cs typeface="+mn-cs"/>
        </a:defRPr>
      </a:lvl7pPr>
      <a:lvl8pPr marL="2057217" algn="l" defTabSz="587776" rtl="0" eaLnBrk="1" latinLnBrk="0" hangingPunct="1">
        <a:defRPr sz="1200" kern="1200">
          <a:solidFill>
            <a:schemeClr val="tx1"/>
          </a:solidFill>
          <a:latin typeface="+mn-lt"/>
          <a:ea typeface="+mn-ea"/>
          <a:cs typeface="+mn-cs"/>
        </a:defRPr>
      </a:lvl8pPr>
      <a:lvl9pPr marL="2351105" algn="l" defTabSz="587776"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fonts.google.com/specimen/Lato" TargetMode="External"/><Relationship Id="rId7" Type="http://schemas.openxmlformats.org/officeDocument/2006/relationships/image" Target="../media/image1.png"/><Relationship Id="rId12" Type="http://schemas.openxmlformats.org/officeDocument/2006/relationships/chart" Target="../charts/chart2.xml"/><Relationship Id="rId2" Type="http://schemas.openxmlformats.org/officeDocument/2006/relationships/hyperlink" Target="https://medcom.med.wayne.edu/faqs" TargetMode="External"/><Relationship Id="rId1" Type="http://schemas.openxmlformats.org/officeDocument/2006/relationships/slideLayout" Target="../slideLayouts/slideLayout1.xml"/><Relationship Id="rId6" Type="http://schemas.openxmlformats.org/officeDocument/2006/relationships/hyperlink" Target="mailto:medcom@med.wayne.edu" TargetMode="External"/><Relationship Id="rId11" Type="http://schemas.openxmlformats.org/officeDocument/2006/relationships/image" Target="../media/image5.jpg"/><Relationship Id="rId5" Type="http://schemas.openxmlformats.org/officeDocument/2006/relationships/chart" Target="../charts/chart1.xml"/><Relationship Id="rId10" Type="http://schemas.openxmlformats.org/officeDocument/2006/relationships/image" Target="../media/image4.png"/><Relationship Id="rId4" Type="http://schemas.openxmlformats.org/officeDocument/2006/relationships/hyperlink" Target="https://medcom.med.wayne.edu/creating-accessible-design" TargetMode="Externa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A504F3FB-067C-F132-65DF-E58E6B6EC8E4}"/>
              </a:ext>
            </a:extLst>
          </p:cNvPr>
          <p:cNvSpPr/>
          <p:nvPr/>
        </p:nvSpPr>
        <p:spPr bwMode="auto">
          <a:xfrm>
            <a:off x="27287310" y="12645263"/>
            <a:ext cx="5181598" cy="344310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3762375" fontAlgn="base">
              <a:spcBef>
                <a:spcPct val="0"/>
              </a:spcBef>
              <a:spcAft>
                <a:spcPct val="0"/>
              </a:spcAft>
            </a:pPr>
            <a:endParaRPr lang="en-US" sz="2600">
              <a:latin typeface="Arial" pitchFamily="34" charset="0"/>
            </a:endParaRPr>
          </a:p>
        </p:txBody>
      </p:sp>
      <p:sp>
        <p:nvSpPr>
          <p:cNvPr id="4" name="Rectangle 20">
            <a:extLst>
              <a:ext uri="{FF2B5EF4-FFF2-40B4-BE49-F238E27FC236}">
                <a16:creationId xmlns:a16="http://schemas.microsoft.com/office/drawing/2014/main" id="{561A59C8-29EA-1723-E452-86868E712413}"/>
              </a:ext>
            </a:extLst>
          </p:cNvPr>
          <p:cNvSpPr>
            <a:spLocks noChangeArrowheads="1"/>
          </p:cNvSpPr>
          <p:nvPr/>
        </p:nvSpPr>
        <p:spPr bwMode="auto">
          <a:xfrm>
            <a:off x="434078" y="4870378"/>
            <a:ext cx="10058400" cy="731520"/>
          </a:xfrm>
          <a:prstGeom prst="rect">
            <a:avLst/>
          </a:prstGeom>
          <a:solidFill>
            <a:srgbClr val="0C5449"/>
          </a:solidFill>
          <a:ln w="9525">
            <a:noFill/>
            <a:miter lim="800000"/>
            <a:headEnd/>
            <a:tailEnd/>
          </a:ln>
          <a:effectLst/>
        </p:spPr>
        <p:txBody>
          <a:bodyPr wrap="none" lIns="74243" tIns="37122" rIns="74243" bIns="37122" anchor="ctr"/>
          <a:lstStyle/>
          <a:p>
            <a:pPr algn="ctr" defTabSz="2418455"/>
            <a:r>
              <a:rPr lang="en-US" sz="2800" b="1" dirty="0">
                <a:solidFill>
                  <a:schemeClr val="bg1"/>
                </a:solidFill>
              </a:rPr>
              <a:t>Introduction</a:t>
            </a:r>
          </a:p>
        </p:txBody>
      </p:sp>
      <p:sp>
        <p:nvSpPr>
          <p:cNvPr id="5" name="Rectangle 21">
            <a:extLst>
              <a:ext uri="{FF2B5EF4-FFF2-40B4-BE49-F238E27FC236}">
                <a16:creationId xmlns:a16="http://schemas.microsoft.com/office/drawing/2014/main" id="{18393712-08FE-4E53-566A-14AB358C2D1E}"/>
              </a:ext>
            </a:extLst>
          </p:cNvPr>
          <p:cNvSpPr>
            <a:spLocks noChangeArrowheads="1"/>
          </p:cNvSpPr>
          <p:nvPr/>
        </p:nvSpPr>
        <p:spPr bwMode="auto">
          <a:xfrm>
            <a:off x="33398723" y="12674942"/>
            <a:ext cx="10058400" cy="731520"/>
          </a:xfrm>
          <a:prstGeom prst="rect">
            <a:avLst/>
          </a:prstGeom>
          <a:solidFill>
            <a:srgbClr val="0C5449"/>
          </a:solidFill>
          <a:ln w="9525">
            <a:noFill/>
            <a:miter lim="800000"/>
            <a:headEnd/>
            <a:tailEnd/>
          </a:ln>
          <a:effectLst/>
        </p:spPr>
        <p:txBody>
          <a:bodyPr wrap="none" lIns="74243" tIns="37122" rIns="74243" bIns="37122" anchor="ctr"/>
          <a:lstStyle/>
          <a:p>
            <a:pPr algn="ctr" defTabSz="2418455"/>
            <a:r>
              <a:rPr lang="en-US" sz="2800" b="1">
                <a:solidFill>
                  <a:schemeClr val="bg1"/>
                </a:solidFill>
              </a:rPr>
              <a:t>References</a:t>
            </a:r>
          </a:p>
        </p:txBody>
      </p:sp>
      <p:sp>
        <p:nvSpPr>
          <p:cNvPr id="6" name="Rectangle 22">
            <a:extLst>
              <a:ext uri="{FF2B5EF4-FFF2-40B4-BE49-F238E27FC236}">
                <a16:creationId xmlns:a16="http://schemas.microsoft.com/office/drawing/2014/main" id="{5166C756-1247-4CA6-E179-3D6D1C3B5B7F}"/>
              </a:ext>
            </a:extLst>
          </p:cNvPr>
          <p:cNvSpPr>
            <a:spLocks noChangeArrowheads="1"/>
          </p:cNvSpPr>
          <p:nvPr/>
        </p:nvSpPr>
        <p:spPr bwMode="auto">
          <a:xfrm>
            <a:off x="11422293" y="4870378"/>
            <a:ext cx="10058400" cy="731520"/>
          </a:xfrm>
          <a:prstGeom prst="rect">
            <a:avLst/>
          </a:prstGeom>
          <a:solidFill>
            <a:srgbClr val="0C5449"/>
          </a:solidFill>
          <a:ln w="9525">
            <a:noFill/>
            <a:miter lim="800000"/>
            <a:headEnd/>
            <a:tailEnd/>
          </a:ln>
          <a:effectLst/>
        </p:spPr>
        <p:txBody>
          <a:bodyPr wrap="none" lIns="74243" tIns="37122" rIns="74243" bIns="37122" anchor="ctr"/>
          <a:lstStyle/>
          <a:p>
            <a:pPr algn="ctr" defTabSz="2418455"/>
            <a:r>
              <a:rPr lang="en-US" sz="2800" b="1">
                <a:solidFill>
                  <a:schemeClr val="bg1"/>
                </a:solidFill>
              </a:rPr>
              <a:t>Methods</a:t>
            </a:r>
          </a:p>
        </p:txBody>
      </p:sp>
      <p:sp>
        <p:nvSpPr>
          <p:cNvPr id="7" name="Rectangle 24">
            <a:extLst>
              <a:ext uri="{FF2B5EF4-FFF2-40B4-BE49-F238E27FC236}">
                <a16:creationId xmlns:a16="http://schemas.microsoft.com/office/drawing/2014/main" id="{D4E6F3AF-5DB0-E122-D510-791556A47DBA}"/>
              </a:ext>
            </a:extLst>
          </p:cNvPr>
          <p:cNvSpPr>
            <a:spLocks noChangeArrowheads="1"/>
          </p:cNvSpPr>
          <p:nvPr/>
        </p:nvSpPr>
        <p:spPr bwMode="auto">
          <a:xfrm>
            <a:off x="11422293" y="10333648"/>
            <a:ext cx="10058400" cy="731520"/>
          </a:xfrm>
          <a:prstGeom prst="rect">
            <a:avLst/>
          </a:prstGeom>
          <a:solidFill>
            <a:srgbClr val="0C5449"/>
          </a:solidFill>
          <a:ln w="9525">
            <a:noFill/>
            <a:miter lim="800000"/>
            <a:headEnd/>
            <a:tailEnd/>
          </a:ln>
          <a:effectLst/>
        </p:spPr>
        <p:txBody>
          <a:bodyPr wrap="none" lIns="74243" tIns="37122" rIns="74243" bIns="37122" anchor="ctr"/>
          <a:lstStyle/>
          <a:p>
            <a:pPr algn="ctr" defTabSz="2418455"/>
            <a:r>
              <a:rPr lang="en-US" sz="2800" b="1">
                <a:solidFill>
                  <a:schemeClr val="bg1"/>
                </a:solidFill>
              </a:rPr>
              <a:t>Results</a:t>
            </a:r>
          </a:p>
        </p:txBody>
      </p:sp>
      <p:sp>
        <p:nvSpPr>
          <p:cNvPr id="8" name="Rectangle 25">
            <a:extLst>
              <a:ext uri="{FF2B5EF4-FFF2-40B4-BE49-F238E27FC236}">
                <a16:creationId xmlns:a16="http://schemas.microsoft.com/office/drawing/2014/main" id="{C50138EE-D227-35F8-9B0F-EC2E97CF0757}"/>
              </a:ext>
            </a:extLst>
          </p:cNvPr>
          <p:cNvSpPr>
            <a:spLocks noChangeArrowheads="1"/>
          </p:cNvSpPr>
          <p:nvPr/>
        </p:nvSpPr>
        <p:spPr bwMode="auto">
          <a:xfrm>
            <a:off x="33398722" y="4870378"/>
            <a:ext cx="10058400" cy="731520"/>
          </a:xfrm>
          <a:prstGeom prst="rect">
            <a:avLst/>
          </a:prstGeom>
          <a:solidFill>
            <a:srgbClr val="0C5449"/>
          </a:solidFill>
          <a:ln w="9525">
            <a:noFill/>
            <a:miter lim="800000"/>
            <a:headEnd/>
            <a:tailEnd/>
          </a:ln>
          <a:effectLst/>
        </p:spPr>
        <p:txBody>
          <a:bodyPr wrap="none" lIns="74243" tIns="37122" rIns="74243" bIns="37122" anchor="ctr"/>
          <a:lstStyle/>
          <a:p>
            <a:pPr algn="ctr" defTabSz="2418455"/>
            <a:r>
              <a:rPr lang="en-US" sz="2800" b="1">
                <a:solidFill>
                  <a:schemeClr val="bg1"/>
                </a:solidFill>
              </a:rPr>
              <a:t>Conclusion</a:t>
            </a:r>
          </a:p>
        </p:txBody>
      </p:sp>
      <p:sp>
        <p:nvSpPr>
          <p:cNvPr id="9" name="Title 8">
            <a:extLst>
              <a:ext uri="{FF2B5EF4-FFF2-40B4-BE49-F238E27FC236}">
                <a16:creationId xmlns:a16="http://schemas.microsoft.com/office/drawing/2014/main" id="{D04699C3-9849-1F24-EC5B-AF5667469E49}"/>
              </a:ext>
            </a:extLst>
          </p:cNvPr>
          <p:cNvSpPr>
            <a:spLocks noGrp="1"/>
          </p:cNvSpPr>
          <p:nvPr>
            <p:ph type="ctrTitle"/>
          </p:nvPr>
        </p:nvSpPr>
        <p:spPr>
          <a:xfrm>
            <a:off x="5391807" y="482208"/>
            <a:ext cx="37837912" cy="2123832"/>
          </a:xfrm>
        </p:spPr>
        <p:txBody>
          <a:bodyPr/>
          <a:lstStyle/>
          <a:p>
            <a:r>
              <a:rPr lang="en-US" sz="4400" dirty="0"/>
              <a:t>Title – this is a </a:t>
            </a:r>
            <a:r>
              <a:rPr lang="en-US" sz="4400" dirty="0">
                <a:solidFill>
                  <a:srgbClr val="FFCC33"/>
                </a:solidFill>
              </a:rPr>
              <a:t>96” x 48” (8’ x 4’) poster </a:t>
            </a:r>
            <a:r>
              <a:rPr lang="en-US" sz="4400" dirty="0"/>
              <a:t>created half size to print at 200%, </a:t>
            </a:r>
            <a:br>
              <a:rPr lang="en-US" sz="4400" dirty="0"/>
            </a:br>
            <a:r>
              <a:rPr lang="en-US" sz="4400" dirty="0"/>
              <a:t>44 point </a:t>
            </a:r>
            <a:r>
              <a:rPr lang="en-US" sz="4400" dirty="0" err="1"/>
              <a:t>Lato</a:t>
            </a:r>
            <a:r>
              <a:rPr lang="en-US" sz="4400" dirty="0"/>
              <a:t> heavy title heading, legible at 16 feet away (88 point when printed 200%)</a:t>
            </a:r>
          </a:p>
        </p:txBody>
      </p:sp>
      <p:sp>
        <p:nvSpPr>
          <p:cNvPr id="10" name="Subtitle 9">
            <a:extLst>
              <a:ext uri="{FF2B5EF4-FFF2-40B4-BE49-F238E27FC236}">
                <a16:creationId xmlns:a16="http://schemas.microsoft.com/office/drawing/2014/main" id="{A66E3099-F7DE-E73F-9FF2-168CF7FD61F7}"/>
              </a:ext>
            </a:extLst>
          </p:cNvPr>
          <p:cNvSpPr>
            <a:spLocks noGrp="1"/>
          </p:cNvSpPr>
          <p:nvPr>
            <p:ph type="subTitle" idx="1"/>
          </p:nvPr>
        </p:nvSpPr>
        <p:spPr>
          <a:xfrm>
            <a:off x="5391806" y="2763836"/>
            <a:ext cx="37837911" cy="1914844"/>
          </a:xfrm>
        </p:spPr>
        <p:txBody>
          <a:bodyPr/>
          <a:lstStyle/>
          <a:p>
            <a:pPr>
              <a:spcBef>
                <a:spcPts val="0"/>
              </a:spcBef>
            </a:pPr>
            <a:r>
              <a:rPr lang="en-US" sz="2800" dirty="0"/>
              <a:t>Authors and affiliations - 28 point </a:t>
            </a:r>
            <a:r>
              <a:rPr lang="en-US" sz="2800" dirty="0" err="1"/>
              <a:t>Lato</a:t>
            </a:r>
            <a:r>
              <a:rPr lang="en-US" sz="2800" dirty="0"/>
              <a:t> medium body (56 point when printed 200%)</a:t>
            </a:r>
          </a:p>
          <a:p>
            <a:pPr>
              <a:spcBef>
                <a:spcPts val="0"/>
              </a:spcBef>
            </a:pPr>
            <a:r>
              <a:rPr lang="en-US" sz="2800" dirty="0">
                <a:solidFill>
                  <a:srgbClr val="FFCC33"/>
                </a:solidFill>
              </a:rPr>
              <a:t>This poster will scale proportionally 200% to fit a 96” x 48” (8’ x 4’)</a:t>
            </a:r>
          </a:p>
        </p:txBody>
      </p:sp>
      <p:sp>
        <p:nvSpPr>
          <p:cNvPr id="11" name="Rectangle 10">
            <a:extLst>
              <a:ext uri="{FF2B5EF4-FFF2-40B4-BE49-F238E27FC236}">
                <a16:creationId xmlns:a16="http://schemas.microsoft.com/office/drawing/2014/main" id="{F5C0C7A5-ED68-3C34-B44C-DB04E2FE779C}"/>
              </a:ext>
            </a:extLst>
          </p:cNvPr>
          <p:cNvSpPr/>
          <p:nvPr/>
        </p:nvSpPr>
        <p:spPr>
          <a:xfrm>
            <a:off x="25869988" y="10278966"/>
            <a:ext cx="3139440" cy="731520"/>
          </a:xfrm>
          <a:prstGeom prst="rect">
            <a:avLst/>
          </a:prstGeom>
          <a:gradFill flip="none" rotWithShape="1">
            <a:gsLst>
              <a:gs pos="0">
                <a:srgbClr val="00926E"/>
              </a:gs>
              <a:gs pos="100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019E62F-D878-3D50-4705-F057B5ED34B0}"/>
              </a:ext>
            </a:extLst>
          </p:cNvPr>
          <p:cNvSpPr/>
          <p:nvPr/>
        </p:nvSpPr>
        <p:spPr>
          <a:xfrm>
            <a:off x="29329468" y="10278966"/>
            <a:ext cx="3139440" cy="731520"/>
          </a:xfrm>
          <a:prstGeom prst="rect">
            <a:avLst/>
          </a:prstGeom>
          <a:gradFill flip="none" rotWithShape="1">
            <a:gsLst>
              <a:gs pos="0">
                <a:srgbClr val="FFC844"/>
              </a:gs>
              <a:gs pos="99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8FFFD23-C2A4-AFD4-EB97-7774C61E7D11}"/>
              </a:ext>
            </a:extLst>
          </p:cNvPr>
          <p:cNvSpPr/>
          <p:nvPr/>
        </p:nvSpPr>
        <p:spPr>
          <a:xfrm>
            <a:off x="22410508" y="10278966"/>
            <a:ext cx="3139440" cy="731520"/>
          </a:xfrm>
          <a:prstGeom prst="rect">
            <a:avLst/>
          </a:prstGeom>
          <a:gradFill flip="none" rotWithShape="1">
            <a:gsLst>
              <a:gs pos="0">
                <a:srgbClr val="00926E"/>
              </a:gs>
              <a:gs pos="100000">
                <a:srgbClr val="00594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F6D2C105-BAD4-6CA7-5A82-7AFC6E2DE44A}"/>
              </a:ext>
            </a:extLst>
          </p:cNvPr>
          <p:cNvSpPr txBox="1"/>
          <p:nvPr/>
        </p:nvSpPr>
        <p:spPr>
          <a:xfrm>
            <a:off x="22410508" y="9420701"/>
            <a:ext cx="10058400" cy="338554"/>
          </a:xfrm>
          <a:prstGeom prst="rect">
            <a:avLst/>
          </a:prstGeom>
          <a:noFill/>
        </p:spPr>
        <p:txBody>
          <a:bodyPr wrap="square" rtlCol="0">
            <a:spAutoFit/>
          </a:bodyPr>
          <a:lstStyle/>
          <a:p>
            <a:pPr>
              <a:spcAft>
                <a:spcPts val="1200"/>
              </a:spcAft>
            </a:pPr>
            <a:r>
              <a:rPr lang="en-US" sz="1600" dirty="0"/>
              <a:t>Below are 3 accent gradients you can use as part of the WSU color branding.</a:t>
            </a:r>
          </a:p>
        </p:txBody>
      </p:sp>
      <p:sp>
        <p:nvSpPr>
          <p:cNvPr id="18" name="TextBox 17">
            <a:extLst>
              <a:ext uri="{FF2B5EF4-FFF2-40B4-BE49-F238E27FC236}">
                <a16:creationId xmlns:a16="http://schemas.microsoft.com/office/drawing/2014/main" id="{7D13CAE5-585C-E4DA-5776-40C01676498A}"/>
              </a:ext>
            </a:extLst>
          </p:cNvPr>
          <p:cNvSpPr txBox="1"/>
          <p:nvPr/>
        </p:nvSpPr>
        <p:spPr>
          <a:xfrm>
            <a:off x="434078" y="5864172"/>
            <a:ext cx="10058400" cy="10295126"/>
          </a:xfrm>
          <a:prstGeom prst="rect">
            <a:avLst/>
          </a:prstGeom>
          <a:noFill/>
        </p:spPr>
        <p:txBody>
          <a:bodyPr wrap="square" rtlCol="0">
            <a:spAutoFit/>
          </a:bodyPr>
          <a:lstStyle/>
          <a:p>
            <a:pPr>
              <a:spcAft>
                <a:spcPts val="1200"/>
              </a:spcAft>
            </a:pPr>
            <a:r>
              <a:rPr lang="en-US" sz="1600" dirty="0"/>
              <a:t>Any posters that are meant to be read at a minimum distance; the following sizes are suggested:</a:t>
            </a:r>
          </a:p>
          <a:p>
            <a:pPr marL="576263" indent="-347663">
              <a:spcAft>
                <a:spcPts val="600"/>
              </a:spcAft>
              <a:buFont typeface="Arial" panose="020B0604020202020204" pitchFamily="34" charset="0"/>
              <a:buChar char="•"/>
            </a:pPr>
            <a:r>
              <a:rPr lang="en-US" sz="1600" dirty="0"/>
              <a:t>This poster template is formatted to print at 200% to achieve the 96” x 48” (8’ x 4’) dimensions. Therefore, all of the text and the suggestions are created half size to accommodate. The </a:t>
            </a:r>
            <a:r>
              <a:rPr lang="en-US" sz="1600" dirty="0" err="1"/>
              <a:t>Lato</a:t>
            </a:r>
            <a:r>
              <a:rPr lang="en-US" sz="1600" dirty="0"/>
              <a:t> Medium body text in this poster template is 16 points (</a:t>
            </a:r>
            <a:r>
              <a:rPr lang="en-US" sz="1600" dirty="0" err="1"/>
              <a:t>pt</a:t>
            </a:r>
            <a:r>
              <a:rPr lang="en-US" sz="1600" dirty="0"/>
              <a:t>). When printed at 200%, it will be 32 pt.</a:t>
            </a:r>
          </a:p>
          <a:p>
            <a:pPr marL="576263" indent="-347663">
              <a:spcAft>
                <a:spcPts val="600"/>
              </a:spcAft>
              <a:buFont typeface="Arial" panose="020B0604020202020204" pitchFamily="34" charset="0"/>
              <a:buChar char="•"/>
            </a:pPr>
            <a:r>
              <a:rPr lang="en-US" sz="1600" dirty="0"/>
              <a:t>Title: 44 </a:t>
            </a:r>
            <a:r>
              <a:rPr lang="en-US" sz="1600" dirty="0" err="1"/>
              <a:t>pt</a:t>
            </a:r>
            <a:r>
              <a:rPr lang="en-US" sz="1600" dirty="0"/>
              <a:t> bolded (88 </a:t>
            </a:r>
            <a:r>
              <a:rPr lang="en-US" sz="1600" dirty="0" err="1"/>
              <a:t>pt</a:t>
            </a:r>
            <a:r>
              <a:rPr lang="en-US" sz="1600" dirty="0"/>
              <a:t> at 200%)</a:t>
            </a:r>
          </a:p>
          <a:p>
            <a:pPr marL="576263" indent="-347663">
              <a:spcAft>
                <a:spcPts val="600"/>
              </a:spcAft>
              <a:buFont typeface="Arial" panose="020B0604020202020204" pitchFamily="34" charset="0"/>
              <a:buChar char="•"/>
            </a:pPr>
            <a:r>
              <a:rPr lang="en-US" sz="1600" dirty="0"/>
              <a:t>Authors and affiliations: 56 - 60 </a:t>
            </a:r>
            <a:r>
              <a:rPr lang="en-US" sz="1600" dirty="0" err="1"/>
              <a:t>pt</a:t>
            </a:r>
            <a:r>
              <a:rPr lang="en-US" sz="1600" dirty="0"/>
              <a:t> (28 – 30 </a:t>
            </a:r>
            <a:r>
              <a:rPr lang="en-US" sz="1600" dirty="0" err="1"/>
              <a:t>pt</a:t>
            </a:r>
            <a:r>
              <a:rPr lang="en-US" sz="1600" dirty="0"/>
              <a:t> at 200%)</a:t>
            </a:r>
          </a:p>
          <a:p>
            <a:pPr marL="576263" indent="-347663">
              <a:spcAft>
                <a:spcPts val="600"/>
              </a:spcAft>
              <a:buFont typeface="Arial" panose="020B0604020202020204" pitchFamily="34" charset="0"/>
              <a:buChar char="•"/>
            </a:pPr>
            <a:r>
              <a:rPr lang="en-US" sz="1600" dirty="0"/>
              <a:t>Headings: 56 </a:t>
            </a:r>
            <a:r>
              <a:rPr lang="en-US" sz="1600" dirty="0" err="1"/>
              <a:t>pt</a:t>
            </a:r>
            <a:r>
              <a:rPr lang="en-US" sz="1600" dirty="0"/>
              <a:t> (28 </a:t>
            </a:r>
            <a:r>
              <a:rPr lang="en-US" sz="1600" dirty="0" err="1"/>
              <a:t>pt</a:t>
            </a:r>
            <a:r>
              <a:rPr lang="en-US" sz="1600" dirty="0"/>
              <a:t> 200%)</a:t>
            </a:r>
          </a:p>
          <a:p>
            <a:pPr marL="576263" indent="-347663">
              <a:spcAft>
                <a:spcPts val="600"/>
              </a:spcAft>
              <a:buFont typeface="Arial" panose="020B0604020202020204" pitchFamily="34" charset="0"/>
              <a:buChar char="•"/>
            </a:pPr>
            <a:r>
              <a:rPr lang="en-US" sz="1600" dirty="0"/>
              <a:t>Body text: 16 - 18 </a:t>
            </a:r>
            <a:r>
              <a:rPr lang="en-US" sz="1600" dirty="0" err="1"/>
              <a:t>pt</a:t>
            </a:r>
            <a:r>
              <a:rPr lang="en-US" sz="1600" dirty="0"/>
              <a:t> (32 – 36 </a:t>
            </a:r>
            <a:r>
              <a:rPr lang="en-US" sz="1600" dirty="0" err="1"/>
              <a:t>pt</a:t>
            </a:r>
            <a:r>
              <a:rPr lang="en-US" sz="1600" dirty="0"/>
              <a:t> at 200%)</a:t>
            </a:r>
          </a:p>
          <a:p>
            <a:pPr marL="576263" indent="-347663">
              <a:spcAft>
                <a:spcPts val="600"/>
              </a:spcAft>
              <a:buFont typeface="Arial" panose="020B0604020202020204" pitchFamily="34" charset="0"/>
              <a:buChar char="•"/>
            </a:pPr>
            <a:r>
              <a:rPr lang="en-US" sz="1600" dirty="0"/>
              <a:t>Captions: 12 </a:t>
            </a:r>
            <a:r>
              <a:rPr lang="en-US" sz="1600" dirty="0" err="1"/>
              <a:t>pt</a:t>
            </a:r>
            <a:r>
              <a:rPr lang="en-US" sz="1600" dirty="0"/>
              <a:t> (24 </a:t>
            </a:r>
            <a:r>
              <a:rPr lang="en-US" sz="1600" dirty="0" err="1"/>
              <a:t>pt</a:t>
            </a:r>
            <a:r>
              <a:rPr lang="en-US" sz="1600" dirty="0"/>
              <a:t> at 200%)</a:t>
            </a:r>
          </a:p>
          <a:p>
            <a:pPr>
              <a:spcAft>
                <a:spcPts val="1200"/>
              </a:spcAft>
            </a:pPr>
            <a:r>
              <a:rPr lang="en-US" sz="1600" dirty="0"/>
              <a:t>For readability, the following sizes are suggested for the body text:</a:t>
            </a:r>
          </a:p>
          <a:p>
            <a:pPr marL="576263" indent="-347663">
              <a:spcAft>
                <a:spcPts val="600"/>
              </a:spcAft>
              <a:buFont typeface="Arial" panose="020B0604020202020204" pitchFamily="34" charset="0"/>
              <a:buChar char="•"/>
            </a:pPr>
            <a:r>
              <a:rPr lang="en-US" sz="1600" dirty="0"/>
              <a:t>To be legible at 6 feet use 30 point. (most common for conferences)</a:t>
            </a:r>
          </a:p>
          <a:p>
            <a:pPr marL="576263" indent="-347663">
              <a:spcAft>
                <a:spcPts val="600"/>
              </a:spcAft>
              <a:buFont typeface="Arial" panose="020B0604020202020204" pitchFamily="34" charset="0"/>
              <a:buChar char="•"/>
            </a:pPr>
            <a:r>
              <a:rPr lang="en-US" sz="1600" dirty="0"/>
              <a:t>To be legible at 10 feet use 48 point.</a:t>
            </a:r>
          </a:p>
          <a:p>
            <a:pPr marL="576263" indent="-347663">
              <a:spcAft>
                <a:spcPts val="600"/>
              </a:spcAft>
              <a:buFont typeface="Arial" panose="020B0604020202020204" pitchFamily="34" charset="0"/>
              <a:buChar char="•"/>
            </a:pPr>
            <a:r>
              <a:rPr lang="en-US" sz="1600" dirty="0"/>
              <a:t>To be legible at 12 feet use 60 point.</a:t>
            </a:r>
          </a:p>
          <a:p>
            <a:pPr marL="576263" indent="-347663">
              <a:spcAft>
                <a:spcPts val="600"/>
              </a:spcAft>
              <a:buFont typeface="Arial" panose="020B0604020202020204" pitchFamily="34" charset="0"/>
              <a:buChar char="•"/>
            </a:pPr>
            <a:r>
              <a:rPr lang="en-US" sz="1600" dirty="0"/>
              <a:t>To be legible at 14 feet use 72 point.</a:t>
            </a:r>
          </a:p>
          <a:p>
            <a:pPr marL="228600">
              <a:spcAft>
                <a:spcPts val="1200"/>
              </a:spcAft>
            </a:pPr>
            <a:r>
              <a:rPr lang="en-US" sz="1600" dirty="0"/>
              <a:t>Text and figures should be readable from around 5-7 feet away</a:t>
            </a:r>
          </a:p>
          <a:p>
            <a:pPr marL="576263" indent="-347663">
              <a:spcAft>
                <a:spcPts val="600"/>
              </a:spcAft>
              <a:buFont typeface="Arial" panose="020B0604020202020204" pitchFamily="34" charset="0"/>
              <a:buChar char="•"/>
            </a:pPr>
            <a:r>
              <a:rPr lang="en-US" sz="1600" dirty="0"/>
              <a:t>Use a sans serif typeface (e.g., </a:t>
            </a:r>
            <a:r>
              <a:rPr lang="en-US" sz="1600" dirty="0" err="1"/>
              <a:t>Lato</a:t>
            </a:r>
            <a:r>
              <a:rPr lang="en-US" sz="1600" dirty="0"/>
              <a:t>, Arial, Open Sans, Helvetica, etc.). Our poster templates use the sans serif font </a:t>
            </a:r>
            <a:r>
              <a:rPr lang="en-US" sz="1600" dirty="0" err="1"/>
              <a:t>Lato</a:t>
            </a:r>
            <a:r>
              <a:rPr lang="en-US" sz="1600" dirty="0"/>
              <a:t>, which can be downloaded from </a:t>
            </a:r>
            <a:r>
              <a:rPr lang="en-US" sz="1600" dirty="0">
                <a:hlinkClick r:id="rId2"/>
              </a:rPr>
              <a:t>the link provided on our FAQ page </a:t>
            </a:r>
            <a:r>
              <a:rPr lang="en-US" sz="1600" dirty="0"/>
              <a:t>or from Google: </a:t>
            </a:r>
            <a:r>
              <a:rPr lang="en-US" sz="1600" dirty="0">
                <a:hlinkClick r:id="rId3"/>
              </a:rPr>
              <a:t>https://fonts.google.com/specimen/Lato</a:t>
            </a:r>
            <a:endParaRPr lang="en-US" sz="1600" dirty="0"/>
          </a:p>
          <a:p>
            <a:pPr marL="576263" indent="-347663">
              <a:spcAft>
                <a:spcPts val="600"/>
              </a:spcAft>
              <a:buFont typeface="Arial" panose="020B0604020202020204" pitchFamily="34" charset="0"/>
              <a:buChar char="•"/>
            </a:pPr>
            <a:r>
              <a:rPr lang="en-US" sz="1600" dirty="0"/>
              <a:t>This poster uses </a:t>
            </a:r>
            <a:r>
              <a:rPr lang="en-US" sz="1600" dirty="0" err="1"/>
              <a:t>Lato</a:t>
            </a:r>
            <a:r>
              <a:rPr lang="en-US" sz="1600" dirty="0"/>
              <a:t> font and the theme has been mapped to that font. If you copy/paste text from documents, please ensure fonts are correct. Mismatched fonts in posters are a distraction and aesthetically degrades the quality of your presentation.</a:t>
            </a:r>
          </a:p>
          <a:p>
            <a:pPr marL="576263" indent="-347663">
              <a:spcAft>
                <a:spcPts val="600"/>
              </a:spcAft>
              <a:buFont typeface="Arial" panose="020B0604020202020204" pitchFamily="34" charset="0"/>
              <a:buChar char="•"/>
            </a:pPr>
            <a:r>
              <a:rPr lang="en-US" sz="1600" dirty="0"/>
              <a:t>For more information about creating accessible design with color and type, please reference </a:t>
            </a:r>
            <a:r>
              <a:rPr lang="en-US" sz="1600" dirty="0">
                <a:hlinkClick r:id="rId4"/>
              </a:rPr>
              <a:t>https://medcom.med.wayne.edu/creating-accessible-design</a:t>
            </a:r>
            <a:endParaRPr lang="en-US" sz="1600" dirty="0"/>
          </a:p>
          <a:p>
            <a:r>
              <a:rPr lang="en-US" sz="1600" b="1" dirty="0"/>
              <a:t>Text – good examples</a:t>
            </a:r>
          </a:p>
          <a:p>
            <a:r>
              <a:rPr lang="en-US" sz="1600" dirty="0"/>
              <a:t>Text should be high contrast, the following provide the best contrast for reading and printing:</a:t>
            </a:r>
          </a:p>
          <a:p>
            <a:pPr marL="579438" indent="-411163">
              <a:spcAft>
                <a:spcPts val="600"/>
              </a:spcAft>
              <a:buFont typeface="Arial" panose="020B0604020202020204" pitchFamily="34" charset="0"/>
              <a:buChar char="•"/>
            </a:pPr>
            <a:r>
              <a:rPr lang="en-US" sz="1600" dirty="0"/>
              <a:t>Black on white</a:t>
            </a:r>
          </a:p>
          <a:p>
            <a:pPr marL="579438" indent="-411163">
              <a:spcAft>
                <a:spcPts val="600"/>
              </a:spcAft>
              <a:buFont typeface="Arial" panose="020B0604020202020204" pitchFamily="34" charset="0"/>
              <a:buChar char="•"/>
            </a:pPr>
            <a:r>
              <a:rPr lang="en-US" sz="1600" dirty="0">
                <a:solidFill>
                  <a:srgbClr val="00594F"/>
                </a:solidFill>
              </a:rPr>
              <a:t>WSU primary green on white</a:t>
            </a:r>
          </a:p>
          <a:p>
            <a:pPr marL="579438" indent="-411163">
              <a:spcAft>
                <a:spcPts val="600"/>
              </a:spcAft>
              <a:buFont typeface="Arial" panose="020B0604020202020204" pitchFamily="34" charset="0"/>
              <a:buChar char="•"/>
            </a:pPr>
            <a:r>
              <a:rPr lang="en-US" sz="1600" dirty="0">
                <a:solidFill>
                  <a:schemeClr val="bg2">
                    <a:lumMod val="25000"/>
                  </a:schemeClr>
                </a:solidFill>
              </a:rPr>
              <a:t>Dark gray on white</a:t>
            </a:r>
          </a:p>
          <a:p>
            <a:pPr marL="579438" indent="-411163">
              <a:spcAft>
                <a:spcPts val="600"/>
              </a:spcAft>
              <a:buFont typeface="Arial" panose="020B0604020202020204" pitchFamily="34" charset="0"/>
              <a:buChar char="•"/>
            </a:pPr>
            <a:r>
              <a:rPr lang="en-US" sz="1600" b="1" dirty="0">
                <a:solidFill>
                  <a:srgbClr val="00594F"/>
                </a:solidFill>
                <a:highlight>
                  <a:srgbClr val="FFC844"/>
                </a:highlight>
              </a:rPr>
              <a:t>WSU primary green on WSU primary yellow </a:t>
            </a:r>
          </a:p>
          <a:p>
            <a:pPr marL="579438" indent="-411163">
              <a:spcAft>
                <a:spcPts val="600"/>
              </a:spcAft>
              <a:buFont typeface="Arial" panose="020B0604020202020204" pitchFamily="34" charset="0"/>
              <a:buChar char="•"/>
            </a:pPr>
            <a:r>
              <a:rPr lang="en-US" sz="1600" b="1" dirty="0">
                <a:solidFill>
                  <a:srgbClr val="FFC844"/>
                </a:solidFill>
                <a:highlight>
                  <a:srgbClr val="00594F"/>
                </a:highlight>
              </a:rPr>
              <a:t>WSU primary yellow on WSU primary green</a:t>
            </a:r>
            <a:endParaRPr lang="en-US" sz="1600" dirty="0">
              <a:solidFill>
                <a:schemeClr val="bg2">
                  <a:lumMod val="25000"/>
                </a:schemeClr>
              </a:solidFill>
            </a:endParaRPr>
          </a:p>
          <a:p>
            <a:pPr marL="579438" indent="-411163">
              <a:spcAft>
                <a:spcPts val="600"/>
              </a:spcAft>
              <a:buClr>
                <a:srgbClr val="00594F"/>
              </a:buClr>
              <a:buFont typeface="Arial" panose="020B0604020202020204" pitchFamily="34" charset="0"/>
              <a:buChar char="•"/>
            </a:pPr>
            <a:r>
              <a:rPr lang="en-US" sz="1600" dirty="0">
                <a:solidFill>
                  <a:schemeClr val="bg1"/>
                </a:solidFill>
                <a:highlight>
                  <a:srgbClr val="00594F"/>
                </a:highlight>
              </a:rPr>
              <a:t>White on WSU primary green</a:t>
            </a:r>
          </a:p>
          <a:p>
            <a:pPr marL="576263" indent="-347663">
              <a:spcAft>
                <a:spcPts val="1200"/>
              </a:spcAft>
              <a:buFont typeface="Arial" panose="020B0604020202020204" pitchFamily="34" charset="0"/>
              <a:buChar char="•"/>
            </a:pPr>
            <a:endParaRPr lang="en-US" sz="1600" dirty="0"/>
          </a:p>
          <a:p>
            <a:pPr marL="576263" indent="-347663">
              <a:spcAft>
                <a:spcPts val="1200"/>
              </a:spcAft>
              <a:buFont typeface="Arial" panose="020B0604020202020204" pitchFamily="34" charset="0"/>
              <a:buChar char="•"/>
            </a:pPr>
            <a:endParaRPr lang="en-US" sz="1600" dirty="0"/>
          </a:p>
        </p:txBody>
      </p:sp>
      <p:graphicFrame>
        <p:nvGraphicFramePr>
          <p:cNvPr id="21" name="Chart 20">
            <a:extLst>
              <a:ext uri="{FF2B5EF4-FFF2-40B4-BE49-F238E27FC236}">
                <a16:creationId xmlns:a16="http://schemas.microsoft.com/office/drawing/2014/main" id="{D380219D-7C09-0F95-F44D-4810421A6438}"/>
              </a:ext>
            </a:extLst>
          </p:cNvPr>
          <p:cNvGraphicFramePr/>
          <p:nvPr>
            <p:extLst>
              <p:ext uri="{D42A27DB-BD31-4B8C-83A1-F6EECF244321}">
                <p14:modId xmlns:p14="http://schemas.microsoft.com/office/powerpoint/2010/main" val="3748359621"/>
              </p:ext>
            </p:extLst>
          </p:nvPr>
        </p:nvGraphicFramePr>
        <p:xfrm>
          <a:off x="11298394" y="16568709"/>
          <a:ext cx="4864488" cy="3715617"/>
        </p:xfrm>
        <a:graphic>
          <a:graphicData uri="http://schemas.openxmlformats.org/drawingml/2006/chart">
            <c:chart xmlns:c="http://schemas.openxmlformats.org/drawingml/2006/chart" xmlns:r="http://schemas.openxmlformats.org/officeDocument/2006/relationships" r:id="rId5"/>
          </a:graphicData>
        </a:graphic>
      </p:graphicFrame>
      <p:sp>
        <p:nvSpPr>
          <p:cNvPr id="23" name="TextBox 22">
            <a:extLst>
              <a:ext uri="{FF2B5EF4-FFF2-40B4-BE49-F238E27FC236}">
                <a16:creationId xmlns:a16="http://schemas.microsoft.com/office/drawing/2014/main" id="{CD9FD479-B23B-5BAF-8B90-30B9A193A4D6}"/>
              </a:ext>
            </a:extLst>
          </p:cNvPr>
          <p:cNvSpPr txBox="1"/>
          <p:nvPr/>
        </p:nvSpPr>
        <p:spPr>
          <a:xfrm>
            <a:off x="11422293" y="5864171"/>
            <a:ext cx="10058400" cy="4038189"/>
          </a:xfrm>
          <a:prstGeom prst="rect">
            <a:avLst/>
          </a:prstGeom>
          <a:noFill/>
        </p:spPr>
        <p:txBody>
          <a:bodyPr wrap="square" numCol="2">
            <a:noAutofit/>
          </a:bodyPr>
          <a:lstStyle/>
          <a:p>
            <a:r>
              <a:rPr lang="en-US" sz="1600" b="1" dirty="0"/>
              <a:t>Text – poor/inaccessible examples</a:t>
            </a:r>
          </a:p>
          <a:p>
            <a:r>
              <a:rPr lang="en-US" sz="1600" dirty="0"/>
              <a:t>Text should be high contrast, the example to the right illustrates the worst examples of contrast, making it inaccessible for individuals that have vision impairment. This is what's called “designed to fail” as this assumes everyone can read the content, however, it does the opposite – it excludes people with vision impairments (and even good sighted individuals).</a:t>
            </a:r>
          </a:p>
          <a:p>
            <a:endParaRPr lang="en-US" sz="1600" dirty="0"/>
          </a:p>
          <a:p>
            <a:pPr marL="457200" indent="-334963">
              <a:spcAft>
                <a:spcPts val="600"/>
              </a:spcAft>
              <a:buFont typeface="Arial" panose="020B0604020202020204" pitchFamily="34" charset="0"/>
              <a:buChar char="•"/>
            </a:pPr>
            <a:r>
              <a:rPr lang="en-US" sz="1600" dirty="0"/>
              <a:t>Black on white</a:t>
            </a:r>
          </a:p>
          <a:p>
            <a:pPr marL="457200" indent="-334963">
              <a:spcAft>
                <a:spcPts val="600"/>
              </a:spcAft>
              <a:buFont typeface="Arial" panose="020B0604020202020204" pitchFamily="34" charset="0"/>
              <a:buChar char="•"/>
            </a:pPr>
            <a:r>
              <a:rPr lang="en-US" sz="1600" dirty="0">
                <a:solidFill>
                  <a:srgbClr val="3D7A67"/>
                </a:solidFill>
                <a:highlight>
                  <a:srgbClr val="093F39"/>
                </a:highlight>
              </a:rPr>
              <a:t>Light green on WSU primary green</a:t>
            </a:r>
          </a:p>
          <a:p>
            <a:pPr marL="457200" indent="-334963">
              <a:spcAft>
                <a:spcPts val="600"/>
              </a:spcAft>
              <a:buFont typeface="Arial" panose="020B0604020202020204" pitchFamily="34" charset="0"/>
              <a:buChar char="•"/>
            </a:pPr>
            <a:r>
              <a:rPr lang="en-US" sz="1600" dirty="0">
                <a:solidFill>
                  <a:schemeClr val="bg2">
                    <a:lumMod val="25000"/>
                  </a:schemeClr>
                </a:solidFill>
                <a:highlight>
                  <a:srgbClr val="093F39"/>
                </a:highlight>
              </a:rPr>
              <a:t>Dark gray on WSU primary green</a:t>
            </a:r>
          </a:p>
          <a:p>
            <a:pPr marL="457200" indent="-334963">
              <a:spcAft>
                <a:spcPts val="600"/>
              </a:spcAft>
              <a:buFont typeface="Arial" panose="020B0604020202020204" pitchFamily="34" charset="0"/>
              <a:buChar char="•"/>
            </a:pPr>
            <a:r>
              <a:rPr lang="en-US" sz="1600" b="1" dirty="0">
                <a:solidFill>
                  <a:schemeClr val="bg1"/>
                </a:solidFill>
                <a:highlight>
                  <a:srgbClr val="FFC844"/>
                </a:highlight>
              </a:rPr>
              <a:t>White on WSU primary yellow </a:t>
            </a:r>
          </a:p>
          <a:p>
            <a:pPr marL="457200" indent="-334963">
              <a:spcAft>
                <a:spcPts val="600"/>
              </a:spcAft>
              <a:buFont typeface="Arial" panose="020B0604020202020204" pitchFamily="34" charset="0"/>
              <a:buChar char="•"/>
            </a:pPr>
            <a:r>
              <a:rPr lang="en-US" sz="1600" b="1" dirty="0">
                <a:highlight>
                  <a:srgbClr val="00594F"/>
                </a:highlight>
              </a:rPr>
              <a:t>Black on WSU primary green</a:t>
            </a:r>
            <a:endParaRPr lang="en-US" sz="1600" dirty="0"/>
          </a:p>
          <a:p>
            <a:pPr marL="457200" indent="-334963">
              <a:spcAft>
                <a:spcPts val="600"/>
              </a:spcAft>
              <a:buClr>
                <a:srgbClr val="00594F"/>
              </a:buClr>
              <a:buFont typeface="Arial" panose="020B0604020202020204" pitchFamily="34" charset="0"/>
              <a:buChar char="•"/>
            </a:pPr>
            <a:r>
              <a:rPr lang="en-US" sz="1600" dirty="0">
                <a:solidFill>
                  <a:srgbClr val="FF0000"/>
                </a:solidFill>
                <a:highlight>
                  <a:srgbClr val="00594F"/>
                </a:highlight>
              </a:rPr>
              <a:t>Red on WSU primary green</a:t>
            </a:r>
          </a:p>
          <a:p>
            <a:pPr marL="457200" indent="-334963">
              <a:buClr>
                <a:srgbClr val="00594F"/>
              </a:buClr>
              <a:buFont typeface="Arial" panose="020B0604020202020204" pitchFamily="34" charset="0"/>
              <a:buChar char="•"/>
            </a:pPr>
            <a:r>
              <a:rPr lang="en-US" sz="1600" dirty="0">
                <a:solidFill>
                  <a:srgbClr val="FF0000"/>
                </a:solidFill>
              </a:rPr>
              <a:t>Red</a:t>
            </a:r>
            <a:r>
              <a:rPr lang="en-US" sz="1600" dirty="0">
                <a:solidFill>
                  <a:srgbClr val="093F39"/>
                </a:solidFill>
              </a:rPr>
              <a:t> does not mean this is important! When deciding to change your content's font color for important information, ensure the font color is </a:t>
            </a:r>
            <a:r>
              <a:rPr lang="en-US" sz="1600" b="1" i="1" dirty="0">
                <a:solidFill>
                  <a:srgbClr val="093F39"/>
                </a:solidFill>
              </a:rPr>
              <a:t>not</a:t>
            </a:r>
            <a:r>
              <a:rPr lang="en-US" sz="1600" dirty="0">
                <a:solidFill>
                  <a:srgbClr val="093F39"/>
                </a:solidFill>
              </a:rPr>
              <a:t> the only means of identification. </a:t>
            </a:r>
            <a:r>
              <a:rPr lang="en-US" sz="1600" b="1" dirty="0">
                <a:solidFill>
                  <a:srgbClr val="093F39"/>
                </a:solidFill>
              </a:rPr>
              <a:t>Bolding,</a:t>
            </a:r>
            <a:r>
              <a:rPr lang="en-US" sz="1600" dirty="0">
                <a:solidFill>
                  <a:srgbClr val="093F39"/>
                </a:solidFill>
              </a:rPr>
              <a:t> </a:t>
            </a:r>
            <a:r>
              <a:rPr lang="en-US" sz="1600" i="1" dirty="0">
                <a:solidFill>
                  <a:srgbClr val="093F39"/>
                </a:solidFill>
              </a:rPr>
              <a:t>italicizing</a:t>
            </a:r>
            <a:r>
              <a:rPr lang="en-US" sz="1600" dirty="0">
                <a:solidFill>
                  <a:srgbClr val="093F39"/>
                </a:solidFill>
              </a:rPr>
              <a:t> and scale can function as indicators of importance.</a:t>
            </a:r>
          </a:p>
        </p:txBody>
      </p:sp>
      <p:sp>
        <p:nvSpPr>
          <p:cNvPr id="24" name="TextBox 23">
            <a:extLst>
              <a:ext uri="{FF2B5EF4-FFF2-40B4-BE49-F238E27FC236}">
                <a16:creationId xmlns:a16="http://schemas.microsoft.com/office/drawing/2014/main" id="{DB9354CF-F9AA-9C3D-B690-964E5D7955C1}"/>
              </a:ext>
            </a:extLst>
          </p:cNvPr>
          <p:cNvSpPr txBox="1"/>
          <p:nvPr/>
        </p:nvSpPr>
        <p:spPr>
          <a:xfrm>
            <a:off x="33398722" y="15861723"/>
            <a:ext cx="10058400" cy="1077218"/>
          </a:xfrm>
          <a:prstGeom prst="rect">
            <a:avLst/>
          </a:prstGeom>
          <a:noFill/>
        </p:spPr>
        <p:txBody>
          <a:bodyPr wrap="square" rtlCol="0">
            <a:spAutoFit/>
          </a:bodyPr>
          <a:lstStyle/>
          <a:p>
            <a:pPr>
              <a:spcAft>
                <a:spcPts val="1200"/>
              </a:spcAft>
            </a:pPr>
            <a:r>
              <a:rPr lang="en-US" sz="1600" b="1" i="1" dirty="0"/>
              <a:t>We hope you find these tips helpful! </a:t>
            </a:r>
            <a:r>
              <a:rPr lang="en-US" sz="1600" dirty="0"/>
              <a:t>If you have any questions, please call the department of Medical Communications at Wayne State University School of Medicine at 313-577-1482 or email </a:t>
            </a:r>
            <a:r>
              <a:rPr lang="en-US" sz="1600" dirty="0">
                <a:hlinkClick r:id="rId6"/>
              </a:rPr>
              <a:t>medcom@med.wayne.edu</a:t>
            </a:r>
            <a:r>
              <a:rPr lang="en-US" sz="1600" dirty="0"/>
              <a:t> We are open Monday through Friday, 8:30 a.m. through 5 p.m. and closed for university recognized holidays.</a:t>
            </a:r>
          </a:p>
        </p:txBody>
      </p:sp>
      <p:sp>
        <p:nvSpPr>
          <p:cNvPr id="25" name="Rectangle 24">
            <a:extLst>
              <a:ext uri="{FF2B5EF4-FFF2-40B4-BE49-F238E27FC236}">
                <a16:creationId xmlns:a16="http://schemas.microsoft.com/office/drawing/2014/main" id="{93469C1C-7B8C-A55C-98E0-42967101BD7F}"/>
              </a:ext>
            </a:extLst>
          </p:cNvPr>
          <p:cNvSpPr/>
          <p:nvPr/>
        </p:nvSpPr>
        <p:spPr bwMode="auto">
          <a:xfrm>
            <a:off x="22410508" y="8153401"/>
            <a:ext cx="3139440" cy="106680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defTabSz="3762375" fontAlgn="base">
              <a:spcBef>
                <a:spcPct val="0"/>
              </a:spcBef>
              <a:spcAft>
                <a:spcPct val="0"/>
              </a:spcAft>
            </a:pPr>
            <a:r>
              <a:rPr lang="en-US" sz="1600" dirty="0">
                <a:solidFill>
                  <a:schemeClr val="bg1"/>
                </a:solidFill>
              </a:rPr>
              <a:t>WSU primary green</a:t>
            </a:r>
          </a:p>
          <a:p>
            <a:pPr algn="ctr" defTabSz="3762375" fontAlgn="base">
              <a:spcBef>
                <a:spcPct val="0"/>
              </a:spcBef>
              <a:spcAft>
                <a:spcPct val="0"/>
              </a:spcAft>
            </a:pPr>
            <a:r>
              <a:rPr lang="nn-NO" sz="1600" dirty="0">
                <a:solidFill>
                  <a:schemeClr val="bg1"/>
                </a:solidFill>
              </a:rPr>
              <a:t>hex (#0c5449)</a:t>
            </a:r>
            <a:br>
              <a:rPr lang="nn-NO" sz="1600" dirty="0">
                <a:solidFill>
                  <a:schemeClr val="bg1"/>
                </a:solidFill>
              </a:rPr>
            </a:br>
            <a:r>
              <a:rPr lang="nn-NO" sz="1600" dirty="0">
                <a:solidFill>
                  <a:schemeClr val="bg1"/>
                </a:solidFill>
              </a:rPr>
              <a:t>rgb (12, 84, 73)</a:t>
            </a:r>
            <a:endParaRPr lang="en-US" sz="1600" dirty="0">
              <a:solidFill>
                <a:schemeClr val="bg1"/>
              </a:solidFill>
            </a:endParaRPr>
          </a:p>
        </p:txBody>
      </p:sp>
      <p:sp>
        <p:nvSpPr>
          <p:cNvPr id="28" name="Rectangle 27">
            <a:extLst>
              <a:ext uri="{FF2B5EF4-FFF2-40B4-BE49-F238E27FC236}">
                <a16:creationId xmlns:a16="http://schemas.microsoft.com/office/drawing/2014/main" id="{5A993497-6BED-79C5-301B-003F5C513884}"/>
              </a:ext>
            </a:extLst>
          </p:cNvPr>
          <p:cNvSpPr/>
          <p:nvPr/>
        </p:nvSpPr>
        <p:spPr bwMode="auto">
          <a:xfrm>
            <a:off x="25869988" y="8153401"/>
            <a:ext cx="3139440" cy="106680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3762375" fontAlgn="base">
              <a:spcBef>
                <a:spcPct val="0"/>
              </a:spcBef>
              <a:spcAft>
                <a:spcPct val="0"/>
              </a:spcAft>
            </a:pPr>
            <a:r>
              <a:rPr lang="en-US" sz="1600" dirty="0">
                <a:solidFill>
                  <a:srgbClr val="093F39"/>
                </a:solidFill>
              </a:rPr>
              <a:t>WSU primary yellow</a:t>
            </a:r>
          </a:p>
          <a:p>
            <a:pPr algn="ctr" defTabSz="3762375" fontAlgn="base">
              <a:spcBef>
                <a:spcPct val="0"/>
              </a:spcBef>
              <a:spcAft>
                <a:spcPct val="0"/>
              </a:spcAft>
            </a:pPr>
            <a:r>
              <a:rPr lang="en-US" sz="1600" dirty="0">
                <a:solidFill>
                  <a:srgbClr val="093F39"/>
                </a:solidFill>
              </a:rPr>
              <a:t>hex (#ffcc33)</a:t>
            </a:r>
            <a:br>
              <a:rPr lang="en-US" sz="1600" dirty="0">
                <a:solidFill>
                  <a:srgbClr val="093F39"/>
                </a:solidFill>
              </a:rPr>
            </a:br>
            <a:r>
              <a:rPr lang="en-US" sz="1600" dirty="0" err="1">
                <a:solidFill>
                  <a:srgbClr val="093F39"/>
                </a:solidFill>
              </a:rPr>
              <a:t>rgb</a:t>
            </a:r>
            <a:r>
              <a:rPr lang="en-US" sz="1600" dirty="0">
                <a:solidFill>
                  <a:srgbClr val="093F39"/>
                </a:solidFill>
              </a:rPr>
              <a:t> (255, 204, 51)</a:t>
            </a:r>
          </a:p>
        </p:txBody>
      </p:sp>
      <p:sp>
        <p:nvSpPr>
          <p:cNvPr id="29" name="Rectangle 28">
            <a:extLst>
              <a:ext uri="{FF2B5EF4-FFF2-40B4-BE49-F238E27FC236}">
                <a16:creationId xmlns:a16="http://schemas.microsoft.com/office/drawing/2014/main" id="{80628C29-6B17-F67E-41CF-99EC4E753FB4}"/>
              </a:ext>
            </a:extLst>
          </p:cNvPr>
          <p:cNvSpPr/>
          <p:nvPr/>
        </p:nvSpPr>
        <p:spPr bwMode="auto">
          <a:xfrm>
            <a:off x="29329468" y="8153401"/>
            <a:ext cx="3139440" cy="1066800"/>
          </a:xfrm>
          <a:prstGeom prst="rect">
            <a:avLst/>
          </a:prstGeom>
          <a:solidFill>
            <a:srgbClr val="D9D9D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3762375" fontAlgn="base">
              <a:spcBef>
                <a:spcPct val="0"/>
              </a:spcBef>
              <a:spcAft>
                <a:spcPct val="0"/>
              </a:spcAft>
            </a:pPr>
            <a:r>
              <a:rPr lang="en-US" sz="1600" dirty="0">
                <a:solidFill>
                  <a:srgbClr val="093F39"/>
                </a:solidFill>
              </a:rPr>
              <a:t>Grey accent</a:t>
            </a:r>
          </a:p>
          <a:p>
            <a:pPr algn="ctr" defTabSz="3762375" fontAlgn="base">
              <a:spcBef>
                <a:spcPct val="0"/>
              </a:spcBef>
              <a:spcAft>
                <a:spcPct val="0"/>
              </a:spcAft>
            </a:pPr>
            <a:r>
              <a:rPr lang="nn-NO" sz="1600" dirty="0">
                <a:solidFill>
                  <a:srgbClr val="093F39"/>
                </a:solidFill>
              </a:rPr>
              <a:t>hex (#d9d9d9)</a:t>
            </a:r>
            <a:br>
              <a:rPr lang="nn-NO" sz="1600" dirty="0">
                <a:solidFill>
                  <a:srgbClr val="093F39"/>
                </a:solidFill>
              </a:rPr>
            </a:br>
            <a:r>
              <a:rPr lang="nn-NO" sz="1600" dirty="0">
                <a:solidFill>
                  <a:srgbClr val="093F39"/>
                </a:solidFill>
              </a:rPr>
              <a:t>rgb (217, 217, 217)</a:t>
            </a:r>
            <a:endParaRPr lang="en-US" sz="1600" dirty="0">
              <a:solidFill>
                <a:srgbClr val="093F39"/>
              </a:solidFill>
            </a:endParaRPr>
          </a:p>
        </p:txBody>
      </p:sp>
      <p:sp>
        <p:nvSpPr>
          <p:cNvPr id="30" name="Rectangle 21">
            <a:extLst>
              <a:ext uri="{FF2B5EF4-FFF2-40B4-BE49-F238E27FC236}">
                <a16:creationId xmlns:a16="http://schemas.microsoft.com/office/drawing/2014/main" id="{623DB152-1766-9D8B-0B96-B7D450BA4BE7}"/>
              </a:ext>
            </a:extLst>
          </p:cNvPr>
          <p:cNvSpPr>
            <a:spLocks noChangeArrowheads="1"/>
          </p:cNvSpPr>
          <p:nvPr/>
        </p:nvSpPr>
        <p:spPr bwMode="auto">
          <a:xfrm>
            <a:off x="33398722" y="13777618"/>
            <a:ext cx="10058400" cy="731520"/>
          </a:xfrm>
          <a:prstGeom prst="rect">
            <a:avLst/>
          </a:prstGeom>
          <a:solidFill>
            <a:srgbClr val="FFCC33"/>
          </a:solidFill>
          <a:ln w="9525">
            <a:noFill/>
            <a:miter lim="800000"/>
            <a:headEnd/>
            <a:tailEnd/>
          </a:ln>
          <a:effectLst/>
        </p:spPr>
        <p:txBody>
          <a:bodyPr wrap="none" lIns="74243" tIns="37122" rIns="74243" bIns="37122" anchor="ctr"/>
          <a:lstStyle/>
          <a:p>
            <a:pPr algn="ctr" defTabSz="2418455"/>
            <a:r>
              <a:rPr lang="en-US" sz="2800" b="1">
                <a:solidFill>
                  <a:srgbClr val="093F39"/>
                </a:solidFill>
              </a:rPr>
              <a:t>References</a:t>
            </a:r>
          </a:p>
        </p:txBody>
      </p:sp>
      <p:sp>
        <p:nvSpPr>
          <p:cNvPr id="31" name="Rectangle 21">
            <a:extLst>
              <a:ext uri="{FF2B5EF4-FFF2-40B4-BE49-F238E27FC236}">
                <a16:creationId xmlns:a16="http://schemas.microsoft.com/office/drawing/2014/main" id="{BE19F26F-D732-5928-B6A1-EB1F1C131730}"/>
              </a:ext>
            </a:extLst>
          </p:cNvPr>
          <p:cNvSpPr>
            <a:spLocks noChangeArrowheads="1"/>
          </p:cNvSpPr>
          <p:nvPr/>
        </p:nvSpPr>
        <p:spPr bwMode="auto">
          <a:xfrm>
            <a:off x="33398722" y="14911761"/>
            <a:ext cx="10058400" cy="731520"/>
          </a:xfrm>
          <a:prstGeom prst="rect">
            <a:avLst/>
          </a:prstGeom>
          <a:solidFill>
            <a:srgbClr val="D9D9D9"/>
          </a:solidFill>
          <a:ln w="9525">
            <a:noFill/>
            <a:miter lim="800000"/>
            <a:headEnd/>
            <a:tailEnd/>
          </a:ln>
          <a:effectLst/>
        </p:spPr>
        <p:txBody>
          <a:bodyPr wrap="none" lIns="74243" tIns="37122" rIns="74243" bIns="37122" anchor="ctr"/>
          <a:lstStyle/>
          <a:p>
            <a:pPr algn="ctr" defTabSz="2418455"/>
            <a:r>
              <a:rPr lang="en-US" sz="2800" b="1">
                <a:solidFill>
                  <a:srgbClr val="093F39"/>
                </a:solidFill>
              </a:rPr>
              <a:t>References</a:t>
            </a:r>
          </a:p>
        </p:txBody>
      </p:sp>
      <p:sp>
        <p:nvSpPr>
          <p:cNvPr id="32" name="TextBox 31">
            <a:extLst>
              <a:ext uri="{FF2B5EF4-FFF2-40B4-BE49-F238E27FC236}">
                <a16:creationId xmlns:a16="http://schemas.microsoft.com/office/drawing/2014/main" id="{962DF072-68A5-BD15-8219-17F359C9CED5}"/>
              </a:ext>
            </a:extLst>
          </p:cNvPr>
          <p:cNvSpPr txBox="1"/>
          <p:nvPr/>
        </p:nvSpPr>
        <p:spPr>
          <a:xfrm>
            <a:off x="22410508" y="5864171"/>
            <a:ext cx="10210800" cy="984885"/>
          </a:xfrm>
          <a:prstGeom prst="rect">
            <a:avLst/>
          </a:prstGeom>
          <a:noFill/>
        </p:spPr>
        <p:txBody>
          <a:bodyPr wrap="square" rtlCol="0">
            <a:spAutoFit/>
          </a:bodyPr>
          <a:lstStyle/>
          <a:p>
            <a:pPr>
              <a:spcAft>
                <a:spcPts val="1200"/>
              </a:spcAft>
            </a:pPr>
            <a:r>
              <a:rPr lang="en-US" sz="1600" b="1" dirty="0"/>
              <a:t>WSU color branding quick guide. </a:t>
            </a:r>
          </a:p>
          <a:p>
            <a:pPr>
              <a:spcAft>
                <a:spcPts val="1200"/>
              </a:spcAft>
            </a:pPr>
            <a:r>
              <a:rPr lang="en-US" sz="1600" dirty="0"/>
              <a:t>For detailed information about WSU color branding, please visit the FAQ section on our website and </a:t>
            </a:r>
            <a:r>
              <a:rPr lang="en-US" sz="1600" dirty="0">
                <a:hlinkClick r:id="rId2"/>
              </a:rPr>
              <a:t>select the WSU color under the WSU branding section</a:t>
            </a:r>
            <a:r>
              <a:rPr lang="en-US" sz="1600" dirty="0"/>
              <a:t>.</a:t>
            </a:r>
          </a:p>
        </p:txBody>
      </p:sp>
      <p:sp>
        <p:nvSpPr>
          <p:cNvPr id="33" name="TextBox 32">
            <a:extLst>
              <a:ext uri="{FF2B5EF4-FFF2-40B4-BE49-F238E27FC236}">
                <a16:creationId xmlns:a16="http://schemas.microsoft.com/office/drawing/2014/main" id="{1857B870-4EDA-31A5-A1EF-813D111A369C}"/>
              </a:ext>
            </a:extLst>
          </p:cNvPr>
          <p:cNvSpPr txBox="1"/>
          <p:nvPr/>
        </p:nvSpPr>
        <p:spPr>
          <a:xfrm>
            <a:off x="22410508" y="11351335"/>
            <a:ext cx="10058400" cy="584775"/>
          </a:xfrm>
          <a:prstGeom prst="rect">
            <a:avLst/>
          </a:prstGeom>
          <a:noFill/>
        </p:spPr>
        <p:txBody>
          <a:bodyPr wrap="square" rtlCol="0">
            <a:spAutoFit/>
          </a:bodyPr>
          <a:lstStyle/>
          <a:p>
            <a:pPr>
              <a:spcAft>
                <a:spcPts val="1200"/>
              </a:spcAft>
            </a:pPr>
            <a:r>
              <a:rPr lang="en-US" sz="1600" b="1" dirty="0"/>
              <a:t>High resolution WSU logos. </a:t>
            </a:r>
            <a:r>
              <a:rPr lang="en-US" sz="1600" dirty="0"/>
              <a:t>Proportionally scaled down. If you need to enlarge, please LOCK ASPECT RATIO in the shape format tab! Do not stretch or scale without aspect ratio selected or scale above 100%.</a:t>
            </a:r>
          </a:p>
        </p:txBody>
      </p:sp>
      <p:pic>
        <p:nvPicPr>
          <p:cNvPr id="39" name="Picture 38" descr="Logo, company name&#10;&#10;Description automatically generated">
            <a:extLst>
              <a:ext uri="{FF2B5EF4-FFF2-40B4-BE49-F238E27FC236}">
                <a16:creationId xmlns:a16="http://schemas.microsoft.com/office/drawing/2014/main" id="{20D0242A-27B3-E187-EB6B-CC24B5DCC61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536990" y="12749183"/>
            <a:ext cx="2857500" cy="2003108"/>
          </a:xfrm>
          <a:prstGeom prst="rect">
            <a:avLst/>
          </a:prstGeom>
        </p:spPr>
      </p:pic>
      <p:pic>
        <p:nvPicPr>
          <p:cNvPr id="41" name="Picture 40" descr="Logo, company name&#10;&#10;Description automatically generated">
            <a:extLst>
              <a:ext uri="{FF2B5EF4-FFF2-40B4-BE49-F238E27FC236}">
                <a16:creationId xmlns:a16="http://schemas.microsoft.com/office/drawing/2014/main" id="{A84F0160-5251-C1CC-0674-AEB1E37F3B8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241090" y="12875087"/>
            <a:ext cx="2857500" cy="2003108"/>
          </a:xfrm>
          <a:prstGeom prst="rect">
            <a:avLst/>
          </a:prstGeom>
        </p:spPr>
      </p:pic>
      <p:pic>
        <p:nvPicPr>
          <p:cNvPr id="44" name="Picture 43" descr="Graphical user interface, text&#10;&#10;Description automatically generated">
            <a:extLst>
              <a:ext uri="{FF2B5EF4-FFF2-40B4-BE49-F238E27FC236}">
                <a16:creationId xmlns:a16="http://schemas.microsoft.com/office/drawing/2014/main" id="{7C4F4287-141E-8DFF-9CB5-354A0446B1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060740" y="15067242"/>
            <a:ext cx="3810000" cy="967740"/>
          </a:xfrm>
          <a:prstGeom prst="rect">
            <a:avLst/>
          </a:prstGeom>
        </p:spPr>
      </p:pic>
      <p:pic>
        <p:nvPicPr>
          <p:cNvPr id="46" name="Picture 45" descr="Text&#10;&#10;Description automatically generated">
            <a:extLst>
              <a:ext uri="{FF2B5EF4-FFF2-40B4-BE49-F238E27FC236}">
                <a16:creationId xmlns:a16="http://schemas.microsoft.com/office/drawing/2014/main" id="{B8E5E4CC-9DD4-8784-F0D6-C02F1703763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764840" y="15201619"/>
            <a:ext cx="3810000" cy="967740"/>
          </a:xfrm>
          <a:prstGeom prst="rect">
            <a:avLst/>
          </a:prstGeom>
        </p:spPr>
      </p:pic>
      <p:sp>
        <p:nvSpPr>
          <p:cNvPr id="47" name="TextBox 46">
            <a:extLst>
              <a:ext uri="{FF2B5EF4-FFF2-40B4-BE49-F238E27FC236}">
                <a16:creationId xmlns:a16="http://schemas.microsoft.com/office/drawing/2014/main" id="{85B8EB04-9E0D-94AB-A4AA-48013B5300F5}"/>
              </a:ext>
            </a:extLst>
          </p:cNvPr>
          <p:cNvSpPr txBox="1"/>
          <p:nvPr/>
        </p:nvSpPr>
        <p:spPr>
          <a:xfrm>
            <a:off x="11376571" y="11351335"/>
            <a:ext cx="10058400" cy="1231106"/>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1600" dirty="0"/>
              <a:t>Include a brief caption for figure(s), and explicitly refer to the figure in the text, which includes labeling with legible fonts and font sizes</a:t>
            </a:r>
          </a:p>
          <a:p>
            <a:pPr marL="342900" indent="-342900">
              <a:spcAft>
                <a:spcPts val="600"/>
              </a:spcAft>
              <a:buFont typeface="Arial" panose="020B0604020202020204" pitchFamily="34" charset="0"/>
              <a:buChar char="•"/>
            </a:pPr>
            <a:r>
              <a:rPr lang="en-US" sz="1600" dirty="0"/>
              <a:t>Figures (Figure 1) should advance the points you’re making in the text</a:t>
            </a:r>
          </a:p>
          <a:p>
            <a:pPr marL="342900" indent="-342900">
              <a:spcAft>
                <a:spcPts val="600"/>
              </a:spcAft>
              <a:buFont typeface="Arial" panose="020B0604020202020204" pitchFamily="34" charset="0"/>
              <a:buChar char="•"/>
            </a:pPr>
            <a:r>
              <a:rPr lang="en-US" sz="1600" dirty="0"/>
              <a:t>Ensure images and figures are sufficiently high resolution for enlargement</a:t>
            </a:r>
          </a:p>
        </p:txBody>
      </p:sp>
      <p:pic>
        <p:nvPicPr>
          <p:cNvPr id="49" name="Picture 48" descr="A large building with a clock tower&#10;&#10;Description automatically generated with medium confidence">
            <a:extLst>
              <a:ext uri="{FF2B5EF4-FFF2-40B4-BE49-F238E27FC236}">
                <a16:creationId xmlns:a16="http://schemas.microsoft.com/office/drawing/2014/main" id="{62AE6AD7-7D7B-FF60-AE36-F47D46C28FB9}"/>
              </a:ext>
            </a:extLst>
          </p:cNvPr>
          <p:cNvPicPr>
            <a:picLocks noChangeAspect="1"/>
          </p:cNvPicPr>
          <p:nvPr/>
        </p:nvPicPr>
        <p:blipFill rotWithShape="1">
          <a:blip r:embed="rId11">
            <a:extLst>
              <a:ext uri="{28A0092B-C50C-407E-A947-70E740481C1C}">
                <a14:useLocalDpi xmlns:a14="http://schemas.microsoft.com/office/drawing/2010/main" val="0"/>
              </a:ext>
            </a:extLst>
          </a:blip>
          <a:srcRect t="2518" b="3932"/>
          <a:stretch/>
        </p:blipFill>
        <p:spPr>
          <a:xfrm>
            <a:off x="11421269" y="13030176"/>
            <a:ext cx="4983478" cy="3107245"/>
          </a:xfrm>
          <a:prstGeom prst="rect">
            <a:avLst/>
          </a:prstGeom>
        </p:spPr>
      </p:pic>
      <p:sp>
        <p:nvSpPr>
          <p:cNvPr id="50" name="TextBox 49">
            <a:extLst>
              <a:ext uri="{FF2B5EF4-FFF2-40B4-BE49-F238E27FC236}">
                <a16:creationId xmlns:a16="http://schemas.microsoft.com/office/drawing/2014/main" id="{740104A1-04A4-F430-15EE-52BFF8D6D2E5}"/>
              </a:ext>
            </a:extLst>
          </p:cNvPr>
          <p:cNvSpPr txBox="1"/>
          <p:nvPr/>
        </p:nvSpPr>
        <p:spPr>
          <a:xfrm>
            <a:off x="11376571" y="16137420"/>
            <a:ext cx="5072008" cy="461665"/>
          </a:xfrm>
          <a:prstGeom prst="rect">
            <a:avLst/>
          </a:prstGeom>
          <a:noFill/>
        </p:spPr>
        <p:txBody>
          <a:bodyPr wrap="square" rtlCol="0">
            <a:spAutoFit/>
          </a:bodyPr>
          <a:lstStyle/>
          <a:p>
            <a:r>
              <a:rPr lang="en-US" sz="1200" dirty="0"/>
              <a:t>Figure 1 - reference figures in your poster. Suggested caption text size is 10 point, will scale proportionally to 20 point when printed 200% </a:t>
            </a:r>
          </a:p>
        </p:txBody>
      </p:sp>
      <p:sp>
        <p:nvSpPr>
          <p:cNvPr id="51" name="TextBox 50">
            <a:extLst>
              <a:ext uri="{FF2B5EF4-FFF2-40B4-BE49-F238E27FC236}">
                <a16:creationId xmlns:a16="http://schemas.microsoft.com/office/drawing/2014/main" id="{B1253B73-99F6-7DBC-CD86-A716EDB3EF3B}"/>
              </a:ext>
            </a:extLst>
          </p:cNvPr>
          <p:cNvSpPr txBox="1"/>
          <p:nvPr/>
        </p:nvSpPr>
        <p:spPr>
          <a:xfrm>
            <a:off x="11194635" y="20464385"/>
            <a:ext cx="5072008" cy="461665"/>
          </a:xfrm>
          <a:prstGeom prst="rect">
            <a:avLst/>
          </a:prstGeom>
          <a:noFill/>
        </p:spPr>
        <p:txBody>
          <a:bodyPr wrap="square" rtlCol="0">
            <a:spAutoFit/>
          </a:bodyPr>
          <a:lstStyle/>
          <a:p>
            <a:r>
              <a:rPr lang="en-US" sz="1200" dirty="0"/>
              <a:t>Figure 2 – example chart. Suggested caption text size is 10 point, will scale proportionally to 20 point when printed 200% </a:t>
            </a:r>
          </a:p>
        </p:txBody>
      </p:sp>
      <p:pic>
        <p:nvPicPr>
          <p:cNvPr id="2" name="Picture 1" descr="Logo, company name&#10;&#10;Description automatically generated">
            <a:extLst>
              <a:ext uri="{FF2B5EF4-FFF2-40B4-BE49-F238E27FC236}">
                <a16:creationId xmlns:a16="http://schemas.microsoft.com/office/drawing/2014/main" id="{9A1BCCEF-D588-3F09-60D5-EB618FFF27A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1481" y="657762"/>
            <a:ext cx="4145280" cy="2905842"/>
          </a:xfrm>
          <a:prstGeom prst="rect">
            <a:avLst/>
          </a:prstGeom>
        </p:spPr>
      </p:pic>
      <p:graphicFrame>
        <p:nvGraphicFramePr>
          <p:cNvPr id="3" name="Chart 2">
            <a:extLst>
              <a:ext uri="{FF2B5EF4-FFF2-40B4-BE49-F238E27FC236}">
                <a16:creationId xmlns:a16="http://schemas.microsoft.com/office/drawing/2014/main" id="{2549CC06-A1A3-ABFB-E458-835857F9D6E5}"/>
              </a:ext>
            </a:extLst>
          </p:cNvPr>
          <p:cNvGraphicFramePr/>
          <p:nvPr>
            <p:extLst>
              <p:ext uri="{D42A27DB-BD31-4B8C-83A1-F6EECF244321}">
                <p14:modId xmlns:p14="http://schemas.microsoft.com/office/powerpoint/2010/main" val="533193272"/>
              </p:ext>
            </p:extLst>
          </p:nvPr>
        </p:nvGraphicFramePr>
        <p:xfrm>
          <a:off x="16740106" y="16756893"/>
          <a:ext cx="4371744" cy="3339247"/>
        </p:xfrm>
        <a:graphic>
          <a:graphicData uri="http://schemas.openxmlformats.org/drawingml/2006/chart">
            <c:chart xmlns:c="http://schemas.openxmlformats.org/drawingml/2006/chart" xmlns:r="http://schemas.openxmlformats.org/officeDocument/2006/relationships" r:id="rId12"/>
          </a:graphicData>
        </a:graphic>
      </p:graphicFrame>
      <p:sp>
        <p:nvSpPr>
          <p:cNvPr id="15" name="TextBox 14">
            <a:extLst>
              <a:ext uri="{FF2B5EF4-FFF2-40B4-BE49-F238E27FC236}">
                <a16:creationId xmlns:a16="http://schemas.microsoft.com/office/drawing/2014/main" id="{9DDBBC0D-1A58-AA84-F122-8E0A74A91688}"/>
              </a:ext>
            </a:extLst>
          </p:cNvPr>
          <p:cNvSpPr txBox="1"/>
          <p:nvPr/>
        </p:nvSpPr>
        <p:spPr>
          <a:xfrm>
            <a:off x="16636346" y="20464385"/>
            <a:ext cx="4798626" cy="461665"/>
          </a:xfrm>
          <a:prstGeom prst="rect">
            <a:avLst/>
          </a:prstGeom>
          <a:noFill/>
        </p:spPr>
        <p:txBody>
          <a:bodyPr wrap="square" rtlCol="0">
            <a:spAutoFit/>
          </a:bodyPr>
          <a:lstStyle/>
          <a:p>
            <a:r>
              <a:rPr lang="en-US" sz="1200" dirty="0"/>
              <a:t>Figure 3 – example chart. Suggested caption text size is 10 point, will scale proportionally to 20 point when printed 200% </a:t>
            </a:r>
          </a:p>
        </p:txBody>
      </p:sp>
      <p:sp>
        <p:nvSpPr>
          <p:cNvPr id="16" name="Rectangle 22">
            <a:extLst>
              <a:ext uri="{FF2B5EF4-FFF2-40B4-BE49-F238E27FC236}">
                <a16:creationId xmlns:a16="http://schemas.microsoft.com/office/drawing/2014/main" id="{8A7E8A67-2727-9D08-FF44-FA57FE377D67}"/>
              </a:ext>
            </a:extLst>
          </p:cNvPr>
          <p:cNvSpPr>
            <a:spLocks noChangeArrowheads="1"/>
          </p:cNvSpPr>
          <p:nvPr/>
        </p:nvSpPr>
        <p:spPr bwMode="auto">
          <a:xfrm>
            <a:off x="22410508" y="4870378"/>
            <a:ext cx="10058400" cy="731520"/>
          </a:xfrm>
          <a:prstGeom prst="rect">
            <a:avLst/>
          </a:prstGeom>
          <a:solidFill>
            <a:srgbClr val="0C5449"/>
          </a:solidFill>
          <a:ln w="9525">
            <a:noFill/>
            <a:miter lim="800000"/>
            <a:headEnd/>
            <a:tailEnd/>
          </a:ln>
          <a:effectLst/>
        </p:spPr>
        <p:txBody>
          <a:bodyPr wrap="none" lIns="74243" tIns="37122" rIns="74243" bIns="37122" anchor="ctr"/>
          <a:lstStyle/>
          <a:p>
            <a:pPr algn="ctr" defTabSz="2418455"/>
            <a:r>
              <a:rPr lang="en-US" sz="2800" b="1">
                <a:solidFill>
                  <a:schemeClr val="bg1"/>
                </a:solidFill>
              </a:rPr>
              <a:t>Methods</a:t>
            </a:r>
          </a:p>
        </p:txBody>
      </p:sp>
    </p:spTree>
    <p:extLst>
      <p:ext uri="{BB962C8B-B14F-4D97-AF65-F5344CB8AC3E}">
        <p14:creationId xmlns:p14="http://schemas.microsoft.com/office/powerpoint/2010/main" val="3725879194"/>
      </p:ext>
    </p:extLst>
  </p:cSld>
  <p:clrMapOvr>
    <a:masterClrMapping/>
  </p:clrMapOvr>
</p:sld>
</file>

<file path=ppt/theme/theme1.xml><?xml version="1.0" encoding="utf-8"?>
<a:theme xmlns:a="http://schemas.openxmlformats.org/drawingml/2006/main" name="Default Design">
  <a:themeElements>
    <a:clrScheme name="WSU branding">
      <a:dk1>
        <a:srgbClr val="000000"/>
      </a:dk1>
      <a:lt1>
        <a:srgbClr val="FFFFFF"/>
      </a:lt1>
      <a:dk2>
        <a:srgbClr val="0C5449"/>
      </a:dk2>
      <a:lt2>
        <a:srgbClr val="FFFFFF"/>
      </a:lt2>
      <a:accent1>
        <a:srgbClr val="0C5449"/>
      </a:accent1>
      <a:accent2>
        <a:srgbClr val="FFCC33"/>
      </a:accent2>
      <a:accent3>
        <a:srgbClr val="92D401"/>
      </a:accent3>
      <a:accent4>
        <a:srgbClr val="CBD900"/>
      </a:accent4>
      <a:accent5>
        <a:srgbClr val="179769"/>
      </a:accent5>
      <a:accent6>
        <a:srgbClr val="FFE596"/>
      </a:accent6>
      <a:hlink>
        <a:srgbClr val="093F39"/>
      </a:hlink>
      <a:folHlink>
        <a:srgbClr val="093F39"/>
      </a:folHlink>
    </a:clrScheme>
    <a:fontScheme name="WSU Lato">
      <a:majorFont>
        <a:latin typeface="Lato Heavy"/>
        <a:ea typeface=""/>
        <a:cs typeface=""/>
      </a:majorFont>
      <a:minorFont>
        <a:latin typeface="Lato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3762375" rtl="0" eaLnBrk="1" fontAlgn="base" latinLnBrk="0" hangingPunct="1">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3762375" rtl="0" eaLnBrk="1" fontAlgn="base" latinLnBrk="0" hangingPunct="1">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294</TotalTime>
  <Words>965</Words>
  <Application>Microsoft Office PowerPoint</Application>
  <PresentationFormat>Custom</PresentationFormat>
  <Paragraphs>64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Lato Heavy</vt:lpstr>
      <vt:lpstr>Lato Medium</vt:lpstr>
      <vt:lpstr>Default Design</vt:lpstr>
      <vt:lpstr>Title – this is a 96” x 48” (8’ x 4’) poster created half size to print at 200%,  44 point Lato heavy title heading, legible at 16 feet away (88 point when printed 200%)</vt:lpstr>
    </vt:vector>
  </TitlesOfParts>
  <Company>Wayne State University School of Medicine</Company>
  <LinksUpToDate>false</LinksUpToDate>
  <SharedDoc>false</SharedDoc>
  <HyperlinkBase>https://medcom.med.wayne.edu</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WSU SOM 8x4 PowerPoint poster template</dc:title>
  <dc:subject>WSU SOM 8x4 PowerPoint poster template</dc:subject>
  <dc:creator>Medical Communications</dc:creator>
  <cp:keywords>poster scientific presentation 8x4 printing</cp:keywords>
  <cp:lastModifiedBy>Matthew Garin</cp:lastModifiedBy>
  <cp:revision>58</cp:revision>
  <dcterms:created xsi:type="dcterms:W3CDTF">2023-01-16T16:30:04Z</dcterms:created>
  <dcterms:modified xsi:type="dcterms:W3CDTF">2023-01-16T23:08:14Z</dcterms:modified>
  <cp:category>poster template</cp:category>
</cp:coreProperties>
</file>