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16459200"/>
  <p:notesSz cx="6858000" cy="9144000"/>
  <p:defaultTex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27" d="100"/>
          <a:sy n="27" d="100"/>
        </p:scale>
        <p:origin x="117" y="55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1A7-4F02-AF4A-8227245CBD8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1A7-4F02-AF4A-8227245CBD8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1A7-4F02-AF4A-8227245CBD8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1A7-4F02-AF4A-8227245CBD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1A7-4F02-AF4A-8227245CBD85}"/>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3365" y="150507"/>
            <a:ext cx="36737565" cy="1401761"/>
          </a:xfrm>
        </p:spPr>
        <p:txBody>
          <a:bodyPr/>
          <a:lstStyle>
            <a:lvl1pPr>
              <a:defRPr sz="6000">
                <a:solidFill>
                  <a:schemeClr val="bg1"/>
                </a:solidFill>
              </a:defRPr>
            </a:lvl1pPr>
          </a:lstStyle>
          <a:p>
            <a:r>
              <a:rPr lang="en-US" dirty="0"/>
              <a:t>Title</a:t>
            </a:r>
          </a:p>
        </p:txBody>
      </p:sp>
      <p:sp>
        <p:nvSpPr>
          <p:cNvPr id="3" name="Subtitle 2"/>
          <p:cNvSpPr>
            <a:spLocks noGrp="1"/>
          </p:cNvSpPr>
          <p:nvPr>
            <p:ph type="subTitle" idx="1" hasCustomPrompt="1"/>
          </p:nvPr>
        </p:nvSpPr>
        <p:spPr>
          <a:xfrm>
            <a:off x="6583363" y="1794196"/>
            <a:ext cx="36737565" cy="1401761"/>
          </a:xfrm>
        </p:spPr>
        <p:txBody>
          <a:bodyPr/>
          <a:lstStyle>
            <a:lvl1pPr marL="0" indent="0" algn="ctr">
              <a:buNone/>
              <a:defRPr sz="4050">
                <a:solidFill>
                  <a:schemeClr val="bg1"/>
                </a:solidFill>
              </a:defRPr>
            </a:lvl1pPr>
            <a:lvl2pPr marL="220416" indent="0" algn="ctr">
              <a:buNone/>
              <a:defRPr/>
            </a:lvl2pPr>
            <a:lvl3pPr marL="440832" indent="0" algn="ctr">
              <a:buNone/>
              <a:defRPr/>
            </a:lvl3pPr>
            <a:lvl4pPr marL="661248" indent="0" algn="ctr">
              <a:buNone/>
              <a:defRPr/>
            </a:lvl4pPr>
            <a:lvl5pPr marL="881665" indent="0" algn="ctr">
              <a:buNone/>
              <a:defRPr/>
            </a:lvl5pPr>
            <a:lvl6pPr marL="1102081" indent="0" algn="ctr">
              <a:buNone/>
              <a:defRPr/>
            </a:lvl6pPr>
            <a:lvl7pPr marL="1322497" indent="0" algn="ctr">
              <a:buNone/>
              <a:defRPr/>
            </a:lvl7pPr>
            <a:lvl8pPr marL="1542913" indent="0" algn="ctr">
              <a:buNone/>
              <a:defRPr/>
            </a:lvl8pPr>
            <a:lvl9pPr marL="1763329"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2"/>
            <a:ext cx="43891200" cy="3335153"/>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026" name="Rectangle 2"/>
          <p:cNvSpPr>
            <a:spLocks noGrp="1" noChangeArrowheads="1"/>
          </p:cNvSpPr>
          <p:nvPr>
            <p:ph type="title"/>
          </p:nvPr>
        </p:nvSpPr>
        <p:spPr bwMode="auto">
          <a:xfrm>
            <a:off x="7715421" y="658813"/>
            <a:ext cx="33981856" cy="205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195514" y="3840166"/>
            <a:ext cx="39501763" cy="1086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4" y="14989175"/>
            <a:ext cx="10240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1813841">
              <a:defRPr sz="2775"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7114" y="14989175"/>
            <a:ext cx="138985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1813841">
              <a:defRPr sz="2775"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4" y="14989175"/>
            <a:ext cx="102409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1813841">
              <a:defRPr sz="2775"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16299997"/>
            <a:ext cx="43891200" cy="175984"/>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3298958"/>
            <a:ext cx="43891200" cy="68580"/>
          </a:xfrm>
          <a:prstGeom prst="rect">
            <a:avLst/>
          </a:prstGeom>
          <a:solidFill>
            <a:schemeClr val="accent2"/>
          </a:solidFill>
          <a:ln>
            <a:noFill/>
          </a:ln>
          <a:effectLst/>
        </p:spPr>
        <p:txBody>
          <a:bodyPr lIns="55682" tIns="27842" rIns="55682" bIns="27842" anchor="ctr"/>
          <a:lstStyle/>
          <a:p>
            <a:pPr algn="ctr" defTabSz="1813841"/>
            <a:endParaRPr lang="en-US" sz="2325"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813841" rtl="0" eaLnBrk="0" fontAlgn="base" hangingPunct="0">
        <a:spcBef>
          <a:spcPct val="0"/>
        </a:spcBef>
        <a:spcAft>
          <a:spcPct val="0"/>
        </a:spcAft>
        <a:defRPr sz="6000">
          <a:solidFill>
            <a:schemeClr val="bg1"/>
          </a:solidFill>
          <a:latin typeface="+mj-lt"/>
          <a:ea typeface="+mj-ea"/>
          <a:cs typeface="+mj-cs"/>
        </a:defRPr>
      </a:lvl1pPr>
      <a:lvl2pPr algn="ctr" defTabSz="1813841" rtl="0" eaLnBrk="0" fontAlgn="base" hangingPunct="0">
        <a:spcBef>
          <a:spcPct val="0"/>
        </a:spcBef>
        <a:spcAft>
          <a:spcPct val="0"/>
        </a:spcAft>
        <a:defRPr sz="8700">
          <a:solidFill>
            <a:schemeClr val="tx2"/>
          </a:solidFill>
          <a:latin typeface="Arial" pitchFamily="34" charset="0"/>
        </a:defRPr>
      </a:lvl2pPr>
      <a:lvl3pPr algn="ctr" defTabSz="1813841" rtl="0" eaLnBrk="0" fontAlgn="base" hangingPunct="0">
        <a:spcBef>
          <a:spcPct val="0"/>
        </a:spcBef>
        <a:spcAft>
          <a:spcPct val="0"/>
        </a:spcAft>
        <a:defRPr sz="8700">
          <a:solidFill>
            <a:schemeClr val="tx2"/>
          </a:solidFill>
          <a:latin typeface="Arial" pitchFamily="34" charset="0"/>
        </a:defRPr>
      </a:lvl3pPr>
      <a:lvl4pPr algn="ctr" defTabSz="1813841" rtl="0" eaLnBrk="0" fontAlgn="base" hangingPunct="0">
        <a:spcBef>
          <a:spcPct val="0"/>
        </a:spcBef>
        <a:spcAft>
          <a:spcPct val="0"/>
        </a:spcAft>
        <a:defRPr sz="8700">
          <a:solidFill>
            <a:schemeClr val="tx2"/>
          </a:solidFill>
          <a:latin typeface="Arial" pitchFamily="34" charset="0"/>
        </a:defRPr>
      </a:lvl4pPr>
      <a:lvl5pPr algn="ctr" defTabSz="1813841" rtl="0" eaLnBrk="0" fontAlgn="base" hangingPunct="0">
        <a:spcBef>
          <a:spcPct val="0"/>
        </a:spcBef>
        <a:spcAft>
          <a:spcPct val="0"/>
        </a:spcAft>
        <a:defRPr sz="8700">
          <a:solidFill>
            <a:schemeClr val="tx2"/>
          </a:solidFill>
          <a:latin typeface="Arial" pitchFamily="34" charset="0"/>
        </a:defRPr>
      </a:lvl5pPr>
      <a:lvl6pPr marL="220416" algn="ctr" defTabSz="1813841" rtl="0" fontAlgn="base">
        <a:spcBef>
          <a:spcPct val="0"/>
        </a:spcBef>
        <a:spcAft>
          <a:spcPct val="0"/>
        </a:spcAft>
        <a:defRPr sz="8700">
          <a:solidFill>
            <a:schemeClr val="tx2"/>
          </a:solidFill>
          <a:latin typeface="Arial" pitchFamily="34" charset="0"/>
        </a:defRPr>
      </a:lvl6pPr>
      <a:lvl7pPr marL="440832" algn="ctr" defTabSz="1813841" rtl="0" fontAlgn="base">
        <a:spcBef>
          <a:spcPct val="0"/>
        </a:spcBef>
        <a:spcAft>
          <a:spcPct val="0"/>
        </a:spcAft>
        <a:defRPr sz="8700">
          <a:solidFill>
            <a:schemeClr val="tx2"/>
          </a:solidFill>
          <a:latin typeface="Arial" pitchFamily="34" charset="0"/>
        </a:defRPr>
      </a:lvl7pPr>
      <a:lvl8pPr marL="661248" algn="ctr" defTabSz="1813841" rtl="0" fontAlgn="base">
        <a:spcBef>
          <a:spcPct val="0"/>
        </a:spcBef>
        <a:spcAft>
          <a:spcPct val="0"/>
        </a:spcAft>
        <a:defRPr sz="8700">
          <a:solidFill>
            <a:schemeClr val="tx2"/>
          </a:solidFill>
          <a:latin typeface="Arial" pitchFamily="34" charset="0"/>
        </a:defRPr>
      </a:lvl8pPr>
      <a:lvl9pPr marL="881665" algn="ctr" defTabSz="1813841" rtl="0" fontAlgn="base">
        <a:spcBef>
          <a:spcPct val="0"/>
        </a:spcBef>
        <a:spcAft>
          <a:spcPct val="0"/>
        </a:spcAft>
        <a:defRPr sz="8700">
          <a:solidFill>
            <a:schemeClr val="tx2"/>
          </a:solidFill>
          <a:latin typeface="Arial" pitchFamily="34" charset="0"/>
        </a:defRPr>
      </a:lvl9pPr>
    </p:titleStyle>
    <p:bodyStyle>
      <a:lvl1pPr marL="681147" indent="-681147" algn="l" defTabSz="1813841" rtl="0" eaLnBrk="0" fontAlgn="base" hangingPunct="0">
        <a:spcBef>
          <a:spcPct val="20000"/>
        </a:spcBef>
        <a:spcAft>
          <a:spcPct val="0"/>
        </a:spcAft>
        <a:buChar char="•"/>
        <a:defRPr sz="6300">
          <a:solidFill>
            <a:schemeClr val="tx1"/>
          </a:solidFill>
          <a:latin typeface="+mn-lt"/>
          <a:ea typeface="+mn-ea"/>
          <a:cs typeface="+mn-cs"/>
        </a:defRPr>
      </a:lvl1pPr>
      <a:lvl2pPr marL="1473268" indent="-566347" algn="l" defTabSz="1813841" rtl="0" eaLnBrk="0" fontAlgn="base" hangingPunct="0">
        <a:spcBef>
          <a:spcPct val="20000"/>
        </a:spcBef>
        <a:spcAft>
          <a:spcPct val="0"/>
        </a:spcAft>
        <a:buChar char="–"/>
        <a:defRPr sz="5550">
          <a:solidFill>
            <a:schemeClr val="tx1"/>
          </a:solidFill>
          <a:latin typeface="+mn-lt"/>
        </a:defRPr>
      </a:lvl2pPr>
      <a:lvl3pPr marL="2266919" indent="-453077" algn="l" defTabSz="1813841" rtl="0" eaLnBrk="0" fontAlgn="base" hangingPunct="0">
        <a:spcBef>
          <a:spcPct val="20000"/>
        </a:spcBef>
        <a:spcAft>
          <a:spcPct val="0"/>
        </a:spcAft>
        <a:buChar char="•"/>
        <a:defRPr sz="4725">
          <a:solidFill>
            <a:schemeClr val="tx1"/>
          </a:solidFill>
          <a:latin typeface="+mn-lt"/>
        </a:defRPr>
      </a:lvl3pPr>
      <a:lvl4pPr marL="3173840" indent="-453843" algn="l" defTabSz="1813841" rtl="0" eaLnBrk="0" fontAlgn="base" hangingPunct="0">
        <a:spcBef>
          <a:spcPct val="20000"/>
        </a:spcBef>
        <a:spcAft>
          <a:spcPct val="0"/>
        </a:spcAft>
        <a:buChar char="–"/>
        <a:defRPr sz="3975">
          <a:solidFill>
            <a:schemeClr val="tx1"/>
          </a:solidFill>
          <a:latin typeface="+mn-lt"/>
        </a:defRPr>
      </a:lvl4pPr>
      <a:lvl5pPr marL="4080760" indent="-453843" algn="l" defTabSz="1813841" rtl="0" eaLnBrk="0" fontAlgn="base" hangingPunct="0">
        <a:spcBef>
          <a:spcPct val="20000"/>
        </a:spcBef>
        <a:spcAft>
          <a:spcPct val="0"/>
        </a:spcAft>
        <a:buChar char="»"/>
        <a:defRPr sz="3975">
          <a:solidFill>
            <a:schemeClr val="tx1"/>
          </a:solidFill>
          <a:latin typeface="+mn-lt"/>
        </a:defRPr>
      </a:lvl5pPr>
      <a:lvl6pPr marL="4301176" indent="-453843" algn="l" defTabSz="1813841" rtl="0" fontAlgn="base">
        <a:spcBef>
          <a:spcPct val="20000"/>
        </a:spcBef>
        <a:spcAft>
          <a:spcPct val="0"/>
        </a:spcAft>
        <a:buChar char="»"/>
        <a:defRPr sz="3975">
          <a:solidFill>
            <a:schemeClr val="tx1"/>
          </a:solidFill>
          <a:latin typeface="+mn-lt"/>
        </a:defRPr>
      </a:lvl6pPr>
      <a:lvl7pPr marL="4521592" indent="-453843" algn="l" defTabSz="1813841" rtl="0" fontAlgn="base">
        <a:spcBef>
          <a:spcPct val="20000"/>
        </a:spcBef>
        <a:spcAft>
          <a:spcPct val="0"/>
        </a:spcAft>
        <a:buChar char="»"/>
        <a:defRPr sz="3975">
          <a:solidFill>
            <a:schemeClr val="tx1"/>
          </a:solidFill>
          <a:latin typeface="+mn-lt"/>
        </a:defRPr>
      </a:lvl7pPr>
      <a:lvl8pPr marL="4742008" indent="-453843" algn="l" defTabSz="1813841" rtl="0" fontAlgn="base">
        <a:spcBef>
          <a:spcPct val="20000"/>
        </a:spcBef>
        <a:spcAft>
          <a:spcPct val="0"/>
        </a:spcAft>
        <a:buChar char="»"/>
        <a:defRPr sz="3975">
          <a:solidFill>
            <a:schemeClr val="tx1"/>
          </a:solidFill>
          <a:latin typeface="+mn-lt"/>
        </a:defRPr>
      </a:lvl8pPr>
      <a:lvl9pPr marL="4962424" indent="-453843" algn="l" defTabSz="1813841" rtl="0" fontAlgn="base">
        <a:spcBef>
          <a:spcPct val="20000"/>
        </a:spcBef>
        <a:spcAft>
          <a:spcPct val="0"/>
        </a:spcAft>
        <a:buChar char="»"/>
        <a:defRPr sz="3975">
          <a:solidFill>
            <a:schemeClr val="tx1"/>
          </a:solidFill>
          <a:latin typeface="+mn-lt"/>
        </a:defRPr>
      </a:lvl9pPr>
    </p:bodyStyle>
    <p:otherStyle>
      <a:defPPr>
        <a:defRPr lang="en-US"/>
      </a:defPPr>
      <a:lvl1pPr marL="0" algn="l" defTabSz="440832" rtl="0" eaLnBrk="1" latinLnBrk="0" hangingPunct="1">
        <a:defRPr sz="900" kern="1200">
          <a:solidFill>
            <a:schemeClr val="tx1"/>
          </a:solidFill>
          <a:latin typeface="+mn-lt"/>
          <a:ea typeface="+mn-ea"/>
          <a:cs typeface="+mn-cs"/>
        </a:defRPr>
      </a:lvl1pPr>
      <a:lvl2pPr marL="220416" algn="l" defTabSz="440832" rtl="0" eaLnBrk="1" latinLnBrk="0" hangingPunct="1">
        <a:defRPr sz="900" kern="1200">
          <a:solidFill>
            <a:schemeClr val="tx1"/>
          </a:solidFill>
          <a:latin typeface="+mn-lt"/>
          <a:ea typeface="+mn-ea"/>
          <a:cs typeface="+mn-cs"/>
        </a:defRPr>
      </a:lvl2pPr>
      <a:lvl3pPr marL="440832" algn="l" defTabSz="440832" rtl="0" eaLnBrk="1" latinLnBrk="0" hangingPunct="1">
        <a:defRPr sz="900" kern="1200">
          <a:solidFill>
            <a:schemeClr val="tx1"/>
          </a:solidFill>
          <a:latin typeface="+mn-lt"/>
          <a:ea typeface="+mn-ea"/>
          <a:cs typeface="+mn-cs"/>
        </a:defRPr>
      </a:lvl3pPr>
      <a:lvl4pPr marL="661248" algn="l" defTabSz="440832" rtl="0" eaLnBrk="1" latinLnBrk="0" hangingPunct="1">
        <a:defRPr sz="900" kern="1200">
          <a:solidFill>
            <a:schemeClr val="tx1"/>
          </a:solidFill>
          <a:latin typeface="+mn-lt"/>
          <a:ea typeface="+mn-ea"/>
          <a:cs typeface="+mn-cs"/>
        </a:defRPr>
      </a:lvl4pPr>
      <a:lvl5pPr marL="881665" algn="l" defTabSz="440832" rtl="0" eaLnBrk="1" latinLnBrk="0" hangingPunct="1">
        <a:defRPr sz="900" kern="1200">
          <a:solidFill>
            <a:schemeClr val="tx1"/>
          </a:solidFill>
          <a:latin typeface="+mn-lt"/>
          <a:ea typeface="+mn-ea"/>
          <a:cs typeface="+mn-cs"/>
        </a:defRPr>
      </a:lvl5pPr>
      <a:lvl6pPr marL="1102081" algn="l" defTabSz="440832" rtl="0" eaLnBrk="1" latinLnBrk="0" hangingPunct="1">
        <a:defRPr sz="900" kern="1200">
          <a:solidFill>
            <a:schemeClr val="tx1"/>
          </a:solidFill>
          <a:latin typeface="+mn-lt"/>
          <a:ea typeface="+mn-ea"/>
          <a:cs typeface="+mn-cs"/>
        </a:defRPr>
      </a:lvl6pPr>
      <a:lvl7pPr marL="1322497" algn="l" defTabSz="440832" rtl="0" eaLnBrk="1" latinLnBrk="0" hangingPunct="1">
        <a:defRPr sz="900" kern="1200">
          <a:solidFill>
            <a:schemeClr val="tx1"/>
          </a:solidFill>
          <a:latin typeface="+mn-lt"/>
          <a:ea typeface="+mn-ea"/>
          <a:cs typeface="+mn-cs"/>
        </a:defRPr>
      </a:lvl7pPr>
      <a:lvl8pPr marL="1542913" algn="l" defTabSz="440832" rtl="0" eaLnBrk="1" latinLnBrk="0" hangingPunct="1">
        <a:defRPr sz="900" kern="1200">
          <a:solidFill>
            <a:schemeClr val="tx1"/>
          </a:solidFill>
          <a:latin typeface="+mn-lt"/>
          <a:ea typeface="+mn-ea"/>
          <a:cs typeface="+mn-cs"/>
        </a:defRPr>
      </a:lvl8pPr>
      <a:lvl9pPr marL="1763329" algn="l" defTabSz="44083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5951883" y="9483948"/>
            <a:ext cx="3886199" cy="353166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569135" y="3652784"/>
            <a:ext cx="98755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33446545" y="9061201"/>
            <a:ext cx="98755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1528272" y="3652784"/>
            <a:ext cx="98755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1528272" y="8089522"/>
            <a:ext cx="98755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33446545" y="3652784"/>
            <a:ext cx="98755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5525311" y="361656"/>
            <a:ext cx="37796754" cy="1592874"/>
          </a:xfrm>
        </p:spPr>
        <p:txBody>
          <a:bodyPr/>
          <a:lstStyle/>
          <a:p>
            <a:r>
              <a:rPr lang="en-US" sz="4400" dirty="0"/>
              <a:t>Title – this is a </a:t>
            </a:r>
            <a:r>
              <a:rPr lang="en-US" sz="4400" dirty="0">
                <a:solidFill>
                  <a:srgbClr val="FFCC33"/>
                </a:solidFill>
              </a:rPr>
              <a:t>96” x 36” (8’ x 3’) poster </a:t>
            </a:r>
            <a:r>
              <a:rPr lang="en-US" sz="4400" dirty="0"/>
              <a:t>created half size to print at 200%, </a:t>
            </a:r>
            <a:br>
              <a:rPr lang="en-US" sz="4400" dirty="0"/>
            </a:br>
            <a:r>
              <a:rPr lang="en-US" sz="4400" dirty="0"/>
              <a:t>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5525312" y="2072879"/>
            <a:ext cx="37796753" cy="1120254"/>
          </a:xfrm>
        </p:spPr>
        <p:txBody>
          <a:bodyPr/>
          <a:lstStyle/>
          <a:p>
            <a:pPr>
              <a:spcBef>
                <a:spcPts val="0"/>
              </a:spcBef>
            </a:pPr>
            <a:r>
              <a:rPr lang="en-US" sz="2800" dirty="0"/>
              <a:t>Authors and affiliations - 28 point </a:t>
            </a:r>
            <a:r>
              <a:rPr lang="en-US" sz="2800" dirty="0" err="1"/>
              <a:t>Lato</a:t>
            </a:r>
            <a:r>
              <a:rPr lang="en-US" sz="2800" dirty="0"/>
              <a:t> medium body (56 point when printed 200%)</a:t>
            </a:r>
          </a:p>
          <a:p>
            <a:pPr>
              <a:spcBef>
                <a:spcPts val="0"/>
              </a:spcBef>
            </a:pPr>
            <a:r>
              <a:rPr lang="en-US" sz="2800" dirty="0">
                <a:solidFill>
                  <a:srgbClr val="FFCC33"/>
                </a:solidFill>
              </a:rPr>
              <a:t>This poster will scale proportionally 200% to fit a 96” x 36” (8’ x 3’)</a:t>
            </a:r>
          </a:p>
        </p:txBody>
      </p:sp>
      <p:sp>
        <p:nvSpPr>
          <p:cNvPr id="11" name="Rectangle 10">
            <a:extLst>
              <a:ext uri="{FF2B5EF4-FFF2-40B4-BE49-F238E27FC236}">
                <a16:creationId xmlns:a16="http://schemas.microsoft.com/office/drawing/2014/main" id="{F5C0C7A5-ED68-3C34-B44C-DB04E2FE779C}"/>
              </a:ext>
            </a:extLst>
          </p:cNvPr>
          <p:cNvSpPr/>
          <p:nvPr/>
        </p:nvSpPr>
        <p:spPr>
          <a:xfrm>
            <a:off x="25165524" y="7184030"/>
            <a:ext cx="2354580" cy="54864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Rectangle 11">
            <a:extLst>
              <a:ext uri="{FF2B5EF4-FFF2-40B4-BE49-F238E27FC236}">
                <a16:creationId xmlns:a16="http://schemas.microsoft.com/office/drawing/2014/main" id="{1019E62F-D878-3D50-4705-F057B5ED34B0}"/>
              </a:ext>
            </a:extLst>
          </p:cNvPr>
          <p:cNvSpPr/>
          <p:nvPr/>
        </p:nvSpPr>
        <p:spPr>
          <a:xfrm>
            <a:off x="27760134" y="7184030"/>
            <a:ext cx="2354580" cy="54864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3" name="Rectangle 12">
            <a:extLst>
              <a:ext uri="{FF2B5EF4-FFF2-40B4-BE49-F238E27FC236}">
                <a16:creationId xmlns:a16="http://schemas.microsoft.com/office/drawing/2014/main" id="{D8FFFD23-C2A4-AFD4-EB97-7774C61E7D11}"/>
              </a:ext>
            </a:extLst>
          </p:cNvPr>
          <p:cNvSpPr/>
          <p:nvPr/>
        </p:nvSpPr>
        <p:spPr>
          <a:xfrm>
            <a:off x="22570914" y="7184030"/>
            <a:ext cx="2354580" cy="54864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2487409" y="6812194"/>
            <a:ext cx="7543800" cy="338554"/>
          </a:xfrm>
          <a:prstGeom prst="rect">
            <a:avLst/>
          </a:prstGeom>
          <a:noFill/>
        </p:spPr>
        <p:txBody>
          <a:bodyPr wrap="square" rtlCol="0">
            <a:spAutoFit/>
          </a:bodyPr>
          <a:lstStyle/>
          <a:p>
            <a:pPr>
              <a:spcAft>
                <a:spcPts val="900"/>
              </a:spcAft>
            </a:pPr>
            <a:r>
              <a:rPr lang="en-US" sz="16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668604" y="4398130"/>
            <a:ext cx="8961119" cy="10143803"/>
          </a:xfrm>
          <a:prstGeom prst="rect">
            <a:avLst/>
          </a:prstGeom>
          <a:noFill/>
        </p:spPr>
        <p:txBody>
          <a:bodyPr wrap="square" rtlCol="0">
            <a:spAutoFit/>
          </a:bodyPr>
          <a:lstStyle/>
          <a:p>
            <a:pPr>
              <a:spcAft>
                <a:spcPts val="900"/>
              </a:spcAft>
            </a:pPr>
            <a:r>
              <a:rPr lang="en-US" sz="1600" dirty="0"/>
              <a:t>Any posters that are meant to be read at a minimum distance; the following sizes are suggested:</a:t>
            </a:r>
          </a:p>
          <a:p>
            <a:pPr marL="432197" indent="-260747">
              <a:spcAft>
                <a:spcPts val="450"/>
              </a:spcAft>
              <a:buFont typeface="Arial" panose="020B0604020202020204" pitchFamily="34" charset="0"/>
              <a:buChar char="•"/>
            </a:pPr>
            <a:r>
              <a:rPr lang="en-US" sz="1600" dirty="0"/>
              <a:t>This poster template is formatted to print at 200% to achieve the 96” x 36” (8’ x 3’) dimensions. Therefore, all of the text and the suggestions are created half size to accommodate. The </a:t>
            </a:r>
            <a:r>
              <a:rPr lang="en-US" sz="1600" dirty="0" err="1"/>
              <a:t>Lato</a:t>
            </a:r>
            <a:r>
              <a:rPr lang="en-US" sz="1600" dirty="0"/>
              <a:t> Medium body text in this poster template is 16 points (</a:t>
            </a:r>
            <a:r>
              <a:rPr lang="en-US" sz="1600" dirty="0" err="1"/>
              <a:t>pt</a:t>
            </a:r>
            <a:r>
              <a:rPr lang="en-US" sz="1600" dirty="0"/>
              <a:t>). When printed at 200%, it will be 32 pt.</a:t>
            </a:r>
          </a:p>
          <a:p>
            <a:pPr marL="432197" indent="-260747">
              <a:spcAft>
                <a:spcPts val="450"/>
              </a:spcAft>
              <a:buFont typeface="Arial" panose="020B0604020202020204" pitchFamily="34" charset="0"/>
              <a:buChar char="•"/>
            </a:pPr>
            <a:r>
              <a:rPr lang="en-US" sz="1600" dirty="0"/>
              <a:t>Title: 44 </a:t>
            </a:r>
            <a:r>
              <a:rPr lang="en-US" sz="1600" dirty="0" err="1"/>
              <a:t>pt</a:t>
            </a:r>
            <a:r>
              <a:rPr lang="en-US" sz="1600" dirty="0"/>
              <a:t> bolded (88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Authors and affiliations: 56 - 60 </a:t>
            </a:r>
            <a:r>
              <a:rPr lang="en-US" sz="1600" dirty="0" err="1"/>
              <a:t>pt</a:t>
            </a:r>
            <a:r>
              <a:rPr lang="en-US" sz="1600" dirty="0"/>
              <a:t> (28 – 30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Headings: 56 </a:t>
            </a:r>
            <a:r>
              <a:rPr lang="en-US" sz="1600" dirty="0" err="1"/>
              <a:t>pt</a:t>
            </a:r>
            <a:r>
              <a:rPr lang="en-US" sz="1600" dirty="0"/>
              <a:t> (28 </a:t>
            </a:r>
            <a:r>
              <a:rPr lang="en-US" sz="1600" dirty="0" err="1"/>
              <a:t>pt</a:t>
            </a:r>
            <a:r>
              <a:rPr lang="en-US" sz="1600" dirty="0"/>
              <a:t> 200%)</a:t>
            </a:r>
          </a:p>
          <a:p>
            <a:pPr marL="432197" indent="-260747">
              <a:spcAft>
                <a:spcPts val="450"/>
              </a:spcAft>
              <a:buFont typeface="Arial" panose="020B0604020202020204" pitchFamily="34" charset="0"/>
              <a:buChar char="•"/>
            </a:pPr>
            <a:r>
              <a:rPr lang="en-US" sz="1600" dirty="0"/>
              <a:t>Body text: 16 - 18 </a:t>
            </a:r>
            <a:r>
              <a:rPr lang="en-US" sz="1600" dirty="0" err="1"/>
              <a:t>pt</a:t>
            </a:r>
            <a:r>
              <a:rPr lang="en-US" sz="1600" dirty="0"/>
              <a:t> (32 – 36 </a:t>
            </a:r>
            <a:r>
              <a:rPr lang="en-US" sz="1600" dirty="0" err="1"/>
              <a:t>pt</a:t>
            </a:r>
            <a:r>
              <a:rPr lang="en-US" sz="1600" dirty="0"/>
              <a:t> at 200%)</a:t>
            </a:r>
          </a:p>
          <a:p>
            <a:pPr marL="432197" indent="-260747">
              <a:spcAft>
                <a:spcPts val="450"/>
              </a:spcAft>
              <a:buFont typeface="Arial" panose="020B0604020202020204" pitchFamily="34" charset="0"/>
              <a:buChar char="•"/>
            </a:pPr>
            <a:r>
              <a:rPr lang="en-US" sz="1600" dirty="0"/>
              <a:t>Captions: 12 </a:t>
            </a:r>
            <a:r>
              <a:rPr lang="en-US" sz="1600" dirty="0" err="1"/>
              <a:t>pt</a:t>
            </a:r>
            <a:r>
              <a:rPr lang="en-US" sz="1600" dirty="0"/>
              <a:t> (24 </a:t>
            </a:r>
            <a:r>
              <a:rPr lang="en-US" sz="1600" dirty="0" err="1"/>
              <a:t>pt</a:t>
            </a:r>
            <a:r>
              <a:rPr lang="en-US" sz="1600" dirty="0"/>
              <a:t> at 200%)</a:t>
            </a:r>
          </a:p>
          <a:p>
            <a:pPr>
              <a:spcAft>
                <a:spcPts val="900"/>
              </a:spcAft>
            </a:pPr>
            <a:r>
              <a:rPr lang="en-US" sz="1600" dirty="0"/>
              <a:t>For readability, the following sizes are suggested for the body text:</a:t>
            </a:r>
          </a:p>
          <a:p>
            <a:pPr marL="432197" indent="-260747">
              <a:spcAft>
                <a:spcPts val="450"/>
              </a:spcAft>
              <a:buFont typeface="Arial" panose="020B0604020202020204" pitchFamily="34" charset="0"/>
              <a:buChar char="•"/>
            </a:pPr>
            <a:r>
              <a:rPr lang="en-US" sz="1600" dirty="0"/>
              <a:t>To be legible at 6 feet use 30 point. (most common for conferences)</a:t>
            </a:r>
          </a:p>
          <a:p>
            <a:pPr marL="432197" indent="-260747">
              <a:spcAft>
                <a:spcPts val="450"/>
              </a:spcAft>
              <a:buFont typeface="Arial" panose="020B0604020202020204" pitchFamily="34" charset="0"/>
              <a:buChar char="•"/>
            </a:pPr>
            <a:r>
              <a:rPr lang="en-US" sz="1600" dirty="0"/>
              <a:t>To be legible at 10 feet use 48 point.</a:t>
            </a:r>
          </a:p>
          <a:p>
            <a:pPr marL="432197" indent="-260747">
              <a:spcAft>
                <a:spcPts val="450"/>
              </a:spcAft>
              <a:buFont typeface="Arial" panose="020B0604020202020204" pitchFamily="34" charset="0"/>
              <a:buChar char="•"/>
            </a:pPr>
            <a:r>
              <a:rPr lang="en-US" sz="1600" dirty="0"/>
              <a:t>To be legible at 12 feet use 60 point.</a:t>
            </a:r>
          </a:p>
          <a:p>
            <a:pPr marL="432197" indent="-260747">
              <a:spcAft>
                <a:spcPts val="450"/>
              </a:spcAft>
              <a:buFont typeface="Arial" panose="020B0604020202020204" pitchFamily="34" charset="0"/>
              <a:buChar char="•"/>
            </a:pPr>
            <a:r>
              <a:rPr lang="en-US" sz="1600" dirty="0"/>
              <a:t>To be legible at 14 feet use 72 point.</a:t>
            </a:r>
          </a:p>
          <a:p>
            <a:pPr marL="171450">
              <a:spcAft>
                <a:spcPts val="900"/>
              </a:spcAft>
            </a:pPr>
            <a:r>
              <a:rPr lang="en-US" sz="1600" dirty="0"/>
              <a:t>Text and figures should be readable from around 5-7 feet away</a:t>
            </a:r>
          </a:p>
          <a:p>
            <a:pPr marL="432197" indent="-260747">
              <a:spcAft>
                <a:spcPts val="45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432197" indent="-260747">
              <a:spcAft>
                <a:spcPts val="45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45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434579" indent="-308372">
              <a:spcAft>
                <a:spcPts val="450"/>
              </a:spcAft>
              <a:buFont typeface="Arial" panose="020B0604020202020204" pitchFamily="34" charset="0"/>
              <a:buChar char="•"/>
            </a:pPr>
            <a:r>
              <a:rPr lang="en-US" sz="1600" dirty="0"/>
              <a:t>Black on white</a:t>
            </a:r>
          </a:p>
          <a:p>
            <a:pPr marL="434579" indent="-308372">
              <a:spcAft>
                <a:spcPts val="450"/>
              </a:spcAft>
              <a:buFont typeface="Arial" panose="020B0604020202020204" pitchFamily="34" charset="0"/>
              <a:buChar char="•"/>
            </a:pPr>
            <a:r>
              <a:rPr lang="en-US" sz="1600" dirty="0">
                <a:solidFill>
                  <a:srgbClr val="00594F"/>
                </a:solidFill>
              </a:rPr>
              <a:t>WSU primary green on white</a:t>
            </a:r>
          </a:p>
          <a:p>
            <a:pPr marL="434579" indent="-308372">
              <a:spcAft>
                <a:spcPts val="450"/>
              </a:spcAft>
              <a:buFont typeface="Arial" panose="020B0604020202020204" pitchFamily="34" charset="0"/>
              <a:buChar char="•"/>
            </a:pPr>
            <a:r>
              <a:rPr lang="en-US" sz="1600" dirty="0">
                <a:solidFill>
                  <a:schemeClr val="bg2">
                    <a:lumMod val="25000"/>
                  </a:schemeClr>
                </a:solidFill>
              </a:rPr>
              <a:t>Dark gray on white</a:t>
            </a:r>
          </a:p>
          <a:p>
            <a:pPr marL="434579" indent="-308372">
              <a:spcAft>
                <a:spcPts val="45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434579" indent="-308372">
              <a:spcAft>
                <a:spcPts val="45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434579" indent="-308372">
              <a:spcAft>
                <a:spcPts val="45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600" dirty="0"/>
          </a:p>
          <a:p>
            <a:pPr marL="432197" indent="-260747">
              <a:spcAft>
                <a:spcPts val="900"/>
              </a:spcAft>
              <a:buFont typeface="Arial" panose="020B0604020202020204" pitchFamily="34" charset="0"/>
              <a:buChar char="•"/>
            </a:pPr>
            <a:endParaRPr lang="en-US" sz="16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3649627607"/>
              </p:ext>
            </p:extLst>
          </p:nvPr>
        </p:nvGraphicFramePr>
        <p:xfrm>
          <a:off x="11962001" y="12113574"/>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1528272" y="4398129"/>
            <a:ext cx="9792016" cy="3547569"/>
          </a:xfrm>
          <a:prstGeom prst="rect">
            <a:avLst/>
          </a:prstGeom>
          <a:noFill/>
        </p:spPr>
        <p:txBody>
          <a:bodyPr wrap="square" numCol="2" spcCol="457200">
            <a:noAutofit/>
          </a:bodyPr>
          <a:lstStyle/>
          <a:p>
            <a:r>
              <a:rPr lang="en-US" sz="1600" b="1" dirty="0"/>
              <a:t>Text – poor/inaccessible examples</a:t>
            </a:r>
          </a:p>
          <a:p>
            <a:r>
              <a:rPr lang="en-US" sz="1600" dirty="0"/>
              <a:t>Text should be high contrast, the examples here illustrate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42900" indent="-251222">
              <a:spcAft>
                <a:spcPts val="450"/>
              </a:spcAft>
              <a:buFont typeface="Arial" panose="020B0604020202020204" pitchFamily="34" charset="0"/>
              <a:buChar char="•"/>
            </a:pPr>
            <a:r>
              <a:rPr lang="en-US" sz="1600" dirty="0"/>
              <a:t>Black on white</a:t>
            </a:r>
          </a:p>
          <a:p>
            <a:pPr marL="342900" indent="-251222">
              <a:spcAft>
                <a:spcPts val="450"/>
              </a:spcAft>
              <a:buFont typeface="Arial" panose="020B0604020202020204" pitchFamily="34" charset="0"/>
              <a:buChar char="•"/>
            </a:pPr>
            <a:r>
              <a:rPr lang="en-US" sz="1600" dirty="0">
                <a:solidFill>
                  <a:srgbClr val="3D7A67"/>
                </a:solidFill>
                <a:highlight>
                  <a:srgbClr val="093F39"/>
                </a:highlight>
              </a:rPr>
              <a:t>Light green on WSU primary green</a:t>
            </a:r>
          </a:p>
          <a:p>
            <a:pPr marL="342900" indent="-251222">
              <a:spcAft>
                <a:spcPts val="450"/>
              </a:spcAft>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42900" indent="-251222">
              <a:spcAft>
                <a:spcPts val="450"/>
              </a:spcAft>
              <a:buFont typeface="Arial" panose="020B0604020202020204" pitchFamily="34" charset="0"/>
              <a:buChar char="•"/>
            </a:pPr>
            <a:r>
              <a:rPr lang="en-US" sz="1600" b="1" dirty="0">
                <a:solidFill>
                  <a:schemeClr val="bg1"/>
                </a:solidFill>
                <a:highlight>
                  <a:srgbClr val="FFC844"/>
                </a:highlight>
              </a:rPr>
              <a:t>White on WSU primary yellow </a:t>
            </a:r>
          </a:p>
          <a:p>
            <a:pPr marL="342900" indent="-251222">
              <a:spcAft>
                <a:spcPts val="450"/>
              </a:spcAft>
              <a:buFont typeface="Arial" panose="020B0604020202020204" pitchFamily="34" charset="0"/>
              <a:buChar char="•"/>
            </a:pPr>
            <a:r>
              <a:rPr lang="en-US" sz="1600" b="1" dirty="0">
                <a:highlight>
                  <a:srgbClr val="00594F"/>
                </a:highlight>
              </a:rPr>
              <a:t>Black on WSU primary green</a:t>
            </a:r>
            <a:endParaRPr lang="en-US" sz="1600" dirty="0"/>
          </a:p>
          <a:p>
            <a:pPr marL="342900" indent="-251222">
              <a:spcAft>
                <a:spcPts val="450"/>
              </a:spcAft>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33446545" y="11830152"/>
            <a:ext cx="7543800" cy="1323439"/>
          </a:xfrm>
          <a:prstGeom prst="rect">
            <a:avLst/>
          </a:prstGeom>
          <a:noFill/>
        </p:spPr>
        <p:txBody>
          <a:bodyPr wrap="square" rtlCol="0">
            <a:spAutoFit/>
          </a:bodyPr>
          <a:lstStyle/>
          <a:p>
            <a:pPr>
              <a:spcAft>
                <a:spcPts val="9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2570914" y="5589856"/>
            <a:ext cx="2354580" cy="94641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chemeClr val="bg1"/>
                </a:solidFill>
              </a:rPr>
              <a:t>WSU primary green</a:t>
            </a:r>
          </a:p>
          <a:p>
            <a:pPr algn="ctr" defTabSz="2821781"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5165524" y="5589856"/>
            <a:ext cx="2354580" cy="946412"/>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WSU primary yellow</a:t>
            </a:r>
          </a:p>
          <a:p>
            <a:pPr algn="ctr" defTabSz="2821781"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7760134" y="5589856"/>
            <a:ext cx="2354580" cy="946412"/>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600" dirty="0">
                <a:solidFill>
                  <a:srgbClr val="093F39"/>
                </a:solidFill>
              </a:rPr>
              <a:t>Grey accent</a:t>
            </a:r>
          </a:p>
          <a:p>
            <a:pPr algn="ctr" defTabSz="2821781"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33446545" y="9888208"/>
            <a:ext cx="9875520" cy="54864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33446545" y="10738815"/>
            <a:ext cx="9875520" cy="54864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2487409" y="4398130"/>
            <a:ext cx="7658100" cy="946413"/>
          </a:xfrm>
          <a:prstGeom prst="rect">
            <a:avLst/>
          </a:prstGeom>
          <a:noFill/>
        </p:spPr>
        <p:txBody>
          <a:bodyPr wrap="square" rtlCol="0">
            <a:spAutoFit/>
          </a:bodyPr>
          <a:lstStyle/>
          <a:p>
            <a:pPr>
              <a:spcAft>
                <a:spcPts val="900"/>
              </a:spcAft>
            </a:pPr>
            <a:r>
              <a:rPr lang="en-US" sz="1600" b="1" dirty="0"/>
              <a:t>WSU color branding quick guide. </a:t>
            </a:r>
          </a:p>
          <a:p>
            <a:pPr>
              <a:spcAft>
                <a:spcPts val="9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2487409" y="8229600"/>
            <a:ext cx="9875520" cy="584775"/>
          </a:xfrm>
          <a:prstGeom prst="rect">
            <a:avLst/>
          </a:prstGeom>
          <a:noFill/>
        </p:spPr>
        <p:txBody>
          <a:bodyPr wrap="square" rtlCol="0">
            <a:spAutoFit/>
          </a:bodyPr>
          <a:lstStyle/>
          <a:p>
            <a:pPr>
              <a:spcAft>
                <a:spcPts val="9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89144" y="9561888"/>
            <a:ext cx="2143125" cy="1502331"/>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17219" y="9656316"/>
            <a:ext cx="2143125" cy="1502331"/>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31955" y="11830152"/>
            <a:ext cx="2857500" cy="725805"/>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60030" y="11930934"/>
            <a:ext cx="2857500" cy="725805"/>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1703617" y="8853387"/>
            <a:ext cx="4978539" cy="1944122"/>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57175" indent="-257175">
              <a:spcAft>
                <a:spcPts val="450"/>
              </a:spcAft>
              <a:buFont typeface="Arial" panose="020B0604020202020204" pitchFamily="34" charset="0"/>
              <a:buChar char="•"/>
            </a:pPr>
            <a:r>
              <a:rPr lang="en-US" sz="1600" dirty="0"/>
              <a:t>Figures (Figure 1) should advance the points you’re making in the text</a:t>
            </a:r>
          </a:p>
          <a:p>
            <a:pPr marL="257175" indent="-257175">
              <a:spcAft>
                <a:spcPts val="450"/>
              </a:spcAft>
              <a:buFont typeface="Arial" panose="020B0604020202020204" pitchFamily="34" charset="0"/>
              <a:buChar char="•"/>
            </a:pPr>
            <a:r>
              <a:rPr lang="en-US" sz="16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7638282" y="8853387"/>
            <a:ext cx="3737609" cy="2330434"/>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7604757" y="11183821"/>
            <a:ext cx="3804006" cy="646331"/>
          </a:xfrm>
          <a:prstGeom prst="rect">
            <a:avLst/>
          </a:prstGeom>
          <a:noFill/>
        </p:spPr>
        <p:txBody>
          <a:bodyPr wrap="square" rtlCol="0">
            <a:spAutoFit/>
          </a:bodyPr>
          <a:lstStyle/>
          <a:p>
            <a:r>
              <a:rPr lang="en-US" sz="1200" dirty="0"/>
              <a:t>Figure 1 - reference figures in your poster. Suggested caption text size is 10 point, will scale proportionally to 20 point when printed 200%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1962001" y="14928094"/>
            <a:ext cx="3804006" cy="646331"/>
          </a:xfrm>
          <a:prstGeom prst="rect">
            <a:avLst/>
          </a:prstGeom>
          <a:noFill/>
        </p:spPr>
        <p:txBody>
          <a:bodyPr wrap="square" rtlCol="0">
            <a:spAutoFit/>
          </a:bodyPr>
          <a:lstStyle/>
          <a:p>
            <a:r>
              <a:rPr lang="en-US" sz="1200" dirty="0"/>
              <a:t>Figure 2 – example chart. Suggested caption text size is 10 point, will scale proportionally to 20 point when printed 200% </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34" y="284262"/>
            <a:ext cx="3860975" cy="2706545"/>
          </a:xfrm>
          <a:prstGeom prst="rect">
            <a:avLst/>
          </a:prstGeom>
        </p:spPr>
      </p:pic>
      <p:graphicFrame>
        <p:nvGraphicFramePr>
          <p:cNvPr id="3" name="Chart 2">
            <a:extLst>
              <a:ext uri="{FF2B5EF4-FFF2-40B4-BE49-F238E27FC236}">
                <a16:creationId xmlns:a16="http://schemas.microsoft.com/office/drawing/2014/main" id="{2549CC06-A1A3-ABFB-E458-835857F9D6E5}"/>
              </a:ext>
            </a:extLst>
          </p:cNvPr>
          <p:cNvGraphicFramePr/>
          <p:nvPr>
            <p:extLst>
              <p:ext uri="{D42A27DB-BD31-4B8C-83A1-F6EECF244321}">
                <p14:modId xmlns:p14="http://schemas.microsoft.com/office/powerpoint/2010/main" val="3878745964"/>
              </p:ext>
            </p:extLst>
          </p:nvPr>
        </p:nvGraphicFramePr>
        <p:xfrm>
          <a:off x="17942645" y="12182572"/>
          <a:ext cx="3278808" cy="2504435"/>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a:extLst>
              <a:ext uri="{FF2B5EF4-FFF2-40B4-BE49-F238E27FC236}">
                <a16:creationId xmlns:a16="http://schemas.microsoft.com/office/drawing/2014/main" id="{9DDBBC0D-1A58-AA84-F122-8E0A74A91688}"/>
              </a:ext>
            </a:extLst>
          </p:cNvPr>
          <p:cNvSpPr txBox="1"/>
          <p:nvPr/>
        </p:nvSpPr>
        <p:spPr>
          <a:xfrm>
            <a:off x="17864824" y="14928094"/>
            <a:ext cx="3598970" cy="646331"/>
          </a:xfrm>
          <a:prstGeom prst="rect">
            <a:avLst/>
          </a:prstGeom>
          <a:noFill/>
        </p:spPr>
        <p:txBody>
          <a:bodyPr wrap="square" rtlCol="0">
            <a:spAutoFit/>
          </a:bodyPr>
          <a:lstStyle/>
          <a:p>
            <a:r>
              <a:rPr lang="en-US" sz="1200" dirty="0"/>
              <a:t>Figure 3 – example chart. Suggested caption text size is 10 point, will scale proportionally to 20 point when printed 200% </a:t>
            </a:r>
          </a:p>
        </p:txBody>
      </p:sp>
      <p:sp>
        <p:nvSpPr>
          <p:cNvPr id="16" name="Rectangle 22">
            <a:extLst>
              <a:ext uri="{FF2B5EF4-FFF2-40B4-BE49-F238E27FC236}">
                <a16:creationId xmlns:a16="http://schemas.microsoft.com/office/drawing/2014/main" id="{8A7E8A67-2727-9D08-FF44-FA57FE377D67}"/>
              </a:ext>
            </a:extLst>
          </p:cNvPr>
          <p:cNvSpPr>
            <a:spLocks noChangeArrowheads="1"/>
          </p:cNvSpPr>
          <p:nvPr/>
        </p:nvSpPr>
        <p:spPr bwMode="auto">
          <a:xfrm>
            <a:off x="22487409" y="3652784"/>
            <a:ext cx="98755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307</TotalTime>
  <Words>963</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96” x 36” (8’ x 3’)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8x3 PowerPoint poster template</dc:title>
  <dc:subject>WSU SOM 8x3 PowerPoint poster template</dc:subject>
  <dc:creator>Medical Communications</dc:creator>
  <cp:keywords>poster scientific presentation 8x3 printing</cp:keywords>
  <cp:lastModifiedBy>Matthew Garin</cp:lastModifiedBy>
  <cp:revision>68</cp:revision>
  <dcterms:created xsi:type="dcterms:W3CDTF">2023-01-16T16:30:04Z</dcterms:created>
  <dcterms:modified xsi:type="dcterms:W3CDTF">2023-01-16T23:08:26Z</dcterms:modified>
  <cp:category>poster template</cp:category>
</cp:coreProperties>
</file>