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8404800" cy="21945600"/>
  <p:notesSz cx="6858000" cy="9144000"/>
  <p:defaultTex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25" d="100"/>
          <a:sy n="25" d="100"/>
        </p:scale>
        <p:origin x="104" y="221"/>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Sales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1A7-4F02-AF4A-8227245CBD85}"/>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1A7-4F02-AF4A-8227245CBD85}"/>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1A7-4F02-AF4A-8227245CBD85}"/>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41A7-4F02-AF4A-8227245CBD8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1A7-4F02-AF4A-8227245CBD85}"/>
            </c:ext>
          </c:extLst>
        </c:ser>
        <c:dLbls>
          <c:showLegendKey val="0"/>
          <c:showVal val="0"/>
          <c:showCatName val="0"/>
          <c:showSerName val="0"/>
          <c:showPercent val="0"/>
          <c:showBubbleSize val="0"/>
        </c:dLbls>
        <c:gapWidth val="100"/>
        <c:axId val="1310888944"/>
        <c:axId val="1310894352"/>
      </c:barChart>
      <c:catAx>
        <c:axId val="1310888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94352"/>
        <c:crosses val="autoZero"/>
        <c:auto val="1"/>
        <c:lblAlgn val="ctr"/>
        <c:lblOffset val="100"/>
        <c:noMultiLvlLbl val="0"/>
      </c:catAx>
      <c:valAx>
        <c:axId val="1310894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108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445" y="200675"/>
            <a:ext cx="32145369" cy="1869015"/>
          </a:xfrm>
        </p:spPr>
        <p:txBody>
          <a:bodyPr/>
          <a:lstStyle>
            <a:lvl1pPr>
              <a:defRPr sz="6000">
                <a:solidFill>
                  <a:schemeClr val="bg1"/>
                </a:solidFill>
              </a:defRPr>
            </a:lvl1pPr>
          </a:lstStyle>
          <a:p>
            <a:r>
              <a:rPr lang="en-US" dirty="0"/>
              <a:t>Title</a:t>
            </a:r>
          </a:p>
        </p:txBody>
      </p:sp>
      <p:sp>
        <p:nvSpPr>
          <p:cNvPr id="3" name="Subtitle 2"/>
          <p:cNvSpPr>
            <a:spLocks noGrp="1"/>
          </p:cNvSpPr>
          <p:nvPr>
            <p:ph type="subTitle" idx="1" hasCustomPrompt="1"/>
          </p:nvPr>
        </p:nvSpPr>
        <p:spPr>
          <a:xfrm>
            <a:off x="5760443" y="2392260"/>
            <a:ext cx="32145369" cy="1869015"/>
          </a:xfrm>
        </p:spPr>
        <p:txBody>
          <a:bodyPr/>
          <a:lstStyle>
            <a:lvl1pPr marL="0" indent="0" algn="ctr">
              <a:buNone/>
              <a:defRPr sz="4050">
                <a:solidFill>
                  <a:schemeClr val="bg1"/>
                </a:solidFill>
              </a:defRPr>
            </a:lvl1pPr>
            <a:lvl2pPr marL="220416" indent="0" algn="ctr">
              <a:buNone/>
              <a:defRPr/>
            </a:lvl2pPr>
            <a:lvl3pPr marL="440832" indent="0" algn="ctr">
              <a:buNone/>
              <a:defRPr/>
            </a:lvl3pPr>
            <a:lvl4pPr marL="661248" indent="0" algn="ctr">
              <a:buNone/>
              <a:defRPr/>
            </a:lvl4pPr>
            <a:lvl5pPr marL="881665" indent="0" algn="ctr">
              <a:buNone/>
              <a:defRPr/>
            </a:lvl5pPr>
            <a:lvl6pPr marL="1102081" indent="0" algn="ctr">
              <a:buNone/>
              <a:defRPr/>
            </a:lvl6pPr>
            <a:lvl7pPr marL="1322497" indent="0" algn="ctr">
              <a:buNone/>
              <a:defRPr/>
            </a:lvl7pPr>
            <a:lvl8pPr marL="1542913" indent="0" algn="ctr">
              <a:buNone/>
              <a:defRPr/>
            </a:lvl8pPr>
            <a:lvl9pPr marL="1763329"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2"/>
            <a:ext cx="38404800" cy="4446871"/>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026" name="Rectangle 2"/>
          <p:cNvSpPr>
            <a:spLocks noGrp="1" noChangeArrowheads="1"/>
          </p:cNvSpPr>
          <p:nvPr>
            <p:ph type="title"/>
          </p:nvPr>
        </p:nvSpPr>
        <p:spPr bwMode="auto">
          <a:xfrm>
            <a:off x="6750993" y="878417"/>
            <a:ext cx="29734124" cy="273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921075" y="5120221"/>
            <a:ext cx="34564043" cy="1448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21075" y="19985567"/>
            <a:ext cx="89608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1813841">
              <a:defRPr sz="2775"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3122475" y="19985567"/>
            <a:ext cx="121612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1813841">
              <a:defRPr sz="2775"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27524275" y="19985567"/>
            <a:ext cx="8960843"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1813841">
              <a:defRPr sz="2775"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21733330"/>
            <a:ext cx="38404800" cy="234645"/>
          </a:xfrm>
          <a:prstGeom prst="rect">
            <a:avLst/>
          </a:prstGeom>
          <a:solidFill>
            <a:srgbClr val="0C5449"/>
          </a:solidFill>
          <a:ln>
            <a:noFill/>
          </a:ln>
          <a:effectLst/>
        </p:spPr>
        <p:txBody>
          <a:bodyPr lIns="55682" tIns="27842" rIns="55682" bIns="27842" anchor="ctr"/>
          <a:lstStyle/>
          <a:p>
            <a:pPr algn="ctr" defTabSz="1813841"/>
            <a:endParaRPr lang="en-US" sz="2325"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4398611"/>
            <a:ext cx="38404800" cy="91440"/>
          </a:xfrm>
          <a:prstGeom prst="rect">
            <a:avLst/>
          </a:prstGeom>
          <a:solidFill>
            <a:schemeClr val="accent2"/>
          </a:solidFill>
          <a:ln>
            <a:noFill/>
          </a:ln>
          <a:effectLst/>
        </p:spPr>
        <p:txBody>
          <a:bodyPr lIns="55682" tIns="27842" rIns="55682" bIns="27842" anchor="ctr"/>
          <a:lstStyle/>
          <a:p>
            <a:pPr algn="ctr" defTabSz="1813841"/>
            <a:endParaRPr lang="en-US" sz="2325"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1813841" rtl="0" eaLnBrk="0" fontAlgn="base" hangingPunct="0">
        <a:spcBef>
          <a:spcPct val="0"/>
        </a:spcBef>
        <a:spcAft>
          <a:spcPct val="0"/>
        </a:spcAft>
        <a:defRPr sz="6000">
          <a:solidFill>
            <a:schemeClr val="bg1"/>
          </a:solidFill>
          <a:latin typeface="+mj-lt"/>
          <a:ea typeface="+mj-ea"/>
          <a:cs typeface="+mj-cs"/>
        </a:defRPr>
      </a:lvl1pPr>
      <a:lvl2pPr algn="ctr" defTabSz="1813841" rtl="0" eaLnBrk="0" fontAlgn="base" hangingPunct="0">
        <a:spcBef>
          <a:spcPct val="0"/>
        </a:spcBef>
        <a:spcAft>
          <a:spcPct val="0"/>
        </a:spcAft>
        <a:defRPr sz="8700">
          <a:solidFill>
            <a:schemeClr val="tx2"/>
          </a:solidFill>
          <a:latin typeface="Arial" pitchFamily="34" charset="0"/>
        </a:defRPr>
      </a:lvl2pPr>
      <a:lvl3pPr algn="ctr" defTabSz="1813841" rtl="0" eaLnBrk="0" fontAlgn="base" hangingPunct="0">
        <a:spcBef>
          <a:spcPct val="0"/>
        </a:spcBef>
        <a:spcAft>
          <a:spcPct val="0"/>
        </a:spcAft>
        <a:defRPr sz="8700">
          <a:solidFill>
            <a:schemeClr val="tx2"/>
          </a:solidFill>
          <a:latin typeface="Arial" pitchFamily="34" charset="0"/>
        </a:defRPr>
      </a:lvl3pPr>
      <a:lvl4pPr algn="ctr" defTabSz="1813841" rtl="0" eaLnBrk="0" fontAlgn="base" hangingPunct="0">
        <a:spcBef>
          <a:spcPct val="0"/>
        </a:spcBef>
        <a:spcAft>
          <a:spcPct val="0"/>
        </a:spcAft>
        <a:defRPr sz="8700">
          <a:solidFill>
            <a:schemeClr val="tx2"/>
          </a:solidFill>
          <a:latin typeface="Arial" pitchFamily="34" charset="0"/>
        </a:defRPr>
      </a:lvl4pPr>
      <a:lvl5pPr algn="ctr" defTabSz="1813841" rtl="0" eaLnBrk="0" fontAlgn="base" hangingPunct="0">
        <a:spcBef>
          <a:spcPct val="0"/>
        </a:spcBef>
        <a:spcAft>
          <a:spcPct val="0"/>
        </a:spcAft>
        <a:defRPr sz="8700">
          <a:solidFill>
            <a:schemeClr val="tx2"/>
          </a:solidFill>
          <a:latin typeface="Arial" pitchFamily="34" charset="0"/>
        </a:defRPr>
      </a:lvl5pPr>
      <a:lvl6pPr marL="220416" algn="ctr" defTabSz="1813841" rtl="0" fontAlgn="base">
        <a:spcBef>
          <a:spcPct val="0"/>
        </a:spcBef>
        <a:spcAft>
          <a:spcPct val="0"/>
        </a:spcAft>
        <a:defRPr sz="8700">
          <a:solidFill>
            <a:schemeClr val="tx2"/>
          </a:solidFill>
          <a:latin typeface="Arial" pitchFamily="34" charset="0"/>
        </a:defRPr>
      </a:lvl6pPr>
      <a:lvl7pPr marL="440832" algn="ctr" defTabSz="1813841" rtl="0" fontAlgn="base">
        <a:spcBef>
          <a:spcPct val="0"/>
        </a:spcBef>
        <a:spcAft>
          <a:spcPct val="0"/>
        </a:spcAft>
        <a:defRPr sz="8700">
          <a:solidFill>
            <a:schemeClr val="tx2"/>
          </a:solidFill>
          <a:latin typeface="Arial" pitchFamily="34" charset="0"/>
        </a:defRPr>
      </a:lvl7pPr>
      <a:lvl8pPr marL="661248" algn="ctr" defTabSz="1813841" rtl="0" fontAlgn="base">
        <a:spcBef>
          <a:spcPct val="0"/>
        </a:spcBef>
        <a:spcAft>
          <a:spcPct val="0"/>
        </a:spcAft>
        <a:defRPr sz="8700">
          <a:solidFill>
            <a:schemeClr val="tx2"/>
          </a:solidFill>
          <a:latin typeface="Arial" pitchFamily="34" charset="0"/>
        </a:defRPr>
      </a:lvl8pPr>
      <a:lvl9pPr marL="881665" algn="ctr" defTabSz="1813841" rtl="0" fontAlgn="base">
        <a:spcBef>
          <a:spcPct val="0"/>
        </a:spcBef>
        <a:spcAft>
          <a:spcPct val="0"/>
        </a:spcAft>
        <a:defRPr sz="8700">
          <a:solidFill>
            <a:schemeClr val="tx2"/>
          </a:solidFill>
          <a:latin typeface="Arial" pitchFamily="34" charset="0"/>
        </a:defRPr>
      </a:lvl9pPr>
    </p:titleStyle>
    <p:bodyStyle>
      <a:lvl1pPr marL="681147" indent="-681147" algn="l" defTabSz="1813841" rtl="0" eaLnBrk="0" fontAlgn="base" hangingPunct="0">
        <a:spcBef>
          <a:spcPct val="20000"/>
        </a:spcBef>
        <a:spcAft>
          <a:spcPct val="0"/>
        </a:spcAft>
        <a:buChar char="•"/>
        <a:defRPr sz="6300">
          <a:solidFill>
            <a:schemeClr val="tx1"/>
          </a:solidFill>
          <a:latin typeface="+mn-lt"/>
          <a:ea typeface="+mn-ea"/>
          <a:cs typeface="+mn-cs"/>
        </a:defRPr>
      </a:lvl1pPr>
      <a:lvl2pPr marL="1473268" indent="-566347" algn="l" defTabSz="1813841" rtl="0" eaLnBrk="0" fontAlgn="base" hangingPunct="0">
        <a:spcBef>
          <a:spcPct val="20000"/>
        </a:spcBef>
        <a:spcAft>
          <a:spcPct val="0"/>
        </a:spcAft>
        <a:buChar char="–"/>
        <a:defRPr sz="5550">
          <a:solidFill>
            <a:schemeClr val="tx1"/>
          </a:solidFill>
          <a:latin typeface="+mn-lt"/>
        </a:defRPr>
      </a:lvl2pPr>
      <a:lvl3pPr marL="2266919" indent="-453077" algn="l" defTabSz="1813841" rtl="0" eaLnBrk="0" fontAlgn="base" hangingPunct="0">
        <a:spcBef>
          <a:spcPct val="20000"/>
        </a:spcBef>
        <a:spcAft>
          <a:spcPct val="0"/>
        </a:spcAft>
        <a:buChar char="•"/>
        <a:defRPr sz="4725">
          <a:solidFill>
            <a:schemeClr val="tx1"/>
          </a:solidFill>
          <a:latin typeface="+mn-lt"/>
        </a:defRPr>
      </a:lvl3pPr>
      <a:lvl4pPr marL="3173840" indent="-453843" algn="l" defTabSz="1813841" rtl="0" eaLnBrk="0" fontAlgn="base" hangingPunct="0">
        <a:spcBef>
          <a:spcPct val="20000"/>
        </a:spcBef>
        <a:spcAft>
          <a:spcPct val="0"/>
        </a:spcAft>
        <a:buChar char="–"/>
        <a:defRPr sz="3975">
          <a:solidFill>
            <a:schemeClr val="tx1"/>
          </a:solidFill>
          <a:latin typeface="+mn-lt"/>
        </a:defRPr>
      </a:lvl4pPr>
      <a:lvl5pPr marL="4080760" indent="-453843" algn="l" defTabSz="1813841" rtl="0" eaLnBrk="0" fontAlgn="base" hangingPunct="0">
        <a:spcBef>
          <a:spcPct val="20000"/>
        </a:spcBef>
        <a:spcAft>
          <a:spcPct val="0"/>
        </a:spcAft>
        <a:buChar char="»"/>
        <a:defRPr sz="3975">
          <a:solidFill>
            <a:schemeClr val="tx1"/>
          </a:solidFill>
          <a:latin typeface="+mn-lt"/>
        </a:defRPr>
      </a:lvl5pPr>
      <a:lvl6pPr marL="4301176" indent="-453843" algn="l" defTabSz="1813841" rtl="0" fontAlgn="base">
        <a:spcBef>
          <a:spcPct val="20000"/>
        </a:spcBef>
        <a:spcAft>
          <a:spcPct val="0"/>
        </a:spcAft>
        <a:buChar char="»"/>
        <a:defRPr sz="3975">
          <a:solidFill>
            <a:schemeClr val="tx1"/>
          </a:solidFill>
          <a:latin typeface="+mn-lt"/>
        </a:defRPr>
      </a:lvl6pPr>
      <a:lvl7pPr marL="4521592" indent="-453843" algn="l" defTabSz="1813841" rtl="0" fontAlgn="base">
        <a:spcBef>
          <a:spcPct val="20000"/>
        </a:spcBef>
        <a:spcAft>
          <a:spcPct val="0"/>
        </a:spcAft>
        <a:buChar char="»"/>
        <a:defRPr sz="3975">
          <a:solidFill>
            <a:schemeClr val="tx1"/>
          </a:solidFill>
          <a:latin typeface="+mn-lt"/>
        </a:defRPr>
      </a:lvl7pPr>
      <a:lvl8pPr marL="4742008" indent="-453843" algn="l" defTabSz="1813841" rtl="0" fontAlgn="base">
        <a:spcBef>
          <a:spcPct val="20000"/>
        </a:spcBef>
        <a:spcAft>
          <a:spcPct val="0"/>
        </a:spcAft>
        <a:buChar char="»"/>
        <a:defRPr sz="3975">
          <a:solidFill>
            <a:schemeClr val="tx1"/>
          </a:solidFill>
          <a:latin typeface="+mn-lt"/>
        </a:defRPr>
      </a:lvl8pPr>
      <a:lvl9pPr marL="4962424" indent="-453843" algn="l" defTabSz="1813841" rtl="0" fontAlgn="base">
        <a:spcBef>
          <a:spcPct val="20000"/>
        </a:spcBef>
        <a:spcAft>
          <a:spcPct val="0"/>
        </a:spcAft>
        <a:buChar char="»"/>
        <a:defRPr sz="3975">
          <a:solidFill>
            <a:schemeClr val="tx1"/>
          </a:solidFill>
          <a:latin typeface="+mn-lt"/>
        </a:defRPr>
      </a:lvl9pPr>
    </p:bodyStyle>
    <p:otherStyle>
      <a:defPPr>
        <a:defRPr lang="en-US"/>
      </a:defPPr>
      <a:lvl1pPr marL="0" algn="l" defTabSz="440832" rtl="0" eaLnBrk="1" latinLnBrk="0" hangingPunct="1">
        <a:defRPr sz="900" kern="1200">
          <a:solidFill>
            <a:schemeClr val="tx1"/>
          </a:solidFill>
          <a:latin typeface="+mn-lt"/>
          <a:ea typeface="+mn-ea"/>
          <a:cs typeface="+mn-cs"/>
        </a:defRPr>
      </a:lvl1pPr>
      <a:lvl2pPr marL="220416" algn="l" defTabSz="440832" rtl="0" eaLnBrk="1" latinLnBrk="0" hangingPunct="1">
        <a:defRPr sz="900" kern="1200">
          <a:solidFill>
            <a:schemeClr val="tx1"/>
          </a:solidFill>
          <a:latin typeface="+mn-lt"/>
          <a:ea typeface="+mn-ea"/>
          <a:cs typeface="+mn-cs"/>
        </a:defRPr>
      </a:lvl2pPr>
      <a:lvl3pPr marL="440832" algn="l" defTabSz="440832" rtl="0" eaLnBrk="1" latinLnBrk="0" hangingPunct="1">
        <a:defRPr sz="900" kern="1200">
          <a:solidFill>
            <a:schemeClr val="tx1"/>
          </a:solidFill>
          <a:latin typeface="+mn-lt"/>
          <a:ea typeface="+mn-ea"/>
          <a:cs typeface="+mn-cs"/>
        </a:defRPr>
      </a:lvl3pPr>
      <a:lvl4pPr marL="661248" algn="l" defTabSz="440832" rtl="0" eaLnBrk="1" latinLnBrk="0" hangingPunct="1">
        <a:defRPr sz="900" kern="1200">
          <a:solidFill>
            <a:schemeClr val="tx1"/>
          </a:solidFill>
          <a:latin typeface="+mn-lt"/>
          <a:ea typeface="+mn-ea"/>
          <a:cs typeface="+mn-cs"/>
        </a:defRPr>
      </a:lvl4pPr>
      <a:lvl5pPr marL="881665" algn="l" defTabSz="440832" rtl="0" eaLnBrk="1" latinLnBrk="0" hangingPunct="1">
        <a:defRPr sz="900" kern="1200">
          <a:solidFill>
            <a:schemeClr val="tx1"/>
          </a:solidFill>
          <a:latin typeface="+mn-lt"/>
          <a:ea typeface="+mn-ea"/>
          <a:cs typeface="+mn-cs"/>
        </a:defRPr>
      </a:lvl5pPr>
      <a:lvl6pPr marL="1102081" algn="l" defTabSz="440832" rtl="0" eaLnBrk="1" latinLnBrk="0" hangingPunct="1">
        <a:defRPr sz="900" kern="1200">
          <a:solidFill>
            <a:schemeClr val="tx1"/>
          </a:solidFill>
          <a:latin typeface="+mn-lt"/>
          <a:ea typeface="+mn-ea"/>
          <a:cs typeface="+mn-cs"/>
        </a:defRPr>
      </a:lvl6pPr>
      <a:lvl7pPr marL="1322497" algn="l" defTabSz="440832" rtl="0" eaLnBrk="1" latinLnBrk="0" hangingPunct="1">
        <a:defRPr sz="900" kern="1200">
          <a:solidFill>
            <a:schemeClr val="tx1"/>
          </a:solidFill>
          <a:latin typeface="+mn-lt"/>
          <a:ea typeface="+mn-ea"/>
          <a:cs typeface="+mn-cs"/>
        </a:defRPr>
      </a:lvl7pPr>
      <a:lvl8pPr marL="1542913" algn="l" defTabSz="440832" rtl="0" eaLnBrk="1" latinLnBrk="0" hangingPunct="1">
        <a:defRPr sz="900" kern="1200">
          <a:solidFill>
            <a:schemeClr val="tx1"/>
          </a:solidFill>
          <a:latin typeface="+mn-lt"/>
          <a:ea typeface="+mn-ea"/>
          <a:cs typeface="+mn-cs"/>
        </a:defRPr>
      </a:lvl8pPr>
      <a:lvl9pPr marL="1763329" algn="l" defTabSz="440832"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12" Type="http://schemas.openxmlformats.org/officeDocument/2006/relationships/chart" Target="../charts/chart2.xml"/><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23208683" y="12227148"/>
            <a:ext cx="3886199" cy="258232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2821781" fontAlgn="base">
              <a:spcBef>
                <a:spcPct val="0"/>
              </a:spcBef>
              <a:spcAft>
                <a:spcPct val="0"/>
              </a:spcAft>
            </a:pPr>
            <a:endParaRPr lang="en-US" sz="1950">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450250" y="4882951"/>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8993430" y="12030767"/>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9964643" y="4882951"/>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9964643" y="13159741"/>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8993430" y="4882951"/>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6202680" y="697876"/>
            <a:ext cx="31562039" cy="1592874"/>
          </a:xfrm>
        </p:spPr>
        <p:txBody>
          <a:bodyPr/>
          <a:lstStyle/>
          <a:p>
            <a:r>
              <a:rPr lang="en-US" sz="4400" dirty="0"/>
              <a:t>Title – this is an </a:t>
            </a:r>
            <a:r>
              <a:rPr lang="en-US" sz="4400" dirty="0">
                <a:solidFill>
                  <a:srgbClr val="FFCC33"/>
                </a:solidFill>
              </a:rPr>
              <a:t>84” x 48” (7’ x 4’) poster </a:t>
            </a:r>
            <a:r>
              <a:rPr lang="en-US" sz="4400" dirty="0"/>
              <a:t>created half size to print at 200%, </a:t>
            </a:r>
            <a:br>
              <a:rPr lang="en-US" sz="4400" dirty="0"/>
            </a:br>
            <a:r>
              <a:rPr lang="en-US" sz="4400" dirty="0"/>
              <a:t>44 point </a:t>
            </a:r>
            <a:r>
              <a:rPr lang="en-US" sz="4400" dirty="0" err="1"/>
              <a:t>Lato</a:t>
            </a:r>
            <a:r>
              <a:rPr lang="en-US" sz="4400" dirty="0"/>
              <a:t> heavy title heading, legible at 16 feet away (88 point when printed 200%)</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6202682" y="2546388"/>
            <a:ext cx="31562038" cy="1298843"/>
          </a:xfrm>
        </p:spPr>
        <p:txBody>
          <a:bodyPr/>
          <a:lstStyle/>
          <a:p>
            <a:pPr>
              <a:spcBef>
                <a:spcPts val="0"/>
              </a:spcBef>
            </a:pPr>
            <a:r>
              <a:rPr lang="en-US" sz="2800" dirty="0"/>
              <a:t>Authors and affiliations - 28 point </a:t>
            </a:r>
            <a:r>
              <a:rPr lang="en-US" sz="2800" dirty="0" err="1"/>
              <a:t>Lato</a:t>
            </a:r>
            <a:r>
              <a:rPr lang="en-US" sz="2800" dirty="0"/>
              <a:t> medium body (56 point when printed 200%)</a:t>
            </a:r>
          </a:p>
          <a:p>
            <a:pPr>
              <a:spcBef>
                <a:spcPts val="0"/>
              </a:spcBef>
            </a:pPr>
            <a:r>
              <a:rPr lang="en-US" sz="2800" dirty="0">
                <a:solidFill>
                  <a:srgbClr val="FFCC33"/>
                </a:solidFill>
              </a:rPr>
              <a:t>This poster will scale proportionally 200% to fit a 84” x 48” (7’ x 4’)</a:t>
            </a:r>
          </a:p>
        </p:txBody>
      </p:sp>
      <p:sp>
        <p:nvSpPr>
          <p:cNvPr id="11" name="Rectangle 10">
            <a:extLst>
              <a:ext uri="{FF2B5EF4-FFF2-40B4-BE49-F238E27FC236}">
                <a16:creationId xmlns:a16="http://schemas.microsoft.com/office/drawing/2014/main" id="{F5C0C7A5-ED68-3C34-B44C-DB04E2FE779C}"/>
              </a:ext>
            </a:extLst>
          </p:cNvPr>
          <p:cNvSpPr/>
          <p:nvPr/>
        </p:nvSpPr>
        <p:spPr>
          <a:xfrm>
            <a:off x="22145691" y="10452425"/>
            <a:ext cx="2354580" cy="54864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2" name="Rectangle 11">
            <a:extLst>
              <a:ext uri="{FF2B5EF4-FFF2-40B4-BE49-F238E27FC236}">
                <a16:creationId xmlns:a16="http://schemas.microsoft.com/office/drawing/2014/main" id="{1019E62F-D878-3D50-4705-F057B5ED34B0}"/>
              </a:ext>
            </a:extLst>
          </p:cNvPr>
          <p:cNvSpPr/>
          <p:nvPr/>
        </p:nvSpPr>
        <p:spPr>
          <a:xfrm>
            <a:off x="24740301" y="10452425"/>
            <a:ext cx="2354580" cy="54864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3" name="Rectangle 12">
            <a:extLst>
              <a:ext uri="{FF2B5EF4-FFF2-40B4-BE49-F238E27FC236}">
                <a16:creationId xmlns:a16="http://schemas.microsoft.com/office/drawing/2014/main" id="{D8FFFD23-C2A4-AFD4-EB97-7774C61E7D11}"/>
              </a:ext>
            </a:extLst>
          </p:cNvPr>
          <p:cNvSpPr/>
          <p:nvPr/>
        </p:nvSpPr>
        <p:spPr>
          <a:xfrm>
            <a:off x="19551081" y="10452425"/>
            <a:ext cx="2354580" cy="54864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5"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19551081" y="9808726"/>
            <a:ext cx="7543800" cy="646331"/>
          </a:xfrm>
          <a:prstGeom prst="rect">
            <a:avLst/>
          </a:prstGeom>
          <a:noFill/>
        </p:spPr>
        <p:txBody>
          <a:bodyPr wrap="square" rtlCol="0">
            <a:spAutoFit/>
          </a:bodyPr>
          <a:lstStyle/>
          <a:p>
            <a:pPr>
              <a:spcAft>
                <a:spcPts val="900"/>
              </a:spcAft>
            </a:pPr>
            <a:r>
              <a:rPr lang="en-US" sz="18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450250" y="5628297"/>
            <a:ext cx="8961119" cy="12298238"/>
          </a:xfrm>
          <a:prstGeom prst="rect">
            <a:avLst/>
          </a:prstGeom>
          <a:noFill/>
        </p:spPr>
        <p:txBody>
          <a:bodyPr wrap="square" rtlCol="0">
            <a:spAutoFit/>
          </a:bodyPr>
          <a:lstStyle/>
          <a:p>
            <a:pPr>
              <a:spcAft>
                <a:spcPts val="900"/>
              </a:spcAft>
            </a:pPr>
            <a:r>
              <a:rPr lang="en-US" sz="1800" dirty="0"/>
              <a:t>Any posters that are meant to be read at a minimum distance; the following sizes are suggested:</a:t>
            </a:r>
          </a:p>
          <a:p>
            <a:pPr marL="432197" indent="-260747">
              <a:spcAft>
                <a:spcPts val="450"/>
              </a:spcAft>
              <a:buFont typeface="Arial" panose="020B0604020202020204" pitchFamily="34" charset="0"/>
              <a:buChar char="•"/>
            </a:pPr>
            <a:r>
              <a:rPr lang="en-US" sz="1800" dirty="0"/>
              <a:t>This poster template is formatted to print at 200% to achieve the 84” x 48” (7’ x 4’) dimensions. Therefore, all of the text and the suggestions are created half size to accommodate. The </a:t>
            </a:r>
            <a:r>
              <a:rPr lang="en-US" sz="1800" dirty="0" err="1"/>
              <a:t>Lato</a:t>
            </a:r>
            <a:r>
              <a:rPr lang="en-US" sz="1800" dirty="0"/>
              <a:t> Medium body text in this poster template is 18 points (</a:t>
            </a:r>
            <a:r>
              <a:rPr lang="en-US" sz="1800" dirty="0" err="1"/>
              <a:t>pt</a:t>
            </a:r>
            <a:r>
              <a:rPr lang="en-US" sz="1800" dirty="0"/>
              <a:t>). When printed at 200%, it will be 36 pt.</a:t>
            </a:r>
          </a:p>
          <a:p>
            <a:pPr marL="432197" indent="-260747">
              <a:spcAft>
                <a:spcPts val="450"/>
              </a:spcAft>
              <a:buFont typeface="Arial" panose="020B0604020202020204" pitchFamily="34" charset="0"/>
              <a:buChar char="•"/>
            </a:pPr>
            <a:r>
              <a:rPr lang="en-US" sz="1800" dirty="0"/>
              <a:t>Title: 44 </a:t>
            </a:r>
            <a:r>
              <a:rPr lang="en-US" sz="1800" dirty="0" err="1"/>
              <a:t>pt</a:t>
            </a:r>
            <a:r>
              <a:rPr lang="en-US" sz="1800" dirty="0"/>
              <a:t> bolded (88 </a:t>
            </a:r>
            <a:r>
              <a:rPr lang="en-US" sz="1800" dirty="0" err="1"/>
              <a:t>pt</a:t>
            </a:r>
            <a:r>
              <a:rPr lang="en-US" sz="1800" dirty="0"/>
              <a:t> at 200%)</a:t>
            </a:r>
          </a:p>
          <a:p>
            <a:pPr marL="432197" indent="-260747">
              <a:spcAft>
                <a:spcPts val="450"/>
              </a:spcAft>
              <a:buFont typeface="Arial" panose="020B0604020202020204" pitchFamily="34" charset="0"/>
              <a:buChar char="•"/>
            </a:pPr>
            <a:r>
              <a:rPr lang="en-US" sz="1800" dirty="0"/>
              <a:t>Authors and affiliations: 56 - 60 </a:t>
            </a:r>
            <a:r>
              <a:rPr lang="en-US" sz="1800" dirty="0" err="1"/>
              <a:t>pt</a:t>
            </a:r>
            <a:r>
              <a:rPr lang="en-US" sz="1800" dirty="0"/>
              <a:t> (28 – 30 </a:t>
            </a:r>
            <a:r>
              <a:rPr lang="en-US" sz="1800" dirty="0" err="1"/>
              <a:t>pt</a:t>
            </a:r>
            <a:r>
              <a:rPr lang="en-US" sz="1800" dirty="0"/>
              <a:t> at 200%)</a:t>
            </a:r>
          </a:p>
          <a:p>
            <a:pPr marL="432197" indent="-260747">
              <a:spcAft>
                <a:spcPts val="450"/>
              </a:spcAft>
              <a:buFont typeface="Arial" panose="020B0604020202020204" pitchFamily="34" charset="0"/>
              <a:buChar char="•"/>
            </a:pPr>
            <a:r>
              <a:rPr lang="en-US" sz="1800" dirty="0"/>
              <a:t>Headings: 56 </a:t>
            </a:r>
            <a:r>
              <a:rPr lang="en-US" sz="1800" dirty="0" err="1"/>
              <a:t>pt</a:t>
            </a:r>
            <a:r>
              <a:rPr lang="en-US" sz="1800" dirty="0"/>
              <a:t> (28 </a:t>
            </a:r>
            <a:r>
              <a:rPr lang="en-US" sz="1800" dirty="0" err="1"/>
              <a:t>pt</a:t>
            </a:r>
            <a:r>
              <a:rPr lang="en-US" sz="1800" dirty="0"/>
              <a:t> 200%)</a:t>
            </a:r>
          </a:p>
          <a:p>
            <a:pPr marL="432197" indent="-260747">
              <a:spcAft>
                <a:spcPts val="450"/>
              </a:spcAft>
              <a:buFont typeface="Arial" panose="020B0604020202020204" pitchFamily="34" charset="0"/>
              <a:buChar char="•"/>
            </a:pPr>
            <a:r>
              <a:rPr lang="en-US" sz="1800" dirty="0"/>
              <a:t>Body text: 16 - 18 </a:t>
            </a:r>
            <a:r>
              <a:rPr lang="en-US" sz="1800" dirty="0" err="1"/>
              <a:t>pt</a:t>
            </a:r>
            <a:r>
              <a:rPr lang="en-US" sz="1800" dirty="0"/>
              <a:t> (32 – 36 </a:t>
            </a:r>
            <a:r>
              <a:rPr lang="en-US" sz="1800" dirty="0" err="1"/>
              <a:t>pt</a:t>
            </a:r>
            <a:r>
              <a:rPr lang="en-US" sz="1800" dirty="0"/>
              <a:t> at 200%)</a:t>
            </a:r>
          </a:p>
          <a:p>
            <a:pPr marL="432197" indent="-260747">
              <a:spcAft>
                <a:spcPts val="450"/>
              </a:spcAft>
              <a:buFont typeface="Arial" panose="020B0604020202020204" pitchFamily="34" charset="0"/>
              <a:buChar char="•"/>
            </a:pPr>
            <a:r>
              <a:rPr lang="en-US" sz="1800" dirty="0"/>
              <a:t>Captions: 12 </a:t>
            </a:r>
            <a:r>
              <a:rPr lang="en-US" sz="1800" dirty="0" err="1"/>
              <a:t>pt</a:t>
            </a:r>
            <a:r>
              <a:rPr lang="en-US" sz="1800" dirty="0"/>
              <a:t> (24 </a:t>
            </a:r>
            <a:r>
              <a:rPr lang="en-US" sz="1800" dirty="0" err="1"/>
              <a:t>pt</a:t>
            </a:r>
            <a:r>
              <a:rPr lang="en-US" sz="1800" dirty="0"/>
              <a:t> at 200%)</a:t>
            </a:r>
          </a:p>
          <a:p>
            <a:pPr>
              <a:spcAft>
                <a:spcPts val="900"/>
              </a:spcAft>
            </a:pPr>
            <a:r>
              <a:rPr lang="en-US" sz="1800" dirty="0"/>
              <a:t>For readability, the following sizes are suggested for the body text:</a:t>
            </a:r>
          </a:p>
          <a:p>
            <a:pPr marL="432197" indent="-260747">
              <a:spcAft>
                <a:spcPts val="450"/>
              </a:spcAft>
              <a:buFont typeface="Arial" panose="020B0604020202020204" pitchFamily="34" charset="0"/>
              <a:buChar char="•"/>
            </a:pPr>
            <a:r>
              <a:rPr lang="en-US" sz="1800" dirty="0"/>
              <a:t>To be legible at 6 feet use 30 point. (most common for conferences)</a:t>
            </a:r>
          </a:p>
          <a:p>
            <a:pPr marL="432197" indent="-260747">
              <a:spcAft>
                <a:spcPts val="450"/>
              </a:spcAft>
              <a:buFont typeface="Arial" panose="020B0604020202020204" pitchFamily="34" charset="0"/>
              <a:buChar char="•"/>
            </a:pPr>
            <a:r>
              <a:rPr lang="en-US" sz="1800" dirty="0"/>
              <a:t>To be legible at 10 feet use 48 point.</a:t>
            </a:r>
          </a:p>
          <a:p>
            <a:pPr marL="432197" indent="-260747">
              <a:spcAft>
                <a:spcPts val="450"/>
              </a:spcAft>
              <a:buFont typeface="Arial" panose="020B0604020202020204" pitchFamily="34" charset="0"/>
              <a:buChar char="•"/>
            </a:pPr>
            <a:r>
              <a:rPr lang="en-US" sz="1800" dirty="0"/>
              <a:t>To be legible at 12 feet use 60 point.</a:t>
            </a:r>
          </a:p>
          <a:p>
            <a:pPr marL="432197" indent="-260747">
              <a:spcAft>
                <a:spcPts val="450"/>
              </a:spcAft>
              <a:buFont typeface="Arial" panose="020B0604020202020204" pitchFamily="34" charset="0"/>
              <a:buChar char="•"/>
            </a:pPr>
            <a:r>
              <a:rPr lang="en-US" sz="1800" dirty="0"/>
              <a:t>To be legible at 14 feet use 72 point.</a:t>
            </a:r>
          </a:p>
          <a:p>
            <a:pPr marL="171450">
              <a:spcAft>
                <a:spcPts val="900"/>
              </a:spcAft>
            </a:pPr>
            <a:r>
              <a:rPr lang="en-US" sz="1800" dirty="0"/>
              <a:t>Text and figures should be readable from around 5-7 feet away</a:t>
            </a:r>
          </a:p>
          <a:p>
            <a:pPr marL="432197" indent="-260747">
              <a:spcAft>
                <a:spcPts val="450"/>
              </a:spcAft>
              <a:buFont typeface="Arial" panose="020B0604020202020204" pitchFamily="34" charset="0"/>
              <a:buChar char="•"/>
            </a:pPr>
            <a:r>
              <a:rPr lang="en-US" sz="1800" dirty="0"/>
              <a:t>Use a sans serif typeface (e.g., </a:t>
            </a:r>
            <a:r>
              <a:rPr lang="en-US" sz="1800" dirty="0" err="1"/>
              <a:t>Lato</a:t>
            </a:r>
            <a:r>
              <a:rPr lang="en-US" sz="1800" dirty="0"/>
              <a:t>, Arial, Open Sans, Helvetica, etc.). Our poster templates use the sans serif font </a:t>
            </a:r>
            <a:r>
              <a:rPr lang="en-US" sz="1800" dirty="0" err="1"/>
              <a:t>Lato</a:t>
            </a:r>
            <a:r>
              <a:rPr lang="en-US" sz="1800" dirty="0"/>
              <a:t>, which can be downloaded from </a:t>
            </a:r>
            <a:r>
              <a:rPr lang="en-US" sz="1800" dirty="0">
                <a:hlinkClick r:id="rId2"/>
              </a:rPr>
              <a:t>the link provided on our FAQ page </a:t>
            </a:r>
            <a:r>
              <a:rPr lang="en-US" sz="1800" dirty="0"/>
              <a:t>or from Google: </a:t>
            </a:r>
            <a:r>
              <a:rPr lang="en-US" sz="1800" dirty="0">
                <a:hlinkClick r:id="rId3"/>
              </a:rPr>
              <a:t>https://fonts.google.com/specimen/Lato</a:t>
            </a:r>
            <a:endParaRPr lang="en-US" sz="1800" dirty="0"/>
          </a:p>
          <a:p>
            <a:pPr marL="432197" indent="-260747">
              <a:spcAft>
                <a:spcPts val="450"/>
              </a:spcAft>
              <a:buFont typeface="Arial" panose="020B0604020202020204" pitchFamily="34" charset="0"/>
              <a:buChar char="•"/>
            </a:pPr>
            <a:r>
              <a:rPr lang="en-US" sz="1800" dirty="0"/>
              <a:t>This poster uses </a:t>
            </a:r>
            <a:r>
              <a:rPr lang="en-US" sz="1800" dirty="0" err="1"/>
              <a:t>Lato</a:t>
            </a:r>
            <a:r>
              <a:rPr lang="en-US" sz="1800" dirty="0"/>
              <a:t> font and the theme has been mapped to that font. If you copy/paste text from documents, please ensure fonts are correct. Mismatched fonts in posters are a distraction and aesthetically degrades the quality of your presentation.</a:t>
            </a:r>
          </a:p>
          <a:p>
            <a:pPr marL="432197" indent="-260747">
              <a:spcAft>
                <a:spcPts val="450"/>
              </a:spcAft>
              <a:buFont typeface="Arial" panose="020B0604020202020204" pitchFamily="34" charset="0"/>
              <a:buChar char="•"/>
            </a:pPr>
            <a:r>
              <a:rPr lang="en-US" sz="1800" dirty="0"/>
              <a:t>For more information about creating accessible design with color and type, please reference </a:t>
            </a:r>
            <a:r>
              <a:rPr lang="en-US" sz="1800" dirty="0">
                <a:hlinkClick r:id="rId4"/>
              </a:rPr>
              <a:t>https://medcom.med.wayne.edu/creating-accessible-design</a:t>
            </a:r>
            <a:endParaRPr lang="en-US" sz="1800" dirty="0"/>
          </a:p>
          <a:p>
            <a:r>
              <a:rPr lang="en-US" sz="1800" b="1" dirty="0"/>
              <a:t>Text – good examples</a:t>
            </a:r>
          </a:p>
          <a:p>
            <a:r>
              <a:rPr lang="en-US" sz="1800" dirty="0"/>
              <a:t>Text should be high contrast, the following provide the best contrast for reading and printing:</a:t>
            </a:r>
          </a:p>
          <a:p>
            <a:pPr marL="434579" indent="-308372">
              <a:spcAft>
                <a:spcPts val="450"/>
              </a:spcAft>
              <a:buFont typeface="Arial" panose="020B0604020202020204" pitchFamily="34" charset="0"/>
              <a:buChar char="•"/>
            </a:pPr>
            <a:r>
              <a:rPr lang="en-US" sz="1800" dirty="0"/>
              <a:t>Black on white</a:t>
            </a:r>
          </a:p>
          <a:p>
            <a:pPr marL="434579" indent="-308372">
              <a:spcAft>
                <a:spcPts val="450"/>
              </a:spcAft>
              <a:buFont typeface="Arial" panose="020B0604020202020204" pitchFamily="34" charset="0"/>
              <a:buChar char="•"/>
            </a:pPr>
            <a:r>
              <a:rPr lang="en-US" sz="1800" dirty="0">
                <a:solidFill>
                  <a:srgbClr val="00594F"/>
                </a:solidFill>
              </a:rPr>
              <a:t>WSU primary green on white</a:t>
            </a:r>
          </a:p>
          <a:p>
            <a:pPr marL="434579" indent="-308372">
              <a:spcAft>
                <a:spcPts val="450"/>
              </a:spcAft>
              <a:buFont typeface="Arial" panose="020B0604020202020204" pitchFamily="34" charset="0"/>
              <a:buChar char="•"/>
            </a:pPr>
            <a:r>
              <a:rPr lang="en-US" sz="1800" dirty="0">
                <a:solidFill>
                  <a:schemeClr val="bg2">
                    <a:lumMod val="25000"/>
                  </a:schemeClr>
                </a:solidFill>
              </a:rPr>
              <a:t>Dark gray on white</a:t>
            </a:r>
          </a:p>
          <a:p>
            <a:pPr marL="434579" indent="-308372">
              <a:spcAft>
                <a:spcPts val="450"/>
              </a:spcAft>
              <a:buFont typeface="Arial" panose="020B0604020202020204" pitchFamily="34" charset="0"/>
              <a:buChar char="•"/>
            </a:pPr>
            <a:r>
              <a:rPr lang="en-US" sz="1800" b="1" dirty="0">
                <a:solidFill>
                  <a:srgbClr val="00594F"/>
                </a:solidFill>
                <a:highlight>
                  <a:srgbClr val="FFC844"/>
                </a:highlight>
              </a:rPr>
              <a:t>WSU primary green on WSU primary yellow </a:t>
            </a:r>
          </a:p>
          <a:p>
            <a:pPr marL="434579" indent="-308372">
              <a:spcAft>
                <a:spcPts val="450"/>
              </a:spcAft>
              <a:buFont typeface="Arial" panose="020B0604020202020204" pitchFamily="34" charset="0"/>
              <a:buChar char="•"/>
            </a:pPr>
            <a:r>
              <a:rPr lang="en-US" sz="1800" b="1" dirty="0">
                <a:solidFill>
                  <a:srgbClr val="FFC844"/>
                </a:solidFill>
                <a:highlight>
                  <a:srgbClr val="00594F"/>
                </a:highlight>
              </a:rPr>
              <a:t>WSU primary yellow on WSU primary green</a:t>
            </a:r>
            <a:endParaRPr lang="en-US" sz="1800" dirty="0">
              <a:solidFill>
                <a:schemeClr val="bg2">
                  <a:lumMod val="25000"/>
                </a:schemeClr>
              </a:solidFill>
            </a:endParaRPr>
          </a:p>
          <a:p>
            <a:pPr marL="434579" indent="-308372">
              <a:spcAft>
                <a:spcPts val="450"/>
              </a:spcAft>
              <a:buClr>
                <a:srgbClr val="00594F"/>
              </a:buClr>
              <a:buFont typeface="Arial" panose="020B0604020202020204" pitchFamily="34" charset="0"/>
              <a:buChar char="•"/>
            </a:pPr>
            <a:r>
              <a:rPr lang="en-US" sz="1800" dirty="0">
                <a:solidFill>
                  <a:schemeClr val="bg1"/>
                </a:solidFill>
                <a:highlight>
                  <a:srgbClr val="00594F"/>
                </a:highlight>
              </a:rPr>
              <a:t>White on WSU primary green</a:t>
            </a:r>
          </a:p>
          <a:p>
            <a:pPr marL="432197" indent="-260747">
              <a:spcAft>
                <a:spcPts val="900"/>
              </a:spcAft>
              <a:buFont typeface="Arial" panose="020B0604020202020204" pitchFamily="34" charset="0"/>
              <a:buChar char="•"/>
            </a:pPr>
            <a:endParaRPr lang="en-US" sz="1800" dirty="0"/>
          </a:p>
          <a:p>
            <a:pPr marL="432197" indent="-260747">
              <a:spcAft>
                <a:spcPts val="900"/>
              </a:spcAft>
              <a:buFont typeface="Arial" panose="020B0604020202020204" pitchFamily="34" charset="0"/>
              <a:buChar char="•"/>
            </a:pPr>
            <a:endParaRPr lang="en-US" sz="18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3279749777"/>
              </p:ext>
            </p:extLst>
          </p:nvPr>
        </p:nvGraphicFramePr>
        <p:xfrm>
          <a:off x="10452820" y="17183793"/>
          <a:ext cx="3648366" cy="278671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9964644" y="5628296"/>
            <a:ext cx="8889078" cy="4963339"/>
          </a:xfrm>
          <a:prstGeom prst="rect">
            <a:avLst/>
          </a:prstGeom>
          <a:noFill/>
        </p:spPr>
        <p:txBody>
          <a:bodyPr wrap="square" numCol="2" spcCol="914400">
            <a:noAutofit/>
          </a:bodyPr>
          <a:lstStyle/>
          <a:p>
            <a:r>
              <a:rPr lang="en-US" sz="1800" b="1" dirty="0"/>
              <a:t>Text – poor/inaccessible examples</a:t>
            </a:r>
          </a:p>
          <a:p>
            <a:r>
              <a:rPr lang="en-US" sz="1800" dirty="0"/>
              <a:t>Text should be high contrast, the examples here illustrate the worst implementation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1800" dirty="0"/>
          </a:p>
          <a:p>
            <a:pPr marL="342900" indent="-251222">
              <a:spcAft>
                <a:spcPts val="450"/>
              </a:spcAft>
              <a:buFont typeface="Arial" panose="020B0604020202020204" pitchFamily="34" charset="0"/>
              <a:buChar char="•"/>
            </a:pPr>
            <a:r>
              <a:rPr lang="en-US" sz="1800" dirty="0"/>
              <a:t>Black on white</a:t>
            </a:r>
          </a:p>
          <a:p>
            <a:pPr marL="342900" indent="-251222">
              <a:spcAft>
                <a:spcPts val="450"/>
              </a:spcAft>
              <a:buFont typeface="Arial" panose="020B0604020202020204" pitchFamily="34" charset="0"/>
              <a:buChar char="•"/>
            </a:pPr>
            <a:r>
              <a:rPr lang="en-US" sz="1800" dirty="0">
                <a:solidFill>
                  <a:srgbClr val="3D7A67"/>
                </a:solidFill>
                <a:highlight>
                  <a:srgbClr val="093F39"/>
                </a:highlight>
              </a:rPr>
              <a:t>Light green on WSU primary green</a:t>
            </a:r>
          </a:p>
          <a:p>
            <a:pPr marL="342900" indent="-251222">
              <a:spcAft>
                <a:spcPts val="450"/>
              </a:spcAft>
              <a:buFont typeface="Arial" panose="020B0604020202020204" pitchFamily="34" charset="0"/>
              <a:buChar char="•"/>
            </a:pPr>
            <a:r>
              <a:rPr lang="en-US" sz="1800" dirty="0">
                <a:solidFill>
                  <a:schemeClr val="bg2">
                    <a:lumMod val="25000"/>
                  </a:schemeClr>
                </a:solidFill>
                <a:highlight>
                  <a:srgbClr val="093F39"/>
                </a:highlight>
              </a:rPr>
              <a:t>Dark gray on WSU primary green</a:t>
            </a:r>
          </a:p>
          <a:p>
            <a:pPr marL="342900" indent="-251222">
              <a:spcAft>
                <a:spcPts val="450"/>
              </a:spcAft>
              <a:buFont typeface="Arial" panose="020B0604020202020204" pitchFamily="34" charset="0"/>
              <a:buChar char="•"/>
            </a:pPr>
            <a:r>
              <a:rPr lang="en-US" sz="1800" b="1" dirty="0">
                <a:solidFill>
                  <a:schemeClr val="bg1"/>
                </a:solidFill>
                <a:highlight>
                  <a:srgbClr val="FFC844"/>
                </a:highlight>
              </a:rPr>
              <a:t>White on WSU primary yellow </a:t>
            </a:r>
          </a:p>
          <a:p>
            <a:pPr marL="342900" indent="-251222">
              <a:spcAft>
                <a:spcPts val="450"/>
              </a:spcAft>
              <a:buFont typeface="Arial" panose="020B0604020202020204" pitchFamily="34" charset="0"/>
              <a:buChar char="•"/>
            </a:pPr>
            <a:r>
              <a:rPr lang="en-US" sz="1800" b="1" dirty="0">
                <a:highlight>
                  <a:srgbClr val="00594F"/>
                </a:highlight>
              </a:rPr>
              <a:t>Black on WSU primary green</a:t>
            </a:r>
            <a:endParaRPr lang="en-US" sz="1800" dirty="0"/>
          </a:p>
          <a:p>
            <a:pPr marL="342900" indent="-251222">
              <a:spcAft>
                <a:spcPts val="450"/>
              </a:spcAft>
              <a:buClr>
                <a:srgbClr val="00594F"/>
              </a:buClr>
              <a:buFont typeface="Arial" panose="020B0604020202020204" pitchFamily="34" charset="0"/>
              <a:buChar char="•"/>
            </a:pPr>
            <a:r>
              <a:rPr lang="en-US" sz="1800" dirty="0">
                <a:solidFill>
                  <a:srgbClr val="FF0000"/>
                </a:solidFill>
                <a:highlight>
                  <a:srgbClr val="00594F"/>
                </a:highlight>
              </a:rPr>
              <a:t>Red on WSU primary green</a:t>
            </a:r>
          </a:p>
          <a:p>
            <a:pPr marL="342900" indent="-251222">
              <a:buClr>
                <a:srgbClr val="00594F"/>
              </a:buClr>
              <a:buFont typeface="Arial" panose="020B0604020202020204" pitchFamily="34" charset="0"/>
              <a:buChar char="•"/>
            </a:pPr>
            <a:r>
              <a:rPr lang="en-US" sz="1800" dirty="0">
                <a:solidFill>
                  <a:srgbClr val="FF0000"/>
                </a:solidFill>
              </a:rPr>
              <a:t>Red</a:t>
            </a:r>
            <a:r>
              <a:rPr lang="en-US" sz="1800" dirty="0">
                <a:solidFill>
                  <a:srgbClr val="093F39"/>
                </a:solidFill>
              </a:rPr>
              <a:t> does not mean this is important! When deciding to change your content's font color for important information, ensure the font color is </a:t>
            </a:r>
            <a:r>
              <a:rPr lang="en-US" sz="1800" b="1" i="1" dirty="0">
                <a:solidFill>
                  <a:srgbClr val="093F39"/>
                </a:solidFill>
              </a:rPr>
              <a:t>not</a:t>
            </a:r>
            <a:r>
              <a:rPr lang="en-US" sz="1800" dirty="0">
                <a:solidFill>
                  <a:srgbClr val="093F39"/>
                </a:solidFill>
              </a:rPr>
              <a:t> the only means of identification. </a:t>
            </a:r>
            <a:r>
              <a:rPr lang="en-US" sz="1800" b="1" dirty="0">
                <a:solidFill>
                  <a:srgbClr val="093F39"/>
                </a:solidFill>
              </a:rPr>
              <a:t>Bolding,</a:t>
            </a:r>
            <a:r>
              <a:rPr lang="en-US" sz="1800" dirty="0">
                <a:solidFill>
                  <a:srgbClr val="093F39"/>
                </a:solidFill>
              </a:rPr>
              <a:t> </a:t>
            </a:r>
            <a:r>
              <a:rPr lang="en-US" sz="1800" i="1" dirty="0">
                <a:solidFill>
                  <a:srgbClr val="093F39"/>
                </a:solidFill>
              </a:rPr>
              <a:t>italicizing</a:t>
            </a:r>
            <a:r>
              <a:rPr lang="en-US" sz="18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8993430" y="14420854"/>
            <a:ext cx="7543800" cy="1477328"/>
          </a:xfrm>
          <a:prstGeom prst="rect">
            <a:avLst/>
          </a:prstGeom>
          <a:noFill/>
        </p:spPr>
        <p:txBody>
          <a:bodyPr wrap="square" rtlCol="0">
            <a:spAutoFit/>
          </a:bodyPr>
          <a:lstStyle/>
          <a:p>
            <a:pPr>
              <a:spcAft>
                <a:spcPts val="900"/>
              </a:spcAft>
            </a:pPr>
            <a:r>
              <a:rPr lang="en-US" sz="1800" b="1" i="1" dirty="0"/>
              <a:t>We hope you find these tips helpful! </a:t>
            </a:r>
            <a:r>
              <a:rPr lang="en-US" sz="1800" dirty="0"/>
              <a:t>If you have any questions, please call the department of Medical Communications at Wayne State University School of Medicine at 313-577-1482 or email </a:t>
            </a:r>
            <a:r>
              <a:rPr lang="en-US" sz="1800" dirty="0">
                <a:hlinkClick r:id="rId6"/>
              </a:rPr>
              <a:t>medcom@med.wayne.edu</a:t>
            </a:r>
            <a:r>
              <a:rPr lang="en-US" sz="18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19551081" y="8296275"/>
            <a:ext cx="2354580" cy="1362076"/>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800" dirty="0">
                <a:solidFill>
                  <a:schemeClr val="bg1"/>
                </a:solidFill>
              </a:rPr>
              <a:t>WSU primary green</a:t>
            </a:r>
          </a:p>
          <a:p>
            <a:pPr algn="ctr" defTabSz="2821781" fontAlgn="base">
              <a:spcBef>
                <a:spcPct val="0"/>
              </a:spcBef>
              <a:spcAft>
                <a:spcPct val="0"/>
              </a:spcAft>
            </a:pPr>
            <a:r>
              <a:rPr lang="nn-NO" sz="1800" dirty="0">
                <a:solidFill>
                  <a:schemeClr val="bg1"/>
                </a:solidFill>
              </a:rPr>
              <a:t>hex (#0c5449)</a:t>
            </a:r>
            <a:br>
              <a:rPr lang="nn-NO" sz="1800" dirty="0">
                <a:solidFill>
                  <a:schemeClr val="bg1"/>
                </a:solidFill>
              </a:rPr>
            </a:br>
            <a:r>
              <a:rPr lang="nn-NO" sz="1800" dirty="0">
                <a:solidFill>
                  <a:schemeClr val="bg1"/>
                </a:solidFill>
              </a:rPr>
              <a:t>rgb (12, 84, 73)</a:t>
            </a:r>
            <a:endParaRPr lang="en-US" sz="1800"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22145691" y="8296275"/>
            <a:ext cx="2354580" cy="1362076"/>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800" dirty="0">
                <a:solidFill>
                  <a:srgbClr val="093F39"/>
                </a:solidFill>
              </a:rPr>
              <a:t>WSU primary yellow</a:t>
            </a:r>
          </a:p>
          <a:p>
            <a:pPr algn="ctr" defTabSz="2821781" fontAlgn="base">
              <a:spcBef>
                <a:spcPct val="0"/>
              </a:spcBef>
              <a:spcAft>
                <a:spcPct val="0"/>
              </a:spcAft>
            </a:pPr>
            <a:r>
              <a:rPr lang="en-US" sz="1800" dirty="0">
                <a:solidFill>
                  <a:srgbClr val="093F39"/>
                </a:solidFill>
              </a:rPr>
              <a:t>hex (#ffcc33)</a:t>
            </a:r>
            <a:br>
              <a:rPr lang="en-US" sz="1800" dirty="0">
                <a:solidFill>
                  <a:srgbClr val="093F39"/>
                </a:solidFill>
              </a:rPr>
            </a:br>
            <a:r>
              <a:rPr lang="en-US" sz="1800" dirty="0" err="1">
                <a:solidFill>
                  <a:srgbClr val="093F39"/>
                </a:solidFill>
              </a:rPr>
              <a:t>rgb</a:t>
            </a:r>
            <a:r>
              <a:rPr lang="en-US" sz="1800"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24740301" y="8296275"/>
            <a:ext cx="2354580" cy="1362076"/>
          </a:xfrm>
          <a:prstGeom prst="rect">
            <a:avLst/>
          </a:prstGeom>
          <a:solidFill>
            <a:srgbClr val="D9D9D9"/>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2821781" fontAlgn="base">
              <a:spcBef>
                <a:spcPct val="0"/>
              </a:spcBef>
              <a:spcAft>
                <a:spcPct val="0"/>
              </a:spcAft>
            </a:pPr>
            <a:r>
              <a:rPr lang="en-US" sz="1800" dirty="0">
                <a:solidFill>
                  <a:srgbClr val="093F39"/>
                </a:solidFill>
              </a:rPr>
              <a:t>Grey accent</a:t>
            </a:r>
          </a:p>
          <a:p>
            <a:pPr algn="ctr" defTabSz="2821781" fontAlgn="base">
              <a:spcBef>
                <a:spcPct val="0"/>
              </a:spcBef>
              <a:spcAft>
                <a:spcPct val="0"/>
              </a:spcAft>
            </a:pPr>
            <a:r>
              <a:rPr lang="nn-NO" sz="1800" dirty="0">
                <a:solidFill>
                  <a:srgbClr val="093F39"/>
                </a:solidFill>
              </a:rPr>
              <a:t>hex (#d9d9d9)</a:t>
            </a:r>
            <a:br>
              <a:rPr lang="nn-NO" sz="1800" dirty="0">
                <a:solidFill>
                  <a:srgbClr val="093F39"/>
                </a:solidFill>
              </a:rPr>
            </a:br>
            <a:r>
              <a:rPr lang="nn-NO" sz="1800" dirty="0">
                <a:solidFill>
                  <a:srgbClr val="093F39"/>
                </a:solidFill>
              </a:rPr>
              <a:t>rgb (217, 217, 217)</a:t>
            </a:r>
            <a:endParaRPr lang="en-US" sz="1800"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8993430" y="12857774"/>
            <a:ext cx="8961120" cy="548640"/>
          </a:xfrm>
          <a:prstGeom prst="rect">
            <a:avLst/>
          </a:prstGeom>
          <a:solidFill>
            <a:srgbClr val="FFCC33"/>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8993430" y="13708381"/>
            <a:ext cx="8961120" cy="548640"/>
          </a:xfrm>
          <a:prstGeom prst="rect">
            <a:avLst/>
          </a:prstGeom>
          <a:solidFill>
            <a:srgbClr val="D9D9D9"/>
          </a:solidFill>
          <a:ln w="9525">
            <a:noFill/>
            <a:miter lim="800000"/>
            <a:headEnd/>
            <a:tailEnd/>
          </a:ln>
          <a:effectLst/>
        </p:spPr>
        <p:txBody>
          <a:bodyPr wrap="none" lIns="55682" tIns="27842" rIns="55682" bIns="27842" anchor="ctr"/>
          <a:lstStyle/>
          <a:p>
            <a:pPr algn="ctr" defTabSz="1813841"/>
            <a:r>
              <a:rPr lang="en-US" sz="2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19551081" y="5628297"/>
            <a:ext cx="7658100" cy="1315745"/>
          </a:xfrm>
          <a:prstGeom prst="rect">
            <a:avLst/>
          </a:prstGeom>
          <a:noFill/>
        </p:spPr>
        <p:txBody>
          <a:bodyPr wrap="square" rtlCol="0">
            <a:spAutoFit/>
          </a:bodyPr>
          <a:lstStyle/>
          <a:p>
            <a:pPr>
              <a:spcAft>
                <a:spcPts val="900"/>
              </a:spcAft>
            </a:pPr>
            <a:r>
              <a:rPr lang="en-US" sz="1800" b="1" dirty="0"/>
              <a:t>WSU color branding quick guide. </a:t>
            </a:r>
          </a:p>
          <a:p>
            <a:pPr>
              <a:spcAft>
                <a:spcPts val="900"/>
              </a:spcAft>
            </a:pPr>
            <a:r>
              <a:rPr lang="en-US" sz="1800" dirty="0"/>
              <a:t>For detailed information about WSU color branding, please visit the FAQ section on our website and </a:t>
            </a:r>
            <a:r>
              <a:rPr lang="en-US" sz="1800" dirty="0">
                <a:hlinkClick r:id="rId2"/>
              </a:rPr>
              <a:t>select the WSU color under the WSU branding section</a:t>
            </a:r>
            <a:r>
              <a:rPr lang="en-US" sz="18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19551081" y="11256703"/>
            <a:ext cx="7543800" cy="923330"/>
          </a:xfrm>
          <a:prstGeom prst="rect">
            <a:avLst/>
          </a:prstGeom>
          <a:noFill/>
        </p:spPr>
        <p:txBody>
          <a:bodyPr wrap="square" rtlCol="0">
            <a:spAutoFit/>
          </a:bodyPr>
          <a:lstStyle/>
          <a:p>
            <a:pPr>
              <a:spcAft>
                <a:spcPts val="900"/>
              </a:spcAft>
            </a:pPr>
            <a:r>
              <a:rPr lang="en-US" sz="1800" b="1" dirty="0"/>
              <a:t>High resolution WSU logos. </a:t>
            </a:r>
            <a:r>
              <a:rPr lang="en-US" sz="18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45944" y="12305088"/>
            <a:ext cx="2143125" cy="1502331"/>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74019" y="12399516"/>
            <a:ext cx="2143125" cy="1502331"/>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788755" y="14043633"/>
            <a:ext cx="2857500" cy="725805"/>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16830" y="14144415"/>
            <a:ext cx="2857500" cy="725805"/>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9964644" y="13984565"/>
            <a:ext cx="4978539" cy="2436564"/>
          </a:xfrm>
          <a:prstGeom prst="rect">
            <a:avLst/>
          </a:prstGeom>
          <a:noFill/>
        </p:spPr>
        <p:txBody>
          <a:bodyPr wrap="square" rtlCol="0">
            <a:spAutoFit/>
          </a:bodyPr>
          <a:lstStyle/>
          <a:p>
            <a:pPr marL="257175" indent="-257175">
              <a:spcAft>
                <a:spcPts val="450"/>
              </a:spcAft>
              <a:buFont typeface="Arial" panose="020B0604020202020204" pitchFamily="34" charset="0"/>
              <a:buChar char="•"/>
            </a:pPr>
            <a:r>
              <a:rPr lang="en-US" sz="1800" dirty="0"/>
              <a:t>Include a brief caption for figure(s), and explicitly refer to the figure in the text, which includes labeling with legible fonts and font sizes</a:t>
            </a:r>
          </a:p>
          <a:p>
            <a:pPr marL="257175" indent="-257175">
              <a:spcAft>
                <a:spcPts val="450"/>
              </a:spcAft>
              <a:buFont typeface="Arial" panose="020B0604020202020204" pitchFamily="34" charset="0"/>
              <a:buChar char="•"/>
            </a:pPr>
            <a:r>
              <a:rPr lang="en-US" sz="1800" dirty="0"/>
              <a:t>Figures (Figure 1) should advance the points you’re making in the text</a:t>
            </a:r>
          </a:p>
          <a:p>
            <a:pPr marL="257175" indent="-257175">
              <a:spcAft>
                <a:spcPts val="450"/>
              </a:spcAft>
              <a:buFont typeface="Arial" panose="020B0604020202020204" pitchFamily="34" charset="0"/>
              <a:buChar char="•"/>
            </a:pPr>
            <a:r>
              <a:rPr lang="en-US" sz="18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187683" y="13923606"/>
            <a:ext cx="3737609" cy="2330434"/>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5154158" y="16254040"/>
            <a:ext cx="3804006" cy="646331"/>
          </a:xfrm>
          <a:prstGeom prst="rect">
            <a:avLst/>
          </a:prstGeom>
          <a:noFill/>
        </p:spPr>
        <p:txBody>
          <a:bodyPr wrap="square" rtlCol="0">
            <a:spAutoFit/>
          </a:bodyPr>
          <a:lstStyle/>
          <a:p>
            <a:r>
              <a:rPr lang="en-US" sz="1200" dirty="0"/>
              <a:t>Figure 1 - reference figures in your poster. Suggested caption text size is 10 point, will scale proportionally to 20 point when printed 200%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10452820" y="19998313"/>
            <a:ext cx="3804006" cy="646331"/>
          </a:xfrm>
          <a:prstGeom prst="rect">
            <a:avLst/>
          </a:prstGeom>
          <a:noFill/>
        </p:spPr>
        <p:txBody>
          <a:bodyPr wrap="square" rtlCol="0">
            <a:spAutoFit/>
          </a:bodyPr>
          <a:lstStyle/>
          <a:p>
            <a:r>
              <a:rPr lang="en-US" sz="1200" dirty="0"/>
              <a:t>Figure 2 – example chart. Suggested caption text size is 10 point, will scale proportionally to 20 point when printed 200% </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049" y="497064"/>
            <a:ext cx="4919264" cy="3448406"/>
          </a:xfrm>
          <a:prstGeom prst="rect">
            <a:avLst/>
          </a:prstGeom>
        </p:spPr>
      </p:pic>
      <p:graphicFrame>
        <p:nvGraphicFramePr>
          <p:cNvPr id="3" name="Chart 2">
            <a:extLst>
              <a:ext uri="{FF2B5EF4-FFF2-40B4-BE49-F238E27FC236}">
                <a16:creationId xmlns:a16="http://schemas.microsoft.com/office/drawing/2014/main" id="{2549CC06-A1A3-ABFB-E458-835857F9D6E5}"/>
              </a:ext>
            </a:extLst>
          </p:cNvPr>
          <p:cNvGraphicFramePr/>
          <p:nvPr>
            <p:extLst>
              <p:ext uri="{D42A27DB-BD31-4B8C-83A1-F6EECF244321}">
                <p14:modId xmlns:p14="http://schemas.microsoft.com/office/powerpoint/2010/main" val="2970944062"/>
              </p:ext>
            </p:extLst>
          </p:nvPr>
        </p:nvGraphicFramePr>
        <p:xfrm>
          <a:off x="15298280" y="17252791"/>
          <a:ext cx="3278808" cy="2504435"/>
        </p:xfrm>
        <a:graphic>
          <a:graphicData uri="http://schemas.openxmlformats.org/drawingml/2006/chart">
            <c:chart xmlns:c="http://schemas.openxmlformats.org/drawingml/2006/chart" xmlns:r="http://schemas.openxmlformats.org/officeDocument/2006/relationships" r:id="rId12"/>
          </a:graphicData>
        </a:graphic>
      </p:graphicFrame>
      <p:sp>
        <p:nvSpPr>
          <p:cNvPr id="15" name="TextBox 14">
            <a:extLst>
              <a:ext uri="{FF2B5EF4-FFF2-40B4-BE49-F238E27FC236}">
                <a16:creationId xmlns:a16="http://schemas.microsoft.com/office/drawing/2014/main" id="{9DDBBC0D-1A58-AA84-F122-8E0A74A91688}"/>
              </a:ext>
            </a:extLst>
          </p:cNvPr>
          <p:cNvSpPr txBox="1"/>
          <p:nvPr/>
        </p:nvSpPr>
        <p:spPr>
          <a:xfrm>
            <a:off x="15220459" y="19998313"/>
            <a:ext cx="3598970" cy="646331"/>
          </a:xfrm>
          <a:prstGeom prst="rect">
            <a:avLst/>
          </a:prstGeom>
          <a:noFill/>
        </p:spPr>
        <p:txBody>
          <a:bodyPr wrap="square" rtlCol="0">
            <a:spAutoFit/>
          </a:bodyPr>
          <a:lstStyle/>
          <a:p>
            <a:r>
              <a:rPr lang="en-US" sz="1200" dirty="0"/>
              <a:t>Figure 3 – example chart. Suggested caption text size is 10 point, will scale proportionally to 20 point when printed 200% </a:t>
            </a:r>
          </a:p>
        </p:txBody>
      </p:sp>
      <p:sp>
        <p:nvSpPr>
          <p:cNvPr id="16" name="Rectangle 22">
            <a:extLst>
              <a:ext uri="{FF2B5EF4-FFF2-40B4-BE49-F238E27FC236}">
                <a16:creationId xmlns:a16="http://schemas.microsoft.com/office/drawing/2014/main" id="{8A7E8A67-2727-9D08-FF44-FA57FE377D67}"/>
              </a:ext>
            </a:extLst>
          </p:cNvPr>
          <p:cNvSpPr>
            <a:spLocks noChangeArrowheads="1"/>
          </p:cNvSpPr>
          <p:nvPr/>
        </p:nvSpPr>
        <p:spPr bwMode="auto">
          <a:xfrm>
            <a:off x="19479036" y="4882951"/>
            <a:ext cx="8961120" cy="548640"/>
          </a:xfrm>
          <a:prstGeom prst="rect">
            <a:avLst/>
          </a:prstGeom>
          <a:solidFill>
            <a:srgbClr val="0C5449"/>
          </a:solidFill>
          <a:ln w="9525">
            <a:noFill/>
            <a:miter lim="800000"/>
            <a:headEnd/>
            <a:tailEnd/>
          </a:ln>
          <a:effectLst/>
        </p:spPr>
        <p:txBody>
          <a:bodyPr wrap="none" lIns="55682" tIns="27842" rIns="55682" bIns="27842" anchor="ctr"/>
          <a:lstStyle/>
          <a:p>
            <a:pPr algn="ctr" defTabSz="1813841"/>
            <a:r>
              <a:rPr lang="en-US" sz="2800" b="1">
                <a:solidFill>
                  <a:schemeClr val="bg1"/>
                </a:solidFill>
              </a:rPr>
              <a:t>Methods</a:t>
            </a:r>
          </a:p>
        </p:txBody>
      </p:sp>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305</TotalTime>
  <Words>963</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an 84” x 48” (7’ x 4’) poster created half size to print at 200%,  44 point Lato heavy title heading, legible at 16 feet away (88 point when printed 200%)</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7x4 PowerPoint poster template</dc:title>
  <dc:subject>WSU SOM 7x4 PowerPoint poster template</dc:subject>
  <dc:creator>Medical Communications</dc:creator>
  <cp:keywords>poster scientific presentation 7x4 printing</cp:keywords>
  <cp:lastModifiedBy>Matthew Garin</cp:lastModifiedBy>
  <cp:revision>66</cp:revision>
  <dcterms:created xsi:type="dcterms:W3CDTF">2023-01-16T16:30:04Z</dcterms:created>
  <dcterms:modified xsi:type="dcterms:W3CDTF">2023-01-16T23:16:10Z</dcterms:modified>
  <cp:category>poster template</cp:category>
</cp:coreProperties>
</file>