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18" d="100"/>
          <a:sy n="18" d="100"/>
        </p:scale>
        <p:origin x="2005" y="12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37524" y="301010"/>
            <a:ext cx="27553173" cy="2803523"/>
          </a:xfrm>
        </p:spPr>
        <p:txBody>
          <a:bodyPr/>
          <a:lstStyle>
            <a:lvl1pPr>
              <a:defRPr sz="8000">
                <a:solidFill>
                  <a:schemeClr val="bg1"/>
                </a:solidFill>
              </a:defRPr>
            </a:lvl1pPr>
          </a:lstStyle>
          <a:p>
            <a:r>
              <a:rPr lang="en-US" dirty="0"/>
              <a:t>Title</a:t>
            </a:r>
          </a:p>
        </p:txBody>
      </p:sp>
      <p:sp>
        <p:nvSpPr>
          <p:cNvPr id="3" name="Subtitle 2"/>
          <p:cNvSpPr>
            <a:spLocks noGrp="1"/>
          </p:cNvSpPr>
          <p:nvPr>
            <p:ph type="subTitle" idx="1" hasCustomPrompt="1"/>
          </p:nvPr>
        </p:nvSpPr>
        <p:spPr>
          <a:xfrm>
            <a:off x="4937523" y="3588388"/>
            <a:ext cx="27553173" cy="2803523"/>
          </a:xfrm>
        </p:spPr>
        <p:txBody>
          <a:bodyPr/>
          <a:lstStyle>
            <a:lvl1pPr marL="0" indent="0" algn="ctr">
              <a:buNone/>
              <a:defRPr sz="5400">
                <a:solidFill>
                  <a:schemeClr val="bg1"/>
                </a:solidFill>
              </a:defRPr>
            </a:lvl1pPr>
            <a:lvl2pPr marL="293888" indent="0" algn="ctr">
              <a:buNone/>
              <a:defRPr/>
            </a:lvl2pPr>
            <a:lvl3pPr marL="587776" indent="0" algn="ctr">
              <a:buNone/>
              <a:defRPr/>
            </a:lvl3pPr>
            <a:lvl4pPr marL="881664" indent="0" algn="ctr">
              <a:buNone/>
              <a:defRPr/>
            </a:lvl4pPr>
            <a:lvl5pPr marL="1175553" indent="0" algn="ctr">
              <a:buNone/>
              <a:defRPr/>
            </a:lvl5pPr>
            <a:lvl6pPr marL="1469441" indent="0" algn="ctr">
              <a:buNone/>
              <a:defRPr/>
            </a:lvl6pPr>
            <a:lvl7pPr marL="1763329" indent="0" algn="ctr">
              <a:buNone/>
              <a:defRPr/>
            </a:lvl7pPr>
            <a:lvl8pPr marL="2057217" indent="0" algn="ctr">
              <a:buNone/>
              <a:defRPr/>
            </a:lvl8pPr>
            <a:lvl9pPr marL="2351105"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0"/>
            <a:ext cx="32918400" cy="6370760"/>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026" name="Rectangle 2"/>
          <p:cNvSpPr>
            <a:spLocks noGrp="1" noChangeArrowheads="1"/>
          </p:cNvSpPr>
          <p:nvPr>
            <p:ph type="title"/>
          </p:nvPr>
        </p:nvSpPr>
        <p:spPr bwMode="auto">
          <a:xfrm>
            <a:off x="5786565" y="849280"/>
            <a:ext cx="25486392" cy="434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46635" y="7680328"/>
            <a:ext cx="29626322" cy="217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1646635" y="29978351"/>
            <a:ext cx="768072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2418455">
              <a:defRPr sz="37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7835" y="29978351"/>
            <a:ext cx="1042392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2418455">
              <a:defRPr sz="37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2235" y="29978351"/>
            <a:ext cx="768072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2418455">
              <a:defRPr sz="3700"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32599993"/>
            <a:ext cx="32918400" cy="351968"/>
          </a:xfrm>
          <a:prstGeom prst="rect">
            <a:avLst/>
          </a:prstGeom>
          <a:solidFill>
            <a:srgbClr val="0C5449"/>
          </a:solidFill>
          <a:ln>
            <a:noFill/>
          </a:ln>
          <a:effectLst/>
        </p:spPr>
        <p:txBody>
          <a:bodyPr lIns="74243" tIns="37122" rIns="74243" bIns="37122" anchor="ctr"/>
          <a:lstStyle/>
          <a:p>
            <a:pPr algn="ctr" defTabSz="2418455"/>
            <a:endParaRPr lang="en-US" sz="3100"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6370760"/>
            <a:ext cx="32918400" cy="137160"/>
          </a:xfrm>
          <a:prstGeom prst="rect">
            <a:avLst/>
          </a:prstGeom>
          <a:solidFill>
            <a:schemeClr val="accent2"/>
          </a:solidFill>
          <a:ln>
            <a:noFill/>
          </a:ln>
          <a:effectLst/>
        </p:spPr>
        <p:txBody>
          <a:bodyPr lIns="74243" tIns="37122" rIns="74243" bIns="37122" anchor="ctr"/>
          <a:lstStyle/>
          <a:p>
            <a:pPr algn="ctr" defTabSz="2418455"/>
            <a:endParaRPr lang="en-US" sz="3100"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418455" rtl="0" eaLnBrk="0" fontAlgn="base" hangingPunct="0">
        <a:spcBef>
          <a:spcPct val="0"/>
        </a:spcBef>
        <a:spcAft>
          <a:spcPct val="0"/>
        </a:spcAft>
        <a:defRPr sz="8000">
          <a:solidFill>
            <a:schemeClr val="bg1"/>
          </a:solidFill>
          <a:latin typeface="+mj-lt"/>
          <a:ea typeface="+mj-ea"/>
          <a:cs typeface="+mj-cs"/>
        </a:defRPr>
      </a:lvl1pPr>
      <a:lvl2pPr algn="ctr" defTabSz="2418455" rtl="0" eaLnBrk="0" fontAlgn="base" hangingPunct="0">
        <a:spcBef>
          <a:spcPct val="0"/>
        </a:spcBef>
        <a:spcAft>
          <a:spcPct val="0"/>
        </a:spcAft>
        <a:defRPr sz="11600">
          <a:solidFill>
            <a:schemeClr val="tx2"/>
          </a:solidFill>
          <a:latin typeface="Arial" pitchFamily="34" charset="0"/>
        </a:defRPr>
      </a:lvl2pPr>
      <a:lvl3pPr algn="ctr" defTabSz="2418455" rtl="0" eaLnBrk="0" fontAlgn="base" hangingPunct="0">
        <a:spcBef>
          <a:spcPct val="0"/>
        </a:spcBef>
        <a:spcAft>
          <a:spcPct val="0"/>
        </a:spcAft>
        <a:defRPr sz="11600">
          <a:solidFill>
            <a:schemeClr val="tx2"/>
          </a:solidFill>
          <a:latin typeface="Arial" pitchFamily="34" charset="0"/>
        </a:defRPr>
      </a:lvl3pPr>
      <a:lvl4pPr algn="ctr" defTabSz="2418455" rtl="0" eaLnBrk="0" fontAlgn="base" hangingPunct="0">
        <a:spcBef>
          <a:spcPct val="0"/>
        </a:spcBef>
        <a:spcAft>
          <a:spcPct val="0"/>
        </a:spcAft>
        <a:defRPr sz="11600">
          <a:solidFill>
            <a:schemeClr val="tx2"/>
          </a:solidFill>
          <a:latin typeface="Arial" pitchFamily="34" charset="0"/>
        </a:defRPr>
      </a:lvl4pPr>
      <a:lvl5pPr algn="ctr" defTabSz="2418455" rtl="0" eaLnBrk="0" fontAlgn="base" hangingPunct="0">
        <a:spcBef>
          <a:spcPct val="0"/>
        </a:spcBef>
        <a:spcAft>
          <a:spcPct val="0"/>
        </a:spcAft>
        <a:defRPr sz="11600">
          <a:solidFill>
            <a:schemeClr val="tx2"/>
          </a:solidFill>
          <a:latin typeface="Arial" pitchFamily="34" charset="0"/>
        </a:defRPr>
      </a:lvl5pPr>
      <a:lvl6pPr marL="293888" algn="ctr" defTabSz="2418455" rtl="0" fontAlgn="base">
        <a:spcBef>
          <a:spcPct val="0"/>
        </a:spcBef>
        <a:spcAft>
          <a:spcPct val="0"/>
        </a:spcAft>
        <a:defRPr sz="11600">
          <a:solidFill>
            <a:schemeClr val="tx2"/>
          </a:solidFill>
          <a:latin typeface="Arial" pitchFamily="34" charset="0"/>
        </a:defRPr>
      </a:lvl6pPr>
      <a:lvl7pPr marL="587776" algn="ctr" defTabSz="2418455" rtl="0" fontAlgn="base">
        <a:spcBef>
          <a:spcPct val="0"/>
        </a:spcBef>
        <a:spcAft>
          <a:spcPct val="0"/>
        </a:spcAft>
        <a:defRPr sz="11600">
          <a:solidFill>
            <a:schemeClr val="tx2"/>
          </a:solidFill>
          <a:latin typeface="Arial" pitchFamily="34" charset="0"/>
        </a:defRPr>
      </a:lvl7pPr>
      <a:lvl8pPr marL="881664" algn="ctr" defTabSz="2418455" rtl="0" fontAlgn="base">
        <a:spcBef>
          <a:spcPct val="0"/>
        </a:spcBef>
        <a:spcAft>
          <a:spcPct val="0"/>
        </a:spcAft>
        <a:defRPr sz="11600">
          <a:solidFill>
            <a:schemeClr val="tx2"/>
          </a:solidFill>
          <a:latin typeface="Arial" pitchFamily="34" charset="0"/>
        </a:defRPr>
      </a:lvl8pPr>
      <a:lvl9pPr marL="1175553" algn="ctr" defTabSz="2418455" rtl="0" fontAlgn="base">
        <a:spcBef>
          <a:spcPct val="0"/>
        </a:spcBef>
        <a:spcAft>
          <a:spcPct val="0"/>
        </a:spcAft>
        <a:defRPr sz="11600">
          <a:solidFill>
            <a:schemeClr val="tx2"/>
          </a:solidFill>
          <a:latin typeface="Arial" pitchFamily="34" charset="0"/>
        </a:defRPr>
      </a:lvl9pPr>
    </p:titleStyle>
    <p:bodyStyle>
      <a:lvl1pPr marL="908196" indent="-908196" algn="l" defTabSz="2418455" rtl="0" eaLnBrk="0" fontAlgn="base" hangingPunct="0">
        <a:spcBef>
          <a:spcPct val="20000"/>
        </a:spcBef>
        <a:spcAft>
          <a:spcPct val="0"/>
        </a:spcAft>
        <a:buChar char="•"/>
        <a:defRPr sz="8400">
          <a:solidFill>
            <a:schemeClr val="tx1"/>
          </a:solidFill>
          <a:latin typeface="+mn-lt"/>
          <a:ea typeface="+mn-ea"/>
          <a:cs typeface="+mn-cs"/>
        </a:defRPr>
      </a:lvl1pPr>
      <a:lvl2pPr marL="1964357" indent="-755129" algn="l" defTabSz="2418455" rtl="0" eaLnBrk="0" fontAlgn="base" hangingPunct="0">
        <a:spcBef>
          <a:spcPct val="20000"/>
        </a:spcBef>
        <a:spcAft>
          <a:spcPct val="0"/>
        </a:spcAft>
        <a:buChar char="–"/>
        <a:defRPr sz="7400">
          <a:solidFill>
            <a:schemeClr val="tx1"/>
          </a:solidFill>
          <a:latin typeface="+mn-lt"/>
        </a:defRPr>
      </a:lvl2pPr>
      <a:lvl3pPr marL="3022558" indent="-604103" algn="l" defTabSz="2418455" rtl="0" eaLnBrk="0" fontAlgn="base" hangingPunct="0">
        <a:spcBef>
          <a:spcPct val="20000"/>
        </a:spcBef>
        <a:spcAft>
          <a:spcPct val="0"/>
        </a:spcAft>
        <a:buChar char="•"/>
        <a:defRPr sz="6300">
          <a:solidFill>
            <a:schemeClr val="tx1"/>
          </a:solidFill>
          <a:latin typeface="+mn-lt"/>
        </a:defRPr>
      </a:lvl3pPr>
      <a:lvl4pPr marL="4231786" indent="-605124" algn="l" defTabSz="2418455" rtl="0" eaLnBrk="0" fontAlgn="base" hangingPunct="0">
        <a:spcBef>
          <a:spcPct val="20000"/>
        </a:spcBef>
        <a:spcAft>
          <a:spcPct val="0"/>
        </a:spcAft>
        <a:buChar char="–"/>
        <a:defRPr sz="5300">
          <a:solidFill>
            <a:schemeClr val="tx1"/>
          </a:solidFill>
          <a:latin typeface="+mn-lt"/>
        </a:defRPr>
      </a:lvl4pPr>
      <a:lvl5pPr marL="5441013" indent="-605124" algn="l" defTabSz="2418455" rtl="0" eaLnBrk="0" fontAlgn="base" hangingPunct="0">
        <a:spcBef>
          <a:spcPct val="20000"/>
        </a:spcBef>
        <a:spcAft>
          <a:spcPct val="0"/>
        </a:spcAft>
        <a:buChar char="»"/>
        <a:defRPr sz="5300">
          <a:solidFill>
            <a:schemeClr val="tx1"/>
          </a:solidFill>
          <a:latin typeface="+mn-lt"/>
        </a:defRPr>
      </a:lvl5pPr>
      <a:lvl6pPr marL="5734901" indent="-605124" algn="l" defTabSz="2418455" rtl="0" fontAlgn="base">
        <a:spcBef>
          <a:spcPct val="20000"/>
        </a:spcBef>
        <a:spcAft>
          <a:spcPct val="0"/>
        </a:spcAft>
        <a:buChar char="»"/>
        <a:defRPr sz="5300">
          <a:solidFill>
            <a:schemeClr val="tx1"/>
          </a:solidFill>
          <a:latin typeface="+mn-lt"/>
        </a:defRPr>
      </a:lvl6pPr>
      <a:lvl7pPr marL="6028789" indent="-605124" algn="l" defTabSz="2418455" rtl="0" fontAlgn="base">
        <a:spcBef>
          <a:spcPct val="20000"/>
        </a:spcBef>
        <a:spcAft>
          <a:spcPct val="0"/>
        </a:spcAft>
        <a:buChar char="»"/>
        <a:defRPr sz="5300">
          <a:solidFill>
            <a:schemeClr val="tx1"/>
          </a:solidFill>
          <a:latin typeface="+mn-lt"/>
        </a:defRPr>
      </a:lvl7pPr>
      <a:lvl8pPr marL="6322677" indent="-605124" algn="l" defTabSz="2418455" rtl="0" fontAlgn="base">
        <a:spcBef>
          <a:spcPct val="20000"/>
        </a:spcBef>
        <a:spcAft>
          <a:spcPct val="0"/>
        </a:spcAft>
        <a:buChar char="»"/>
        <a:defRPr sz="5300">
          <a:solidFill>
            <a:schemeClr val="tx1"/>
          </a:solidFill>
          <a:latin typeface="+mn-lt"/>
        </a:defRPr>
      </a:lvl8pPr>
      <a:lvl9pPr marL="6616565" indent="-605124" algn="l" defTabSz="2418455" rtl="0" fontAlgn="base">
        <a:spcBef>
          <a:spcPct val="20000"/>
        </a:spcBef>
        <a:spcAft>
          <a:spcPct val="0"/>
        </a:spcAft>
        <a:buChar char="»"/>
        <a:defRPr sz="5300">
          <a:solidFill>
            <a:schemeClr val="tx1"/>
          </a:solidFill>
          <a:latin typeface="+mn-lt"/>
        </a:defRPr>
      </a:lvl9pPr>
    </p:bodyStyle>
    <p:otherStyle>
      <a:defPPr>
        <a:defRPr lang="en-US"/>
      </a:defPPr>
      <a:lvl1pPr marL="0" algn="l" defTabSz="587776" rtl="0" eaLnBrk="1" latinLnBrk="0" hangingPunct="1">
        <a:defRPr sz="1200" kern="1200">
          <a:solidFill>
            <a:schemeClr val="tx1"/>
          </a:solidFill>
          <a:latin typeface="+mn-lt"/>
          <a:ea typeface="+mn-ea"/>
          <a:cs typeface="+mn-cs"/>
        </a:defRPr>
      </a:lvl1pPr>
      <a:lvl2pPr marL="293888" algn="l" defTabSz="587776" rtl="0" eaLnBrk="1" latinLnBrk="0" hangingPunct="1">
        <a:defRPr sz="1200" kern="1200">
          <a:solidFill>
            <a:schemeClr val="tx1"/>
          </a:solidFill>
          <a:latin typeface="+mn-lt"/>
          <a:ea typeface="+mn-ea"/>
          <a:cs typeface="+mn-cs"/>
        </a:defRPr>
      </a:lvl2pPr>
      <a:lvl3pPr marL="587776" algn="l" defTabSz="587776" rtl="0" eaLnBrk="1" latinLnBrk="0" hangingPunct="1">
        <a:defRPr sz="1200" kern="1200">
          <a:solidFill>
            <a:schemeClr val="tx1"/>
          </a:solidFill>
          <a:latin typeface="+mn-lt"/>
          <a:ea typeface="+mn-ea"/>
          <a:cs typeface="+mn-cs"/>
        </a:defRPr>
      </a:lvl3pPr>
      <a:lvl4pPr marL="881664" algn="l" defTabSz="587776" rtl="0" eaLnBrk="1" latinLnBrk="0" hangingPunct="1">
        <a:defRPr sz="1200" kern="1200">
          <a:solidFill>
            <a:schemeClr val="tx1"/>
          </a:solidFill>
          <a:latin typeface="+mn-lt"/>
          <a:ea typeface="+mn-ea"/>
          <a:cs typeface="+mn-cs"/>
        </a:defRPr>
      </a:lvl4pPr>
      <a:lvl5pPr marL="1175553" algn="l" defTabSz="587776" rtl="0" eaLnBrk="1" latinLnBrk="0" hangingPunct="1">
        <a:defRPr sz="1200" kern="1200">
          <a:solidFill>
            <a:schemeClr val="tx1"/>
          </a:solidFill>
          <a:latin typeface="+mn-lt"/>
          <a:ea typeface="+mn-ea"/>
          <a:cs typeface="+mn-cs"/>
        </a:defRPr>
      </a:lvl5pPr>
      <a:lvl6pPr marL="1469441" algn="l" defTabSz="587776" rtl="0" eaLnBrk="1" latinLnBrk="0" hangingPunct="1">
        <a:defRPr sz="1200" kern="1200">
          <a:solidFill>
            <a:schemeClr val="tx1"/>
          </a:solidFill>
          <a:latin typeface="+mn-lt"/>
          <a:ea typeface="+mn-ea"/>
          <a:cs typeface="+mn-cs"/>
        </a:defRPr>
      </a:lvl6pPr>
      <a:lvl7pPr marL="1763329" algn="l" defTabSz="587776" rtl="0" eaLnBrk="1" latinLnBrk="0" hangingPunct="1">
        <a:defRPr sz="1200" kern="1200">
          <a:solidFill>
            <a:schemeClr val="tx1"/>
          </a:solidFill>
          <a:latin typeface="+mn-lt"/>
          <a:ea typeface="+mn-ea"/>
          <a:cs typeface="+mn-cs"/>
        </a:defRPr>
      </a:lvl7pPr>
      <a:lvl8pPr marL="2057217" algn="l" defTabSz="587776" rtl="0" eaLnBrk="1" latinLnBrk="0" hangingPunct="1">
        <a:defRPr sz="1200" kern="1200">
          <a:solidFill>
            <a:schemeClr val="tx1"/>
          </a:solidFill>
          <a:latin typeface="+mn-lt"/>
          <a:ea typeface="+mn-ea"/>
          <a:cs typeface="+mn-cs"/>
        </a:defRPr>
      </a:lvl8pPr>
      <a:lvl9pPr marL="2351105" algn="l" defTabSz="58777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7066240" y="19101547"/>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375" fontAlgn="base">
              <a:spcBef>
                <a:spcPct val="0"/>
              </a:spcBef>
              <a:spcAft>
                <a:spcPct val="0"/>
              </a:spcAft>
            </a:pPr>
            <a:endParaRPr lang="en-US" sz="2600">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670560" y="725074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2189440" y="23421406"/>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1430000" y="725074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1430000" y="22439984"/>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2189440" y="725074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7411453" y="618581"/>
            <a:ext cx="25017091" cy="2706392"/>
          </a:xfrm>
        </p:spPr>
        <p:txBody>
          <a:bodyPr wrap="square">
            <a:spAutoFit/>
          </a:bodyPr>
          <a:lstStyle/>
          <a:p>
            <a:r>
              <a:rPr lang="en-US" dirty="0"/>
              <a:t>Title – this is a </a:t>
            </a:r>
            <a:r>
              <a:rPr lang="en-US" dirty="0">
                <a:solidFill>
                  <a:srgbClr val="FFCC33"/>
                </a:solidFill>
              </a:rPr>
              <a:t>36” x 36”  (3’ x 3’) poster</a:t>
            </a:r>
            <a:r>
              <a:rPr lang="en-US" dirty="0"/>
              <a:t>, 80 point </a:t>
            </a:r>
            <a:r>
              <a:rPr lang="en-US" dirty="0" err="1"/>
              <a:t>Lato</a:t>
            </a:r>
            <a:r>
              <a:rPr lang="en-US" dirty="0"/>
              <a:t> title heading, legible at 16 feet away</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7411453" y="3795596"/>
            <a:ext cx="25017090" cy="1914844"/>
          </a:xfrm>
        </p:spPr>
        <p:txBody>
          <a:bodyPr wrap="square">
            <a:spAutoFit/>
          </a:bodyPr>
          <a:lstStyle/>
          <a:p>
            <a:pPr>
              <a:spcBef>
                <a:spcPts val="0"/>
              </a:spcBef>
            </a:pPr>
            <a:r>
              <a:rPr lang="en-US" dirty="0"/>
              <a:t>Authors and affiliations</a:t>
            </a:r>
          </a:p>
          <a:p>
            <a:pPr>
              <a:spcBef>
                <a:spcPts val="0"/>
              </a:spcBef>
            </a:pPr>
            <a:r>
              <a:rPr lang="en-US" dirty="0"/>
              <a:t>54 point </a:t>
            </a:r>
            <a:r>
              <a:rPr lang="en-US" dirty="0" err="1"/>
              <a:t>Lato</a:t>
            </a:r>
            <a:r>
              <a:rPr lang="en-US" dirty="0"/>
              <a:t> medium body</a:t>
            </a:r>
          </a:p>
        </p:txBody>
      </p:sp>
      <p:sp>
        <p:nvSpPr>
          <p:cNvPr id="11" name="Rectangle 10">
            <a:extLst>
              <a:ext uri="{FF2B5EF4-FFF2-40B4-BE49-F238E27FC236}">
                <a16:creationId xmlns:a16="http://schemas.microsoft.com/office/drawing/2014/main" id="{F5C0C7A5-ED68-3C34-B44C-DB04E2FE779C}"/>
              </a:ext>
            </a:extLst>
          </p:cNvPr>
          <p:cNvSpPr/>
          <p:nvPr/>
        </p:nvSpPr>
        <p:spPr>
          <a:xfrm>
            <a:off x="25648919" y="15117285"/>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019E62F-D878-3D50-4705-F057B5ED34B0}"/>
              </a:ext>
            </a:extLst>
          </p:cNvPr>
          <p:cNvSpPr/>
          <p:nvPr/>
        </p:nvSpPr>
        <p:spPr>
          <a:xfrm>
            <a:off x="29108399" y="15117285"/>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8FFFD23-C2A4-AFD4-EB97-7774C61E7D11}"/>
              </a:ext>
            </a:extLst>
          </p:cNvPr>
          <p:cNvSpPr/>
          <p:nvPr/>
        </p:nvSpPr>
        <p:spPr>
          <a:xfrm>
            <a:off x="22189439" y="15117285"/>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2189439" y="14138878"/>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670560" y="8566383"/>
            <a:ext cx="10058400" cy="20220920"/>
          </a:xfrm>
          <a:prstGeom prst="rect">
            <a:avLst/>
          </a:prstGeom>
          <a:noFill/>
        </p:spPr>
        <p:txBody>
          <a:bodyPr wrap="square" rtlCol="0">
            <a:spAutoFit/>
          </a:bodyPr>
          <a:lstStyle/>
          <a:p>
            <a:pPr>
              <a:spcAft>
                <a:spcPts val="1200"/>
              </a:spcAft>
            </a:pPr>
            <a:r>
              <a:rPr lang="en-US" sz="28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800" dirty="0"/>
              <a:t>Title: 80 </a:t>
            </a:r>
            <a:r>
              <a:rPr lang="en-US" sz="2800" dirty="0" err="1"/>
              <a:t>pt</a:t>
            </a:r>
            <a:r>
              <a:rPr lang="en-US" sz="2800" dirty="0"/>
              <a:t> bolded</a:t>
            </a:r>
          </a:p>
          <a:p>
            <a:pPr marL="576263" indent="-347663">
              <a:spcAft>
                <a:spcPts val="1200"/>
              </a:spcAft>
              <a:buFont typeface="Arial" panose="020B0604020202020204" pitchFamily="34" charset="0"/>
              <a:buChar char="•"/>
            </a:pPr>
            <a:r>
              <a:rPr lang="en-US" sz="2800" dirty="0"/>
              <a:t>Authors and affiliations: 54 - 60 </a:t>
            </a:r>
            <a:r>
              <a:rPr lang="en-US" sz="2800" dirty="0" err="1"/>
              <a:t>pt</a:t>
            </a:r>
            <a:endParaRPr lang="en-US" sz="2800" dirty="0"/>
          </a:p>
          <a:p>
            <a:pPr marL="576263" indent="-347663">
              <a:spcAft>
                <a:spcPts val="1200"/>
              </a:spcAft>
              <a:buFont typeface="Arial" panose="020B0604020202020204" pitchFamily="34" charset="0"/>
              <a:buChar char="•"/>
            </a:pPr>
            <a:r>
              <a:rPr lang="en-US" sz="2800" dirty="0"/>
              <a:t>Headings: 36 </a:t>
            </a:r>
            <a:r>
              <a:rPr lang="en-US" sz="2800" dirty="0" err="1"/>
              <a:t>pt</a:t>
            </a:r>
            <a:endParaRPr lang="en-US" sz="2800" dirty="0"/>
          </a:p>
          <a:p>
            <a:pPr marL="576263" indent="-347663">
              <a:spcAft>
                <a:spcPts val="1200"/>
              </a:spcAft>
              <a:buFont typeface="Arial" panose="020B0604020202020204" pitchFamily="34" charset="0"/>
              <a:buChar char="•"/>
            </a:pPr>
            <a:r>
              <a:rPr lang="en-US" sz="2800" dirty="0"/>
              <a:t>Body text: 28 - 32 </a:t>
            </a:r>
            <a:r>
              <a:rPr lang="en-US" sz="2800" dirty="0" err="1"/>
              <a:t>pt</a:t>
            </a:r>
            <a:endParaRPr lang="en-US" sz="2800" dirty="0"/>
          </a:p>
          <a:p>
            <a:pPr marL="576263" indent="-347663">
              <a:spcAft>
                <a:spcPts val="1200"/>
              </a:spcAft>
              <a:buFont typeface="Arial" panose="020B0604020202020204" pitchFamily="34" charset="0"/>
              <a:buChar char="•"/>
            </a:pPr>
            <a:r>
              <a:rPr lang="en-US" sz="2800" dirty="0"/>
              <a:t>Captions: 18 </a:t>
            </a:r>
            <a:r>
              <a:rPr lang="en-US" sz="2800" dirty="0" err="1"/>
              <a:t>pt</a:t>
            </a:r>
            <a:endParaRPr lang="en-US" sz="2800" dirty="0"/>
          </a:p>
          <a:p>
            <a:pPr>
              <a:spcAft>
                <a:spcPts val="1200"/>
              </a:spcAft>
            </a:pPr>
            <a:r>
              <a:rPr lang="en-US" sz="2800" dirty="0"/>
              <a:t>For readability, the following sizes are suggested for the body text:</a:t>
            </a:r>
          </a:p>
          <a:p>
            <a:pPr marL="576263" indent="-347663">
              <a:spcAft>
                <a:spcPts val="1200"/>
              </a:spcAft>
              <a:buFont typeface="Arial" panose="020B0604020202020204" pitchFamily="34" charset="0"/>
              <a:buChar char="•"/>
            </a:pPr>
            <a:r>
              <a:rPr lang="en-US" sz="2800" dirty="0"/>
              <a:t>To be legible at 6 feet use 30 point. (most common for conferences)</a:t>
            </a:r>
          </a:p>
          <a:p>
            <a:pPr marL="576263" indent="-347663">
              <a:spcAft>
                <a:spcPts val="1200"/>
              </a:spcAft>
              <a:buFont typeface="Arial" panose="020B0604020202020204" pitchFamily="34" charset="0"/>
              <a:buChar char="•"/>
            </a:pPr>
            <a:r>
              <a:rPr lang="en-US" sz="2800" dirty="0"/>
              <a:t>To be legible at 10 feet use 48 point.</a:t>
            </a:r>
          </a:p>
          <a:p>
            <a:pPr marL="576263" indent="-347663">
              <a:spcAft>
                <a:spcPts val="1200"/>
              </a:spcAft>
              <a:buFont typeface="Arial" panose="020B0604020202020204" pitchFamily="34" charset="0"/>
              <a:buChar char="•"/>
            </a:pPr>
            <a:r>
              <a:rPr lang="en-US" sz="2800" dirty="0"/>
              <a:t>To be legible at 12 feet use 60 point.</a:t>
            </a:r>
          </a:p>
          <a:p>
            <a:pPr marL="576263" indent="-347663">
              <a:spcAft>
                <a:spcPts val="1200"/>
              </a:spcAft>
              <a:buFont typeface="Arial" panose="020B0604020202020204" pitchFamily="34" charset="0"/>
              <a:buChar char="•"/>
            </a:pPr>
            <a:r>
              <a:rPr lang="en-US" sz="2800" dirty="0"/>
              <a:t>To be legible at 14 feet use 72 point.</a:t>
            </a:r>
          </a:p>
          <a:p>
            <a:pPr marL="228600">
              <a:spcAft>
                <a:spcPts val="1200"/>
              </a:spcAft>
            </a:pPr>
            <a:r>
              <a:rPr lang="en-US" sz="2800" dirty="0"/>
              <a:t>Text and figures should be readable from around 5-7 feet away</a:t>
            </a:r>
          </a:p>
          <a:p>
            <a:pPr marL="576263" indent="-347663">
              <a:spcAft>
                <a:spcPts val="12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576263" indent="-347663">
              <a:spcAft>
                <a:spcPts val="12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r>
              <a:rPr lang="en-US" sz="2800" b="1" dirty="0"/>
              <a:t>Text – good examples</a:t>
            </a:r>
          </a:p>
          <a:p>
            <a:r>
              <a:rPr lang="en-US" sz="2800" dirty="0"/>
              <a:t>Text should be high contrast, the following provide the best contrast for reading and printing:</a:t>
            </a:r>
          </a:p>
          <a:p>
            <a:pPr marL="579438" indent="-411163">
              <a:buFont typeface="Arial" panose="020B0604020202020204" pitchFamily="34" charset="0"/>
              <a:buChar char="•"/>
            </a:pPr>
            <a:r>
              <a:rPr lang="en-US" sz="2800" dirty="0"/>
              <a:t>Black on white</a:t>
            </a:r>
          </a:p>
          <a:p>
            <a:pPr marL="579438" indent="-411163">
              <a:buFont typeface="Arial" panose="020B0604020202020204" pitchFamily="34" charset="0"/>
              <a:buChar char="•"/>
            </a:pPr>
            <a:r>
              <a:rPr lang="en-US" sz="2800" dirty="0">
                <a:solidFill>
                  <a:srgbClr val="00594F"/>
                </a:solidFill>
              </a:rPr>
              <a:t>WSU primary green on white</a:t>
            </a:r>
          </a:p>
          <a:p>
            <a:pPr marL="579438" indent="-411163">
              <a:buFont typeface="Arial" panose="020B0604020202020204" pitchFamily="34" charset="0"/>
              <a:buChar char="•"/>
            </a:pPr>
            <a:r>
              <a:rPr lang="en-US" sz="2800" dirty="0">
                <a:solidFill>
                  <a:schemeClr val="bg2">
                    <a:lumMod val="25000"/>
                  </a:schemeClr>
                </a:solidFill>
              </a:rPr>
              <a:t>Dark gray on white</a:t>
            </a:r>
          </a:p>
          <a:p>
            <a:pPr marL="579438" indent="-411163">
              <a:buFont typeface="Arial" panose="020B0604020202020204" pitchFamily="34" charset="0"/>
              <a:buChar char="•"/>
            </a:pPr>
            <a:r>
              <a:rPr lang="en-US" sz="28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579438" indent="-411163">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800" dirty="0"/>
          </a:p>
          <a:p>
            <a:pPr marL="576263" indent="-347663">
              <a:spcAft>
                <a:spcPts val="1200"/>
              </a:spcAft>
              <a:buFont typeface="Arial" panose="020B0604020202020204" pitchFamily="34" charset="0"/>
              <a:buChar char="•"/>
            </a:pPr>
            <a:endParaRPr lang="en-US" sz="28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2717390711"/>
              </p:ext>
            </p:extLst>
          </p:nvPr>
        </p:nvGraphicFramePr>
        <p:xfrm>
          <a:off x="16868701" y="27502853"/>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1430000" y="8566383"/>
            <a:ext cx="10058400" cy="9140964"/>
          </a:xfrm>
          <a:prstGeom prst="rect">
            <a:avLst/>
          </a:prstGeom>
          <a:noFill/>
        </p:spPr>
        <p:txBody>
          <a:bodyPr wrap="square" numCol="2">
            <a:sp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endParaRPr lang="en-US" sz="2800" dirty="0"/>
          </a:p>
          <a:p>
            <a:endParaRPr lang="en-US" sz="2800" dirty="0"/>
          </a:p>
          <a:p>
            <a:endParaRPr lang="en-US" sz="2800" dirty="0"/>
          </a:p>
          <a:p>
            <a:endParaRPr lang="en-US" sz="2800" dirty="0"/>
          </a:p>
          <a:p>
            <a:endParaRPr lang="en-US" sz="2800" dirty="0"/>
          </a:p>
          <a:p>
            <a:pPr marL="457200" indent="-334963">
              <a:buFont typeface="Arial" panose="020B0604020202020204" pitchFamily="34" charset="0"/>
              <a:buChar char="•"/>
            </a:pPr>
            <a:r>
              <a:rPr lang="en-US" sz="2800" dirty="0"/>
              <a:t>Black on white</a:t>
            </a:r>
          </a:p>
          <a:p>
            <a:pPr marL="457200" indent="-334963">
              <a:buFont typeface="Arial" panose="020B0604020202020204" pitchFamily="34" charset="0"/>
              <a:buChar char="•"/>
            </a:pPr>
            <a:r>
              <a:rPr lang="en-US" sz="28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8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800" b="1" dirty="0">
                <a:highlight>
                  <a:srgbClr val="00594F"/>
                </a:highlight>
              </a:rPr>
              <a:t>Black on WSU primary green</a:t>
            </a:r>
            <a:endParaRPr lang="en-US" sz="2800" dirty="0"/>
          </a:p>
          <a:p>
            <a:pPr marL="457200" indent="-334963">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2189439" y="26608187"/>
            <a:ext cx="10058400" cy="2677656"/>
          </a:xfrm>
          <a:prstGeom prst="rect">
            <a:avLst/>
          </a:prstGeom>
          <a:noFill/>
        </p:spPr>
        <p:txBody>
          <a:bodyPr wrap="square" rtlCol="0">
            <a:spAutoFit/>
          </a:bodyPr>
          <a:lstStyle/>
          <a:p>
            <a:pPr>
              <a:spcAft>
                <a:spcPts val="12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2189439" y="11401404"/>
            <a:ext cx="3139440" cy="241404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chemeClr val="bg1"/>
                </a:solidFill>
              </a:rPr>
              <a:t>WSU primary green</a:t>
            </a:r>
          </a:p>
          <a:p>
            <a:pPr algn="ctr" defTabSz="3762375" fontAlgn="base">
              <a:spcBef>
                <a:spcPct val="0"/>
              </a:spcBef>
              <a:spcAft>
                <a:spcPct val="0"/>
              </a:spcAft>
            </a:pPr>
            <a:r>
              <a:rPr lang="nn-NO" sz="2800" dirty="0">
                <a:solidFill>
                  <a:schemeClr val="bg1"/>
                </a:solidFill>
              </a:rPr>
              <a:t>hex (#0c5449)</a:t>
            </a:r>
            <a:br>
              <a:rPr lang="nn-NO" sz="2800" dirty="0">
                <a:solidFill>
                  <a:schemeClr val="bg1"/>
                </a:solidFill>
              </a:rPr>
            </a:br>
            <a:r>
              <a:rPr lang="nn-NO" sz="2800" dirty="0">
                <a:solidFill>
                  <a:schemeClr val="bg1"/>
                </a:solidFill>
              </a:rPr>
              <a:t>rgb (12, 84, 73)</a:t>
            </a:r>
            <a:endParaRPr lang="en-US" sz="28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5648919" y="11401404"/>
            <a:ext cx="3139440" cy="2414049"/>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rgbClr val="093F39"/>
                </a:solidFill>
              </a:rPr>
              <a:t>WSU primary yellow</a:t>
            </a:r>
          </a:p>
          <a:p>
            <a:pPr algn="ctr" defTabSz="3762375" fontAlgn="base">
              <a:spcBef>
                <a:spcPct val="0"/>
              </a:spcBef>
              <a:spcAft>
                <a:spcPct val="0"/>
              </a:spcAft>
            </a:pPr>
            <a:r>
              <a:rPr lang="en-US" sz="2800" dirty="0">
                <a:solidFill>
                  <a:srgbClr val="093F39"/>
                </a:solidFill>
              </a:rPr>
              <a:t>hex (#ffcc33)</a:t>
            </a:r>
            <a:br>
              <a:rPr lang="en-US" sz="2800" dirty="0">
                <a:solidFill>
                  <a:srgbClr val="093F39"/>
                </a:solidFill>
              </a:rPr>
            </a:br>
            <a:r>
              <a:rPr lang="en-US" sz="2800" dirty="0" err="1">
                <a:solidFill>
                  <a:srgbClr val="093F39"/>
                </a:solidFill>
              </a:rPr>
              <a:t>rgb</a:t>
            </a:r>
            <a:r>
              <a:rPr lang="en-US" sz="28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9108399" y="11401404"/>
            <a:ext cx="3139440" cy="2414049"/>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rgbClr val="093F39"/>
                </a:solidFill>
              </a:rPr>
              <a:t>Grey accent</a:t>
            </a:r>
          </a:p>
          <a:p>
            <a:pPr algn="ctr" defTabSz="3762375" fontAlgn="base">
              <a:spcBef>
                <a:spcPct val="0"/>
              </a:spcBef>
              <a:spcAft>
                <a:spcPct val="0"/>
              </a:spcAft>
            </a:pPr>
            <a:r>
              <a:rPr lang="nn-NO" sz="2800" dirty="0">
                <a:solidFill>
                  <a:srgbClr val="093F39"/>
                </a:solidFill>
              </a:rPr>
              <a:t>hex (#d9d9d9)</a:t>
            </a:r>
            <a:br>
              <a:rPr lang="nn-NO" sz="2800" dirty="0">
                <a:solidFill>
                  <a:srgbClr val="093F39"/>
                </a:solidFill>
              </a:rPr>
            </a:br>
            <a:r>
              <a:rPr lang="nn-NO" sz="2800" dirty="0">
                <a:solidFill>
                  <a:srgbClr val="093F39"/>
                </a:solidFill>
              </a:rPr>
              <a:t>rgb (217, 217, 217)</a:t>
            </a:r>
            <a:endParaRPr lang="en-US" sz="28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2189439" y="24524082"/>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2189439" y="25658225"/>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2189439" y="8566383"/>
            <a:ext cx="10210800" cy="1969770"/>
          </a:xfrm>
          <a:prstGeom prst="rect">
            <a:avLst/>
          </a:prstGeom>
          <a:noFill/>
        </p:spPr>
        <p:txBody>
          <a:bodyPr wrap="square" rtlCol="0">
            <a:spAutoFit/>
          </a:bodyPr>
          <a:lstStyle/>
          <a:p>
            <a:pPr>
              <a:spcAft>
                <a:spcPts val="1200"/>
              </a:spcAft>
            </a:pPr>
            <a:r>
              <a:rPr lang="en-US" sz="2800" b="1" dirty="0"/>
              <a:t>WSU color branding quick guide. </a:t>
            </a:r>
          </a:p>
          <a:p>
            <a:pPr>
              <a:spcAft>
                <a:spcPts val="12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2189439" y="16837736"/>
            <a:ext cx="10058400" cy="1815882"/>
          </a:xfrm>
          <a:prstGeom prst="rect">
            <a:avLst/>
          </a:prstGeom>
          <a:noFill/>
        </p:spPr>
        <p:txBody>
          <a:bodyPr wrap="square" rtlCol="0">
            <a:spAutoFit/>
          </a:bodyPr>
          <a:lstStyle/>
          <a:p>
            <a:pPr>
              <a:spcAft>
                <a:spcPts val="12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9205467"/>
            <a:ext cx="2857500" cy="2003108"/>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9331371"/>
            <a:ext cx="2857500" cy="2003108"/>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21523526"/>
            <a:ext cx="3810000" cy="96774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21657903"/>
            <a:ext cx="3810000" cy="96774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1384278" y="23624997"/>
            <a:ext cx="10058400" cy="341632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342900" indent="-342900">
              <a:spcAft>
                <a:spcPts val="1200"/>
              </a:spcAft>
              <a:buFont typeface="Arial" panose="020B0604020202020204" pitchFamily="34" charset="0"/>
              <a:buChar char="•"/>
            </a:pPr>
            <a:r>
              <a:rPr lang="en-US" sz="2800" dirty="0"/>
              <a:t>Figures (Figure 1) should advance the points you’re making in the text</a:t>
            </a:r>
          </a:p>
          <a:p>
            <a:pPr marL="342900" indent="-342900">
              <a:spcAft>
                <a:spcPts val="1200"/>
              </a:spcAft>
              <a:buFont typeface="Arial" panose="020B0604020202020204" pitchFamily="34" charset="0"/>
              <a:buChar char="•"/>
            </a:pPr>
            <a:r>
              <a:rPr lang="en-US" sz="28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27774900"/>
            <a:ext cx="4983478" cy="3107245"/>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1340445" y="30882145"/>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6764942" y="31398529"/>
            <a:ext cx="5072008" cy="369332"/>
          </a:xfrm>
          <a:prstGeom prst="rect">
            <a:avLst/>
          </a:prstGeom>
          <a:noFill/>
        </p:spPr>
        <p:txBody>
          <a:bodyPr wrap="square" rtlCol="0">
            <a:spAutoFit/>
          </a:bodyPr>
          <a:lstStyle/>
          <a:p>
            <a:r>
              <a:rPr lang="en-US" dirty="0"/>
              <a:t>Figure 2 – example chart</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 y="762949"/>
            <a:ext cx="5927177" cy="4154952"/>
          </a:xfrm>
          <a:prstGeom prst="rect">
            <a:avLst/>
          </a:prstGeom>
        </p:spPr>
      </p:pic>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244</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36” x 36”  (3’ x 3’) poster, 80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3x3 PowerPoint poster template</dc:title>
  <dc:subject>WSU SOM 3x3 PowerPoint poster template</dc:subject>
  <dc:creator>Medical Communications</dc:creator>
  <cp:keywords>poster scientific presentation 3x3 printing</cp:keywords>
  <cp:lastModifiedBy>Matthew Garin</cp:lastModifiedBy>
  <cp:revision>49</cp:revision>
  <dcterms:created xsi:type="dcterms:W3CDTF">2023-01-16T16:30:04Z</dcterms:created>
  <dcterms:modified xsi:type="dcterms:W3CDTF">2023-01-16T23:07:30Z</dcterms:modified>
  <cp:category>poster template</cp:category>
</cp:coreProperties>
</file>