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93F39"/>
    <a:srgbClr val="D9D9D9"/>
    <a:srgbClr val="BABFBF"/>
    <a:srgbClr val="3D7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49" autoAdjust="0"/>
  </p:normalViewPr>
  <p:slideViewPr>
    <p:cSldViewPr snapToGrid="0">
      <p:cViewPr varScale="1">
        <p:scale>
          <a:sx n="28" d="100"/>
          <a:sy n="28" d="100"/>
        </p:scale>
        <p:origin x="949" y="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E9-47AC-9434-1C236789D48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E9-47AC-9434-1C236789D48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CE9-47AC-9434-1C236789D48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CE9-47AC-9434-1C236789D48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7523" y="200673"/>
            <a:ext cx="27553173" cy="1869015"/>
          </a:xfrm>
        </p:spPr>
        <p:txBody>
          <a:bodyPr/>
          <a:lstStyle>
            <a:lvl1pPr>
              <a:defRPr sz="8000">
                <a:solidFill>
                  <a:schemeClr val="bg1"/>
                </a:solidFill>
              </a:defRPr>
            </a:lvl1pPr>
          </a:lstStyle>
          <a:p>
            <a:r>
              <a:rPr lang="en-US" dirty="0"/>
              <a:t>Title</a:t>
            </a:r>
          </a:p>
        </p:txBody>
      </p:sp>
      <p:sp>
        <p:nvSpPr>
          <p:cNvPr id="3" name="Subtitle 2"/>
          <p:cNvSpPr>
            <a:spLocks noGrp="1"/>
          </p:cNvSpPr>
          <p:nvPr>
            <p:ph type="subTitle" idx="1" hasCustomPrompt="1"/>
          </p:nvPr>
        </p:nvSpPr>
        <p:spPr>
          <a:xfrm>
            <a:off x="4937522" y="2392258"/>
            <a:ext cx="27553173" cy="1869015"/>
          </a:xfrm>
        </p:spPr>
        <p:txBody>
          <a:bodyPr/>
          <a:lstStyle>
            <a:lvl1pPr marL="0" indent="0" algn="ctr">
              <a:buNone/>
              <a:defRPr sz="5400">
                <a:solidFill>
                  <a:schemeClr val="bg1"/>
                </a:solidFill>
              </a:defRPr>
            </a:lvl1pPr>
            <a:lvl2pPr marL="293888" indent="0" algn="ctr">
              <a:buNone/>
              <a:defRPr/>
            </a:lvl2pPr>
            <a:lvl3pPr marL="587776" indent="0" algn="ctr">
              <a:buNone/>
              <a:defRPr/>
            </a:lvl3pPr>
            <a:lvl4pPr marL="881664" indent="0" algn="ctr">
              <a:buNone/>
              <a:defRPr/>
            </a:lvl4pPr>
            <a:lvl5pPr marL="1175553" indent="0" algn="ctr">
              <a:buNone/>
              <a:defRPr/>
            </a:lvl5pPr>
            <a:lvl6pPr marL="1469441" indent="0" algn="ctr">
              <a:buNone/>
              <a:defRPr/>
            </a:lvl6pPr>
            <a:lvl7pPr marL="1763329" indent="0" algn="ctr">
              <a:buNone/>
              <a:defRPr/>
            </a:lvl7pPr>
            <a:lvl8pPr marL="2057217" indent="0" algn="ctr">
              <a:buNone/>
              <a:defRPr/>
            </a:lvl8pPr>
            <a:lvl9pPr marL="2351105" indent="0" algn="ctr">
              <a:buNone/>
              <a:defRPr/>
            </a:lvl9pPr>
          </a:lstStyle>
          <a:p>
            <a:r>
              <a:rPr lang="en-US" dirty="0"/>
              <a:t>Authors and affiliations</a:t>
            </a:r>
          </a:p>
        </p:txBody>
      </p:sp>
    </p:spTree>
    <p:extLst>
      <p:ext uri="{BB962C8B-B14F-4D97-AF65-F5344CB8AC3E}">
        <p14:creationId xmlns:p14="http://schemas.microsoft.com/office/powerpoint/2010/main" val="5920668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DED20EB-4A0C-CAF1-0DAF-451E9D3B1D6E}"/>
              </a:ext>
            </a:extLst>
          </p:cNvPr>
          <p:cNvSpPr>
            <a:spLocks noChangeArrowheads="1"/>
          </p:cNvSpPr>
          <p:nvPr userDrawn="1"/>
        </p:nvSpPr>
        <p:spPr bwMode="auto">
          <a:xfrm>
            <a:off x="0" y="0"/>
            <a:ext cx="32918400" cy="4737823"/>
          </a:xfrm>
          <a:prstGeom prst="rect">
            <a:avLst/>
          </a:prstGeom>
          <a:solidFill>
            <a:srgbClr val="0C5449"/>
          </a:solidFill>
          <a:ln>
            <a:noFill/>
          </a:ln>
          <a:effectLst/>
        </p:spPr>
        <p:txBody>
          <a:bodyPr lIns="74243" tIns="37122" rIns="74243" bIns="37122" anchor="ctr"/>
          <a:lstStyle/>
          <a:p>
            <a:pPr algn="ctr" defTabSz="2418455"/>
            <a:endParaRPr lang="en-US" sz="3100" i="1" dirty="0">
              <a:solidFill>
                <a:schemeClr val="bg1"/>
              </a:solidFill>
            </a:endParaRPr>
          </a:p>
        </p:txBody>
      </p:sp>
      <p:sp>
        <p:nvSpPr>
          <p:cNvPr id="1026" name="Rectangle 2"/>
          <p:cNvSpPr>
            <a:spLocks noGrp="1" noChangeArrowheads="1"/>
          </p:cNvSpPr>
          <p:nvPr>
            <p:ph type="title"/>
          </p:nvPr>
        </p:nvSpPr>
        <p:spPr bwMode="auto">
          <a:xfrm>
            <a:off x="5786565" y="878417"/>
            <a:ext cx="2548639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646635" y="5120218"/>
            <a:ext cx="29626322" cy="1448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6635" y="19985567"/>
            <a:ext cx="768072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defTabSz="2418455">
              <a:defRPr sz="37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7835" y="19985567"/>
            <a:ext cx="1042392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ctr" defTabSz="2418455">
              <a:defRPr sz="37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2235" y="19985567"/>
            <a:ext cx="768072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r" defTabSz="2418455">
              <a:defRPr sz="3700" smtClean="0">
                <a:latin typeface="Arial" pitchFamily="34" charset="0"/>
              </a:defRPr>
            </a:lvl1pPr>
          </a:lstStyle>
          <a:p>
            <a:pPr>
              <a:defRPr/>
            </a:pPr>
            <a:fld id="{4C93A22B-C4D7-4FAD-B3F8-FF88D53B9D23}" type="slidenum">
              <a:rPr lang="en-US"/>
              <a:pPr>
                <a:defRPr/>
              </a:pPr>
              <a:t>‹#›</a:t>
            </a:fld>
            <a:endParaRPr lang="en-US"/>
          </a:p>
        </p:txBody>
      </p:sp>
      <p:sp>
        <p:nvSpPr>
          <p:cNvPr id="11" name="Rectangle 19">
            <a:extLst>
              <a:ext uri="{FF2B5EF4-FFF2-40B4-BE49-F238E27FC236}">
                <a16:creationId xmlns:a16="http://schemas.microsoft.com/office/drawing/2014/main" id="{F232CDC5-0682-C504-A454-8F593D074E90}"/>
              </a:ext>
            </a:extLst>
          </p:cNvPr>
          <p:cNvSpPr>
            <a:spLocks noChangeArrowheads="1"/>
          </p:cNvSpPr>
          <p:nvPr userDrawn="1"/>
        </p:nvSpPr>
        <p:spPr bwMode="auto">
          <a:xfrm>
            <a:off x="0" y="21733328"/>
            <a:ext cx="32918400" cy="234645"/>
          </a:xfrm>
          <a:prstGeom prst="rect">
            <a:avLst/>
          </a:prstGeom>
          <a:solidFill>
            <a:srgbClr val="0C5449"/>
          </a:solidFill>
          <a:ln>
            <a:noFill/>
          </a:ln>
          <a:effectLst/>
        </p:spPr>
        <p:txBody>
          <a:bodyPr lIns="74243" tIns="37122" rIns="74243" bIns="37122" anchor="ctr"/>
          <a:lstStyle/>
          <a:p>
            <a:pPr algn="ctr" defTabSz="2418455"/>
            <a:endParaRPr lang="en-US" sz="3100" i="1" dirty="0">
              <a:solidFill>
                <a:schemeClr val="bg1"/>
              </a:solidFill>
            </a:endParaRPr>
          </a:p>
        </p:txBody>
      </p:sp>
      <p:sp>
        <p:nvSpPr>
          <p:cNvPr id="12" name="Rectangle 19">
            <a:extLst>
              <a:ext uri="{FF2B5EF4-FFF2-40B4-BE49-F238E27FC236}">
                <a16:creationId xmlns:a16="http://schemas.microsoft.com/office/drawing/2014/main" id="{A8CA0124-5060-B435-AD5B-297CB348EC7C}"/>
              </a:ext>
            </a:extLst>
          </p:cNvPr>
          <p:cNvSpPr>
            <a:spLocks noChangeArrowheads="1"/>
          </p:cNvSpPr>
          <p:nvPr userDrawn="1"/>
        </p:nvSpPr>
        <p:spPr bwMode="auto">
          <a:xfrm>
            <a:off x="0" y="4737824"/>
            <a:ext cx="32918400" cy="91440"/>
          </a:xfrm>
          <a:prstGeom prst="rect">
            <a:avLst/>
          </a:prstGeom>
          <a:solidFill>
            <a:schemeClr val="accent2"/>
          </a:solidFill>
          <a:ln>
            <a:noFill/>
          </a:ln>
          <a:effectLst/>
        </p:spPr>
        <p:txBody>
          <a:bodyPr lIns="74243" tIns="37122" rIns="74243" bIns="37122" anchor="ctr"/>
          <a:lstStyle/>
          <a:p>
            <a:pPr algn="ctr" defTabSz="2418455"/>
            <a:endParaRPr lang="en-US" sz="3100" i="1" dirty="0">
              <a:solidFill>
                <a:schemeClr val="bg1"/>
              </a:solidFill>
            </a:endParaRPr>
          </a:p>
        </p:txBody>
      </p:sp>
    </p:spTree>
    <p:extLst>
      <p:ext uri="{BB962C8B-B14F-4D97-AF65-F5344CB8AC3E}">
        <p14:creationId xmlns:p14="http://schemas.microsoft.com/office/powerpoint/2010/main" val="172405248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2418455" rtl="0" eaLnBrk="0" fontAlgn="base" hangingPunct="0">
        <a:spcBef>
          <a:spcPct val="0"/>
        </a:spcBef>
        <a:spcAft>
          <a:spcPct val="0"/>
        </a:spcAft>
        <a:defRPr sz="8000">
          <a:solidFill>
            <a:schemeClr val="bg1"/>
          </a:solidFill>
          <a:latin typeface="+mj-lt"/>
          <a:ea typeface="+mj-ea"/>
          <a:cs typeface="+mj-cs"/>
        </a:defRPr>
      </a:lvl1pPr>
      <a:lvl2pPr algn="ctr" defTabSz="2418455" rtl="0" eaLnBrk="0" fontAlgn="base" hangingPunct="0">
        <a:spcBef>
          <a:spcPct val="0"/>
        </a:spcBef>
        <a:spcAft>
          <a:spcPct val="0"/>
        </a:spcAft>
        <a:defRPr sz="11600">
          <a:solidFill>
            <a:schemeClr val="tx2"/>
          </a:solidFill>
          <a:latin typeface="Arial" pitchFamily="34" charset="0"/>
        </a:defRPr>
      </a:lvl2pPr>
      <a:lvl3pPr algn="ctr" defTabSz="2418455" rtl="0" eaLnBrk="0" fontAlgn="base" hangingPunct="0">
        <a:spcBef>
          <a:spcPct val="0"/>
        </a:spcBef>
        <a:spcAft>
          <a:spcPct val="0"/>
        </a:spcAft>
        <a:defRPr sz="11600">
          <a:solidFill>
            <a:schemeClr val="tx2"/>
          </a:solidFill>
          <a:latin typeface="Arial" pitchFamily="34" charset="0"/>
        </a:defRPr>
      </a:lvl3pPr>
      <a:lvl4pPr algn="ctr" defTabSz="2418455" rtl="0" eaLnBrk="0" fontAlgn="base" hangingPunct="0">
        <a:spcBef>
          <a:spcPct val="0"/>
        </a:spcBef>
        <a:spcAft>
          <a:spcPct val="0"/>
        </a:spcAft>
        <a:defRPr sz="11600">
          <a:solidFill>
            <a:schemeClr val="tx2"/>
          </a:solidFill>
          <a:latin typeface="Arial" pitchFamily="34" charset="0"/>
        </a:defRPr>
      </a:lvl4pPr>
      <a:lvl5pPr algn="ctr" defTabSz="2418455" rtl="0" eaLnBrk="0" fontAlgn="base" hangingPunct="0">
        <a:spcBef>
          <a:spcPct val="0"/>
        </a:spcBef>
        <a:spcAft>
          <a:spcPct val="0"/>
        </a:spcAft>
        <a:defRPr sz="11600">
          <a:solidFill>
            <a:schemeClr val="tx2"/>
          </a:solidFill>
          <a:latin typeface="Arial" pitchFamily="34" charset="0"/>
        </a:defRPr>
      </a:lvl5pPr>
      <a:lvl6pPr marL="293888" algn="ctr" defTabSz="2418455" rtl="0" fontAlgn="base">
        <a:spcBef>
          <a:spcPct val="0"/>
        </a:spcBef>
        <a:spcAft>
          <a:spcPct val="0"/>
        </a:spcAft>
        <a:defRPr sz="11600">
          <a:solidFill>
            <a:schemeClr val="tx2"/>
          </a:solidFill>
          <a:latin typeface="Arial" pitchFamily="34" charset="0"/>
        </a:defRPr>
      </a:lvl6pPr>
      <a:lvl7pPr marL="587776" algn="ctr" defTabSz="2418455" rtl="0" fontAlgn="base">
        <a:spcBef>
          <a:spcPct val="0"/>
        </a:spcBef>
        <a:spcAft>
          <a:spcPct val="0"/>
        </a:spcAft>
        <a:defRPr sz="11600">
          <a:solidFill>
            <a:schemeClr val="tx2"/>
          </a:solidFill>
          <a:latin typeface="Arial" pitchFamily="34" charset="0"/>
        </a:defRPr>
      </a:lvl7pPr>
      <a:lvl8pPr marL="881664" algn="ctr" defTabSz="2418455" rtl="0" fontAlgn="base">
        <a:spcBef>
          <a:spcPct val="0"/>
        </a:spcBef>
        <a:spcAft>
          <a:spcPct val="0"/>
        </a:spcAft>
        <a:defRPr sz="11600">
          <a:solidFill>
            <a:schemeClr val="tx2"/>
          </a:solidFill>
          <a:latin typeface="Arial" pitchFamily="34" charset="0"/>
        </a:defRPr>
      </a:lvl8pPr>
      <a:lvl9pPr marL="1175553" algn="ctr" defTabSz="2418455" rtl="0" fontAlgn="base">
        <a:spcBef>
          <a:spcPct val="0"/>
        </a:spcBef>
        <a:spcAft>
          <a:spcPct val="0"/>
        </a:spcAft>
        <a:defRPr sz="11600">
          <a:solidFill>
            <a:schemeClr val="tx2"/>
          </a:solidFill>
          <a:latin typeface="Arial" pitchFamily="34" charset="0"/>
        </a:defRPr>
      </a:lvl9pPr>
    </p:titleStyle>
    <p:bodyStyle>
      <a:lvl1pPr marL="908196" indent="-908196" algn="l" defTabSz="2418455" rtl="0" eaLnBrk="0" fontAlgn="base" hangingPunct="0">
        <a:spcBef>
          <a:spcPct val="20000"/>
        </a:spcBef>
        <a:spcAft>
          <a:spcPct val="0"/>
        </a:spcAft>
        <a:buChar char="•"/>
        <a:defRPr sz="8400">
          <a:solidFill>
            <a:schemeClr val="tx1"/>
          </a:solidFill>
          <a:latin typeface="+mn-lt"/>
          <a:ea typeface="+mn-ea"/>
          <a:cs typeface="+mn-cs"/>
        </a:defRPr>
      </a:lvl1pPr>
      <a:lvl2pPr marL="1964357" indent="-755129" algn="l" defTabSz="2418455" rtl="0" eaLnBrk="0" fontAlgn="base" hangingPunct="0">
        <a:spcBef>
          <a:spcPct val="20000"/>
        </a:spcBef>
        <a:spcAft>
          <a:spcPct val="0"/>
        </a:spcAft>
        <a:buChar char="–"/>
        <a:defRPr sz="7400">
          <a:solidFill>
            <a:schemeClr val="tx1"/>
          </a:solidFill>
          <a:latin typeface="+mn-lt"/>
        </a:defRPr>
      </a:lvl2pPr>
      <a:lvl3pPr marL="3022558" indent="-604103" algn="l" defTabSz="2418455" rtl="0" eaLnBrk="0" fontAlgn="base" hangingPunct="0">
        <a:spcBef>
          <a:spcPct val="20000"/>
        </a:spcBef>
        <a:spcAft>
          <a:spcPct val="0"/>
        </a:spcAft>
        <a:buChar char="•"/>
        <a:defRPr sz="6300">
          <a:solidFill>
            <a:schemeClr val="tx1"/>
          </a:solidFill>
          <a:latin typeface="+mn-lt"/>
        </a:defRPr>
      </a:lvl3pPr>
      <a:lvl4pPr marL="4231786" indent="-605124" algn="l" defTabSz="2418455" rtl="0" eaLnBrk="0" fontAlgn="base" hangingPunct="0">
        <a:spcBef>
          <a:spcPct val="20000"/>
        </a:spcBef>
        <a:spcAft>
          <a:spcPct val="0"/>
        </a:spcAft>
        <a:buChar char="–"/>
        <a:defRPr sz="5300">
          <a:solidFill>
            <a:schemeClr val="tx1"/>
          </a:solidFill>
          <a:latin typeface="+mn-lt"/>
        </a:defRPr>
      </a:lvl4pPr>
      <a:lvl5pPr marL="5441013" indent="-605124" algn="l" defTabSz="2418455" rtl="0" eaLnBrk="0" fontAlgn="base" hangingPunct="0">
        <a:spcBef>
          <a:spcPct val="20000"/>
        </a:spcBef>
        <a:spcAft>
          <a:spcPct val="0"/>
        </a:spcAft>
        <a:buChar char="»"/>
        <a:defRPr sz="5300">
          <a:solidFill>
            <a:schemeClr val="tx1"/>
          </a:solidFill>
          <a:latin typeface="+mn-lt"/>
        </a:defRPr>
      </a:lvl5pPr>
      <a:lvl6pPr marL="5734901" indent="-605124" algn="l" defTabSz="2418455" rtl="0" fontAlgn="base">
        <a:spcBef>
          <a:spcPct val="20000"/>
        </a:spcBef>
        <a:spcAft>
          <a:spcPct val="0"/>
        </a:spcAft>
        <a:buChar char="»"/>
        <a:defRPr sz="5300">
          <a:solidFill>
            <a:schemeClr val="tx1"/>
          </a:solidFill>
          <a:latin typeface="+mn-lt"/>
        </a:defRPr>
      </a:lvl6pPr>
      <a:lvl7pPr marL="6028789" indent="-605124" algn="l" defTabSz="2418455" rtl="0" fontAlgn="base">
        <a:spcBef>
          <a:spcPct val="20000"/>
        </a:spcBef>
        <a:spcAft>
          <a:spcPct val="0"/>
        </a:spcAft>
        <a:buChar char="»"/>
        <a:defRPr sz="5300">
          <a:solidFill>
            <a:schemeClr val="tx1"/>
          </a:solidFill>
          <a:latin typeface="+mn-lt"/>
        </a:defRPr>
      </a:lvl7pPr>
      <a:lvl8pPr marL="6322677" indent="-605124" algn="l" defTabSz="2418455" rtl="0" fontAlgn="base">
        <a:spcBef>
          <a:spcPct val="20000"/>
        </a:spcBef>
        <a:spcAft>
          <a:spcPct val="0"/>
        </a:spcAft>
        <a:buChar char="»"/>
        <a:defRPr sz="5300">
          <a:solidFill>
            <a:schemeClr val="tx1"/>
          </a:solidFill>
          <a:latin typeface="+mn-lt"/>
        </a:defRPr>
      </a:lvl8pPr>
      <a:lvl9pPr marL="6616565" indent="-605124" algn="l" defTabSz="2418455" rtl="0" fontAlgn="base">
        <a:spcBef>
          <a:spcPct val="20000"/>
        </a:spcBef>
        <a:spcAft>
          <a:spcPct val="0"/>
        </a:spcAft>
        <a:buChar char="»"/>
        <a:defRPr sz="5300">
          <a:solidFill>
            <a:schemeClr val="tx1"/>
          </a:solidFill>
          <a:latin typeface="+mn-lt"/>
        </a:defRPr>
      </a:lvl9pPr>
    </p:bodyStyle>
    <p:otherStyle>
      <a:defPPr>
        <a:defRPr lang="en-US"/>
      </a:defPPr>
      <a:lvl1pPr marL="0" algn="l" defTabSz="587776" rtl="0" eaLnBrk="1" latinLnBrk="0" hangingPunct="1">
        <a:defRPr sz="1200" kern="1200">
          <a:solidFill>
            <a:schemeClr val="tx1"/>
          </a:solidFill>
          <a:latin typeface="+mn-lt"/>
          <a:ea typeface="+mn-ea"/>
          <a:cs typeface="+mn-cs"/>
        </a:defRPr>
      </a:lvl1pPr>
      <a:lvl2pPr marL="293888" algn="l" defTabSz="587776" rtl="0" eaLnBrk="1" latinLnBrk="0" hangingPunct="1">
        <a:defRPr sz="1200" kern="1200">
          <a:solidFill>
            <a:schemeClr val="tx1"/>
          </a:solidFill>
          <a:latin typeface="+mn-lt"/>
          <a:ea typeface="+mn-ea"/>
          <a:cs typeface="+mn-cs"/>
        </a:defRPr>
      </a:lvl2pPr>
      <a:lvl3pPr marL="587776" algn="l" defTabSz="587776" rtl="0" eaLnBrk="1" latinLnBrk="0" hangingPunct="1">
        <a:defRPr sz="1200" kern="1200">
          <a:solidFill>
            <a:schemeClr val="tx1"/>
          </a:solidFill>
          <a:latin typeface="+mn-lt"/>
          <a:ea typeface="+mn-ea"/>
          <a:cs typeface="+mn-cs"/>
        </a:defRPr>
      </a:lvl3pPr>
      <a:lvl4pPr marL="881664" algn="l" defTabSz="587776" rtl="0" eaLnBrk="1" latinLnBrk="0" hangingPunct="1">
        <a:defRPr sz="1200" kern="1200">
          <a:solidFill>
            <a:schemeClr val="tx1"/>
          </a:solidFill>
          <a:latin typeface="+mn-lt"/>
          <a:ea typeface="+mn-ea"/>
          <a:cs typeface="+mn-cs"/>
        </a:defRPr>
      </a:lvl4pPr>
      <a:lvl5pPr marL="1175553" algn="l" defTabSz="587776" rtl="0" eaLnBrk="1" latinLnBrk="0" hangingPunct="1">
        <a:defRPr sz="1200" kern="1200">
          <a:solidFill>
            <a:schemeClr val="tx1"/>
          </a:solidFill>
          <a:latin typeface="+mn-lt"/>
          <a:ea typeface="+mn-ea"/>
          <a:cs typeface="+mn-cs"/>
        </a:defRPr>
      </a:lvl5pPr>
      <a:lvl6pPr marL="1469441" algn="l" defTabSz="587776" rtl="0" eaLnBrk="1" latinLnBrk="0" hangingPunct="1">
        <a:defRPr sz="1200" kern="1200">
          <a:solidFill>
            <a:schemeClr val="tx1"/>
          </a:solidFill>
          <a:latin typeface="+mn-lt"/>
          <a:ea typeface="+mn-ea"/>
          <a:cs typeface="+mn-cs"/>
        </a:defRPr>
      </a:lvl6pPr>
      <a:lvl7pPr marL="1763329" algn="l" defTabSz="587776" rtl="0" eaLnBrk="1" latinLnBrk="0" hangingPunct="1">
        <a:defRPr sz="1200" kern="1200">
          <a:solidFill>
            <a:schemeClr val="tx1"/>
          </a:solidFill>
          <a:latin typeface="+mn-lt"/>
          <a:ea typeface="+mn-ea"/>
          <a:cs typeface="+mn-cs"/>
        </a:defRPr>
      </a:lvl7pPr>
      <a:lvl8pPr marL="2057217" algn="l" defTabSz="587776" rtl="0" eaLnBrk="1" latinLnBrk="0" hangingPunct="1">
        <a:defRPr sz="1200" kern="1200">
          <a:solidFill>
            <a:schemeClr val="tx1"/>
          </a:solidFill>
          <a:latin typeface="+mn-lt"/>
          <a:ea typeface="+mn-ea"/>
          <a:cs typeface="+mn-cs"/>
        </a:defRPr>
      </a:lvl8pPr>
      <a:lvl9pPr marL="2351105" algn="l" defTabSz="587776"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504F3FB-067C-F132-65DF-E58E6B6EC8E4}"/>
              </a:ext>
            </a:extLst>
          </p:cNvPr>
          <p:cNvSpPr/>
          <p:nvPr/>
        </p:nvSpPr>
        <p:spPr bwMode="auto">
          <a:xfrm>
            <a:off x="27066240" y="12645263"/>
            <a:ext cx="5181598" cy="34431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34" charset="0"/>
            </a:endParaRPr>
          </a:p>
        </p:txBody>
      </p:sp>
      <p:sp>
        <p:nvSpPr>
          <p:cNvPr id="4" name="Rectangle 20">
            <a:extLst>
              <a:ext uri="{FF2B5EF4-FFF2-40B4-BE49-F238E27FC236}">
                <a16:creationId xmlns:a16="http://schemas.microsoft.com/office/drawing/2014/main" id="{561A59C8-29EA-1723-E452-86868E712413}"/>
              </a:ext>
            </a:extLst>
          </p:cNvPr>
          <p:cNvSpPr>
            <a:spLocks noChangeArrowheads="1"/>
          </p:cNvSpPr>
          <p:nvPr/>
        </p:nvSpPr>
        <p:spPr bwMode="auto">
          <a:xfrm>
            <a:off x="670560" y="5177420"/>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dirty="0">
                <a:solidFill>
                  <a:schemeClr val="bg1"/>
                </a:solidFill>
              </a:rPr>
              <a:t>Introduction</a:t>
            </a:r>
          </a:p>
        </p:txBody>
      </p:sp>
      <p:sp>
        <p:nvSpPr>
          <p:cNvPr id="5" name="Rectangle 21">
            <a:extLst>
              <a:ext uri="{FF2B5EF4-FFF2-40B4-BE49-F238E27FC236}">
                <a16:creationId xmlns:a16="http://schemas.microsoft.com/office/drawing/2014/main" id="{18393712-08FE-4E53-566A-14AB358C2D1E}"/>
              </a:ext>
            </a:extLst>
          </p:cNvPr>
          <p:cNvSpPr>
            <a:spLocks noChangeArrowheads="1"/>
          </p:cNvSpPr>
          <p:nvPr/>
        </p:nvSpPr>
        <p:spPr bwMode="auto">
          <a:xfrm>
            <a:off x="22189440" y="16308108"/>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References</a:t>
            </a:r>
          </a:p>
        </p:txBody>
      </p:sp>
      <p:sp>
        <p:nvSpPr>
          <p:cNvPr id="6" name="Rectangle 22">
            <a:extLst>
              <a:ext uri="{FF2B5EF4-FFF2-40B4-BE49-F238E27FC236}">
                <a16:creationId xmlns:a16="http://schemas.microsoft.com/office/drawing/2014/main" id="{5166C756-1247-4CA6-E179-3D6D1C3B5B7F}"/>
              </a:ext>
            </a:extLst>
          </p:cNvPr>
          <p:cNvSpPr>
            <a:spLocks noChangeArrowheads="1"/>
          </p:cNvSpPr>
          <p:nvPr/>
        </p:nvSpPr>
        <p:spPr bwMode="auto">
          <a:xfrm>
            <a:off x="11430000" y="5177420"/>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Methods</a:t>
            </a:r>
          </a:p>
        </p:txBody>
      </p:sp>
      <p:sp>
        <p:nvSpPr>
          <p:cNvPr id="7" name="Rectangle 24">
            <a:extLst>
              <a:ext uri="{FF2B5EF4-FFF2-40B4-BE49-F238E27FC236}">
                <a16:creationId xmlns:a16="http://schemas.microsoft.com/office/drawing/2014/main" id="{D4E6F3AF-5DB0-E122-D510-791556A47DBA}"/>
              </a:ext>
            </a:extLst>
          </p:cNvPr>
          <p:cNvSpPr>
            <a:spLocks noChangeArrowheads="1"/>
          </p:cNvSpPr>
          <p:nvPr/>
        </p:nvSpPr>
        <p:spPr bwMode="auto">
          <a:xfrm>
            <a:off x="11430000" y="12888565"/>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Results</a:t>
            </a:r>
          </a:p>
        </p:txBody>
      </p:sp>
      <p:sp>
        <p:nvSpPr>
          <p:cNvPr id="8" name="Rectangle 25">
            <a:extLst>
              <a:ext uri="{FF2B5EF4-FFF2-40B4-BE49-F238E27FC236}">
                <a16:creationId xmlns:a16="http://schemas.microsoft.com/office/drawing/2014/main" id="{C50138EE-D227-35F8-9B0F-EC2E97CF0757}"/>
              </a:ext>
            </a:extLst>
          </p:cNvPr>
          <p:cNvSpPr>
            <a:spLocks noChangeArrowheads="1"/>
          </p:cNvSpPr>
          <p:nvPr/>
        </p:nvSpPr>
        <p:spPr bwMode="auto">
          <a:xfrm>
            <a:off x="22189440" y="5177420"/>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Conclusion</a:t>
            </a:r>
          </a:p>
        </p:txBody>
      </p:sp>
      <p:sp>
        <p:nvSpPr>
          <p:cNvPr id="9" name="Title 8">
            <a:extLst>
              <a:ext uri="{FF2B5EF4-FFF2-40B4-BE49-F238E27FC236}">
                <a16:creationId xmlns:a16="http://schemas.microsoft.com/office/drawing/2014/main" id="{D04699C3-9849-1F24-EC5B-AF5667469E49}"/>
              </a:ext>
            </a:extLst>
          </p:cNvPr>
          <p:cNvSpPr>
            <a:spLocks noGrp="1"/>
          </p:cNvSpPr>
          <p:nvPr>
            <p:ph type="ctrTitle"/>
          </p:nvPr>
        </p:nvSpPr>
        <p:spPr>
          <a:xfrm>
            <a:off x="5486400" y="188385"/>
            <a:ext cx="26942143" cy="2417655"/>
          </a:xfrm>
        </p:spPr>
        <p:txBody>
          <a:bodyPr/>
          <a:lstStyle/>
          <a:p>
            <a:r>
              <a:rPr lang="en-US" sz="8000" dirty="0"/>
              <a:t>Title – this is a </a:t>
            </a:r>
            <a:r>
              <a:rPr lang="en-US" sz="8000" dirty="0">
                <a:solidFill>
                  <a:srgbClr val="FFCC33"/>
                </a:solidFill>
              </a:rPr>
              <a:t>36” x 24”  (3’ x 2’) poster</a:t>
            </a:r>
            <a:r>
              <a:rPr lang="en-US" sz="8000" dirty="0"/>
              <a:t>, 80 point </a:t>
            </a:r>
            <a:r>
              <a:rPr lang="en-US" sz="8000" dirty="0" err="1"/>
              <a:t>Lato</a:t>
            </a:r>
            <a:r>
              <a:rPr lang="en-US" sz="8000" dirty="0"/>
              <a:t> title heading, legible at 16 feet away</a:t>
            </a:r>
          </a:p>
        </p:txBody>
      </p:sp>
      <p:sp>
        <p:nvSpPr>
          <p:cNvPr id="10" name="Subtitle 9">
            <a:extLst>
              <a:ext uri="{FF2B5EF4-FFF2-40B4-BE49-F238E27FC236}">
                <a16:creationId xmlns:a16="http://schemas.microsoft.com/office/drawing/2014/main" id="{A66E3099-F7DE-E73F-9FF2-168CF7FD61F7}"/>
              </a:ext>
            </a:extLst>
          </p:cNvPr>
          <p:cNvSpPr>
            <a:spLocks noGrp="1"/>
          </p:cNvSpPr>
          <p:nvPr>
            <p:ph type="subTitle" idx="1"/>
          </p:nvPr>
        </p:nvSpPr>
        <p:spPr>
          <a:xfrm>
            <a:off x="5486401" y="2763836"/>
            <a:ext cx="26942142" cy="1914844"/>
          </a:xfrm>
        </p:spPr>
        <p:txBody>
          <a:bodyPr/>
          <a:lstStyle/>
          <a:p>
            <a:pPr>
              <a:spcBef>
                <a:spcPts val="0"/>
              </a:spcBef>
            </a:pPr>
            <a:r>
              <a:rPr lang="en-US" sz="5400" dirty="0"/>
              <a:t>Authors and affiliations</a:t>
            </a:r>
          </a:p>
          <a:p>
            <a:pPr>
              <a:spcBef>
                <a:spcPts val="0"/>
              </a:spcBef>
            </a:pPr>
            <a:r>
              <a:rPr lang="en-US" sz="5400" dirty="0"/>
              <a:t>54 point </a:t>
            </a:r>
            <a:r>
              <a:rPr lang="en-US" sz="5400" dirty="0" err="1"/>
              <a:t>Lato</a:t>
            </a:r>
            <a:r>
              <a:rPr lang="en-US" sz="5400" dirty="0"/>
              <a:t> medium body</a:t>
            </a:r>
          </a:p>
        </p:txBody>
      </p:sp>
      <p:sp>
        <p:nvSpPr>
          <p:cNvPr id="11" name="Rectangle 10">
            <a:extLst>
              <a:ext uri="{FF2B5EF4-FFF2-40B4-BE49-F238E27FC236}">
                <a16:creationId xmlns:a16="http://schemas.microsoft.com/office/drawing/2014/main" id="{F5C0C7A5-ED68-3C34-B44C-DB04E2FE779C}"/>
              </a:ext>
            </a:extLst>
          </p:cNvPr>
          <p:cNvSpPr/>
          <p:nvPr/>
        </p:nvSpPr>
        <p:spPr>
          <a:xfrm>
            <a:off x="25648919" y="10278966"/>
            <a:ext cx="3139440" cy="9144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019E62F-D878-3D50-4705-F057B5ED34B0}"/>
              </a:ext>
            </a:extLst>
          </p:cNvPr>
          <p:cNvSpPr/>
          <p:nvPr/>
        </p:nvSpPr>
        <p:spPr>
          <a:xfrm>
            <a:off x="29108399" y="10278966"/>
            <a:ext cx="3139440" cy="9144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8FFFD23-C2A4-AFD4-EB97-7774C61E7D11}"/>
              </a:ext>
            </a:extLst>
          </p:cNvPr>
          <p:cNvSpPr/>
          <p:nvPr/>
        </p:nvSpPr>
        <p:spPr>
          <a:xfrm>
            <a:off x="22189439" y="10278966"/>
            <a:ext cx="3139440" cy="9144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6D2C105-BAD4-6CA7-5A82-7AFC6E2DE44A}"/>
              </a:ext>
            </a:extLst>
          </p:cNvPr>
          <p:cNvSpPr txBox="1"/>
          <p:nvPr/>
        </p:nvSpPr>
        <p:spPr>
          <a:xfrm>
            <a:off x="22189439" y="9420700"/>
            <a:ext cx="10058400" cy="830997"/>
          </a:xfrm>
          <a:prstGeom prst="rect">
            <a:avLst/>
          </a:prstGeom>
          <a:noFill/>
        </p:spPr>
        <p:txBody>
          <a:bodyPr wrap="square" rtlCol="0">
            <a:spAutoFit/>
          </a:bodyPr>
          <a:lstStyle/>
          <a:p>
            <a:pPr>
              <a:spcAft>
                <a:spcPts val="1200"/>
              </a:spcAft>
            </a:pPr>
            <a:r>
              <a:rPr lang="en-US" sz="2400" dirty="0"/>
              <a:t>Below are 3 accent gradients you can use as part of the WSU color branding.</a:t>
            </a:r>
          </a:p>
        </p:txBody>
      </p:sp>
      <p:sp>
        <p:nvSpPr>
          <p:cNvPr id="18" name="TextBox 17">
            <a:extLst>
              <a:ext uri="{FF2B5EF4-FFF2-40B4-BE49-F238E27FC236}">
                <a16:creationId xmlns:a16="http://schemas.microsoft.com/office/drawing/2014/main" id="{7D13CAE5-585C-E4DA-5776-40C01676498A}"/>
              </a:ext>
            </a:extLst>
          </p:cNvPr>
          <p:cNvSpPr txBox="1"/>
          <p:nvPr/>
        </p:nvSpPr>
        <p:spPr>
          <a:xfrm>
            <a:off x="670560" y="6338853"/>
            <a:ext cx="10058400" cy="15481161"/>
          </a:xfrm>
          <a:prstGeom prst="rect">
            <a:avLst/>
          </a:prstGeom>
          <a:noFill/>
        </p:spPr>
        <p:txBody>
          <a:bodyPr wrap="square" rtlCol="0">
            <a:spAutoFit/>
          </a:bodyPr>
          <a:lstStyle/>
          <a:p>
            <a:pPr>
              <a:spcAft>
                <a:spcPts val="1200"/>
              </a:spcAft>
            </a:pPr>
            <a:r>
              <a:rPr lang="en-US" sz="2400" dirty="0"/>
              <a:t>Any posters that are meant to be read at a minimum distance; the following sizes are suggested:</a:t>
            </a:r>
          </a:p>
          <a:p>
            <a:pPr marL="576263" indent="-347663">
              <a:spcAft>
                <a:spcPts val="1200"/>
              </a:spcAft>
              <a:buFont typeface="Arial" panose="020B0604020202020204" pitchFamily="34" charset="0"/>
              <a:buChar char="•"/>
            </a:pPr>
            <a:r>
              <a:rPr lang="en-US" sz="2400" dirty="0"/>
              <a:t>Title: 80 </a:t>
            </a:r>
            <a:r>
              <a:rPr lang="en-US" sz="2400" dirty="0" err="1"/>
              <a:t>pt</a:t>
            </a:r>
            <a:r>
              <a:rPr lang="en-US" sz="2400" dirty="0"/>
              <a:t> bolded</a:t>
            </a:r>
          </a:p>
          <a:p>
            <a:pPr marL="576263" indent="-347663">
              <a:spcAft>
                <a:spcPts val="1200"/>
              </a:spcAft>
              <a:buFont typeface="Arial" panose="020B0604020202020204" pitchFamily="34" charset="0"/>
              <a:buChar char="•"/>
            </a:pPr>
            <a:r>
              <a:rPr lang="en-US" sz="2400" dirty="0"/>
              <a:t>Authors and affiliations: 54 - 60 </a:t>
            </a:r>
            <a:r>
              <a:rPr lang="en-US" sz="2400" dirty="0" err="1"/>
              <a:t>pt</a:t>
            </a:r>
            <a:endParaRPr lang="en-US" sz="2400" dirty="0"/>
          </a:p>
          <a:p>
            <a:pPr marL="576263" indent="-347663">
              <a:spcAft>
                <a:spcPts val="1200"/>
              </a:spcAft>
              <a:buFont typeface="Arial" panose="020B0604020202020204" pitchFamily="34" charset="0"/>
              <a:buChar char="•"/>
            </a:pPr>
            <a:r>
              <a:rPr lang="en-US" sz="2400" dirty="0"/>
              <a:t>Headings: 36 </a:t>
            </a:r>
            <a:r>
              <a:rPr lang="en-US" sz="2400" dirty="0" err="1"/>
              <a:t>pt</a:t>
            </a:r>
            <a:endParaRPr lang="en-US" sz="2400" dirty="0"/>
          </a:p>
          <a:p>
            <a:pPr marL="576263" indent="-347663">
              <a:spcAft>
                <a:spcPts val="1200"/>
              </a:spcAft>
              <a:buFont typeface="Arial" panose="020B0604020202020204" pitchFamily="34" charset="0"/>
              <a:buChar char="•"/>
            </a:pPr>
            <a:r>
              <a:rPr lang="en-US" sz="2400" dirty="0"/>
              <a:t>Body text: 24 - 32 </a:t>
            </a:r>
            <a:r>
              <a:rPr lang="en-US" sz="2400" dirty="0" err="1"/>
              <a:t>pt</a:t>
            </a:r>
            <a:endParaRPr lang="en-US" sz="2400" dirty="0"/>
          </a:p>
          <a:p>
            <a:pPr marL="576263" indent="-347663">
              <a:spcAft>
                <a:spcPts val="1200"/>
              </a:spcAft>
              <a:buFont typeface="Arial" panose="020B0604020202020204" pitchFamily="34" charset="0"/>
              <a:buChar char="•"/>
            </a:pPr>
            <a:r>
              <a:rPr lang="en-US" sz="2400" dirty="0"/>
              <a:t>Captions: 18 </a:t>
            </a:r>
            <a:r>
              <a:rPr lang="en-US" sz="2400" dirty="0" err="1"/>
              <a:t>pt</a:t>
            </a:r>
            <a:endParaRPr lang="en-US" sz="2400" dirty="0"/>
          </a:p>
          <a:p>
            <a:pPr>
              <a:spcAft>
                <a:spcPts val="1200"/>
              </a:spcAft>
            </a:pPr>
            <a:r>
              <a:rPr lang="en-US" sz="2400" dirty="0"/>
              <a:t>For readability, the following sizes are suggested for the body text:</a:t>
            </a:r>
          </a:p>
          <a:p>
            <a:pPr marL="576263" indent="-347663">
              <a:spcAft>
                <a:spcPts val="1200"/>
              </a:spcAft>
              <a:buFont typeface="Arial" panose="020B0604020202020204" pitchFamily="34" charset="0"/>
              <a:buChar char="•"/>
            </a:pPr>
            <a:r>
              <a:rPr lang="en-US" sz="2400" dirty="0"/>
              <a:t>To be legible at 6 feet use 30 point. (most common for conferences)</a:t>
            </a:r>
          </a:p>
          <a:p>
            <a:pPr marL="576263" indent="-347663">
              <a:spcAft>
                <a:spcPts val="1200"/>
              </a:spcAft>
              <a:buFont typeface="Arial" panose="020B0604020202020204" pitchFamily="34" charset="0"/>
              <a:buChar char="•"/>
            </a:pPr>
            <a:r>
              <a:rPr lang="en-US" sz="2400" dirty="0"/>
              <a:t>To be legible at 10 feet use 48 point.</a:t>
            </a:r>
          </a:p>
          <a:p>
            <a:pPr marL="576263" indent="-347663">
              <a:spcAft>
                <a:spcPts val="1200"/>
              </a:spcAft>
              <a:buFont typeface="Arial" panose="020B0604020202020204" pitchFamily="34" charset="0"/>
              <a:buChar char="•"/>
            </a:pPr>
            <a:r>
              <a:rPr lang="en-US" sz="2400" dirty="0"/>
              <a:t>To be legible at 12 feet use 60 point.</a:t>
            </a:r>
          </a:p>
          <a:p>
            <a:pPr marL="576263" indent="-347663">
              <a:spcAft>
                <a:spcPts val="1200"/>
              </a:spcAft>
              <a:buFont typeface="Arial" panose="020B0604020202020204" pitchFamily="34" charset="0"/>
              <a:buChar char="•"/>
            </a:pPr>
            <a:r>
              <a:rPr lang="en-US" sz="2400" dirty="0"/>
              <a:t>To be legible at 14 feet use 72 point.</a:t>
            </a:r>
          </a:p>
          <a:p>
            <a:pPr marL="228600">
              <a:spcAft>
                <a:spcPts val="1200"/>
              </a:spcAft>
            </a:pPr>
            <a:r>
              <a:rPr lang="en-US" sz="2400" dirty="0"/>
              <a:t>Text and figures should be readable from around 5-7 feet away</a:t>
            </a:r>
          </a:p>
          <a:p>
            <a:pPr marL="576263" indent="-347663">
              <a:spcAft>
                <a:spcPts val="1200"/>
              </a:spcAft>
              <a:buFont typeface="Arial" panose="020B0604020202020204" pitchFamily="34" charset="0"/>
              <a:buChar char="•"/>
            </a:pPr>
            <a:r>
              <a:rPr lang="en-US" sz="2400" dirty="0"/>
              <a:t>Use a sans serif typeface (e.g., </a:t>
            </a:r>
            <a:r>
              <a:rPr lang="en-US" sz="2400" dirty="0" err="1"/>
              <a:t>Lato</a:t>
            </a:r>
            <a:r>
              <a:rPr lang="en-US" sz="2400" dirty="0"/>
              <a:t>, Arial, Open Sans, Helvetica, etc.). Our poster templates use the sans serif font </a:t>
            </a:r>
            <a:r>
              <a:rPr lang="en-US" sz="2400" dirty="0" err="1"/>
              <a:t>Lato</a:t>
            </a:r>
            <a:r>
              <a:rPr lang="en-US" sz="2400" dirty="0"/>
              <a:t>, which can be downloaded from </a:t>
            </a:r>
            <a:r>
              <a:rPr lang="en-US" sz="2400" dirty="0">
                <a:hlinkClick r:id="rId2"/>
              </a:rPr>
              <a:t>the link provided on our FAQ page </a:t>
            </a:r>
            <a:r>
              <a:rPr lang="en-US" sz="2400" dirty="0"/>
              <a:t>or from Google: </a:t>
            </a:r>
            <a:r>
              <a:rPr lang="en-US" sz="2400" dirty="0">
                <a:hlinkClick r:id="rId3"/>
              </a:rPr>
              <a:t>https://fonts.google.com/specimen/Lato</a:t>
            </a:r>
            <a:endParaRPr lang="en-US" sz="2400" dirty="0"/>
          </a:p>
          <a:p>
            <a:pPr marL="576263" indent="-347663">
              <a:spcAft>
                <a:spcPts val="1200"/>
              </a:spcAft>
              <a:buFont typeface="Arial" panose="020B0604020202020204" pitchFamily="34" charset="0"/>
              <a:buChar char="•"/>
            </a:pPr>
            <a:r>
              <a:rPr lang="en-US" sz="2400" dirty="0"/>
              <a:t>This poster uses </a:t>
            </a:r>
            <a:r>
              <a:rPr lang="en-US" sz="2400" dirty="0" err="1"/>
              <a:t>Lato</a:t>
            </a:r>
            <a:r>
              <a:rPr lang="en-US" sz="24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1200"/>
              </a:spcAft>
              <a:buFont typeface="Arial" panose="020B0604020202020204" pitchFamily="34" charset="0"/>
              <a:buChar char="•"/>
            </a:pPr>
            <a:r>
              <a:rPr lang="en-US" sz="2400" dirty="0"/>
              <a:t>For more information about creating accessible design with color and type, please reference </a:t>
            </a:r>
            <a:r>
              <a:rPr lang="en-US" sz="2400" dirty="0">
                <a:hlinkClick r:id="rId4"/>
              </a:rPr>
              <a:t>https://medcom.med.wayne.edu/creating-accessible-design</a:t>
            </a:r>
            <a:endParaRPr lang="en-US" sz="2400" dirty="0"/>
          </a:p>
          <a:p>
            <a:r>
              <a:rPr lang="en-US" sz="2400" b="1" dirty="0"/>
              <a:t>Text – good examples</a:t>
            </a:r>
          </a:p>
          <a:p>
            <a:r>
              <a:rPr lang="en-US" sz="2400" dirty="0"/>
              <a:t>Text should be high contrast, the following provide the best contrast for reading and printing:</a:t>
            </a:r>
          </a:p>
          <a:p>
            <a:pPr marL="579438" indent="-411163">
              <a:buFont typeface="Arial" panose="020B0604020202020204" pitchFamily="34" charset="0"/>
              <a:buChar char="•"/>
            </a:pPr>
            <a:r>
              <a:rPr lang="en-US" sz="2400" dirty="0"/>
              <a:t>Black on white</a:t>
            </a:r>
          </a:p>
          <a:p>
            <a:pPr marL="579438" indent="-411163">
              <a:buFont typeface="Arial" panose="020B0604020202020204" pitchFamily="34" charset="0"/>
              <a:buChar char="•"/>
            </a:pPr>
            <a:r>
              <a:rPr lang="en-US" sz="2400" dirty="0">
                <a:solidFill>
                  <a:srgbClr val="00594F"/>
                </a:solidFill>
              </a:rPr>
              <a:t>WSU primary green on white</a:t>
            </a:r>
          </a:p>
          <a:p>
            <a:pPr marL="579438" indent="-411163">
              <a:buFont typeface="Arial" panose="020B0604020202020204" pitchFamily="34" charset="0"/>
              <a:buChar char="•"/>
            </a:pPr>
            <a:r>
              <a:rPr lang="en-US" sz="2400" dirty="0">
                <a:solidFill>
                  <a:schemeClr val="bg2">
                    <a:lumMod val="25000"/>
                  </a:schemeClr>
                </a:solidFill>
              </a:rPr>
              <a:t>Dark gray on white</a:t>
            </a:r>
          </a:p>
          <a:p>
            <a:pPr marL="579438" indent="-411163">
              <a:buFont typeface="Arial" panose="020B0604020202020204" pitchFamily="34" charset="0"/>
              <a:buChar char="•"/>
            </a:pPr>
            <a:r>
              <a:rPr lang="en-US" sz="2400" b="1" dirty="0">
                <a:solidFill>
                  <a:srgbClr val="00594F"/>
                </a:solidFill>
                <a:highlight>
                  <a:srgbClr val="FFC844"/>
                </a:highlight>
              </a:rPr>
              <a:t>WSU primary green on WSU primary yellow </a:t>
            </a:r>
          </a:p>
          <a:p>
            <a:pPr marL="579438" indent="-411163">
              <a:buFont typeface="Arial" panose="020B0604020202020204" pitchFamily="34" charset="0"/>
              <a:buChar char="•"/>
            </a:pPr>
            <a:r>
              <a:rPr lang="en-US" sz="2400" b="1" dirty="0">
                <a:solidFill>
                  <a:srgbClr val="FFC844"/>
                </a:solidFill>
                <a:highlight>
                  <a:srgbClr val="00594F"/>
                </a:highlight>
              </a:rPr>
              <a:t>WSU primary yellow on WSU primary green</a:t>
            </a:r>
            <a:endParaRPr lang="en-US" sz="2400" dirty="0">
              <a:solidFill>
                <a:schemeClr val="bg2">
                  <a:lumMod val="25000"/>
                </a:schemeClr>
              </a:solidFill>
            </a:endParaRPr>
          </a:p>
          <a:p>
            <a:pPr marL="579438" indent="-411163">
              <a:buClr>
                <a:srgbClr val="00594F"/>
              </a:buClr>
              <a:buFont typeface="Arial" panose="020B0604020202020204" pitchFamily="34" charset="0"/>
              <a:buChar char="•"/>
            </a:pPr>
            <a:r>
              <a:rPr lang="en-US" sz="24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2400" dirty="0"/>
          </a:p>
          <a:p>
            <a:pPr marL="576263" indent="-347663">
              <a:spcAft>
                <a:spcPts val="1200"/>
              </a:spcAft>
              <a:buFont typeface="Arial" panose="020B0604020202020204" pitchFamily="34" charset="0"/>
              <a:buChar char="•"/>
            </a:pPr>
            <a:endParaRPr lang="en-US" sz="2400" dirty="0"/>
          </a:p>
        </p:txBody>
      </p:sp>
      <p:graphicFrame>
        <p:nvGraphicFramePr>
          <p:cNvPr id="21" name="Chart 20">
            <a:extLst>
              <a:ext uri="{FF2B5EF4-FFF2-40B4-BE49-F238E27FC236}">
                <a16:creationId xmlns:a16="http://schemas.microsoft.com/office/drawing/2014/main" id="{D380219D-7C09-0F95-F44D-4810421A6438}"/>
              </a:ext>
            </a:extLst>
          </p:cNvPr>
          <p:cNvGraphicFramePr/>
          <p:nvPr>
            <p:extLst>
              <p:ext uri="{D42A27DB-BD31-4B8C-83A1-F6EECF244321}">
                <p14:modId xmlns:p14="http://schemas.microsoft.com/office/powerpoint/2010/main" val="1709544954"/>
              </p:ext>
            </p:extLst>
          </p:nvPr>
        </p:nvGraphicFramePr>
        <p:xfrm>
          <a:off x="16868701" y="16568708"/>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CD9FD479-B23B-5BAF-8B90-30B9A193A4D6}"/>
              </a:ext>
            </a:extLst>
          </p:cNvPr>
          <p:cNvSpPr txBox="1"/>
          <p:nvPr/>
        </p:nvSpPr>
        <p:spPr>
          <a:xfrm>
            <a:off x="11430000" y="6338853"/>
            <a:ext cx="10058400" cy="6740307"/>
          </a:xfrm>
          <a:prstGeom prst="rect">
            <a:avLst/>
          </a:prstGeom>
          <a:noFill/>
        </p:spPr>
        <p:txBody>
          <a:bodyPr wrap="square" numCol="2">
            <a:spAutoFit/>
          </a:bodyPr>
          <a:lstStyle/>
          <a:p>
            <a:r>
              <a:rPr lang="en-US" sz="2400" b="1" dirty="0"/>
              <a:t>Text – poor/inaccessible examples</a:t>
            </a:r>
          </a:p>
          <a:p>
            <a:r>
              <a:rPr lang="en-US" sz="24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400" dirty="0"/>
          </a:p>
          <a:p>
            <a:endParaRPr lang="en-US" sz="2400" dirty="0"/>
          </a:p>
          <a:p>
            <a:endParaRPr lang="en-US" sz="2400" dirty="0"/>
          </a:p>
          <a:p>
            <a:endParaRPr lang="en-US" sz="2400" dirty="0"/>
          </a:p>
          <a:p>
            <a:endParaRPr lang="en-US" sz="2400" dirty="0"/>
          </a:p>
          <a:p>
            <a:endParaRPr lang="en-US" sz="2400" dirty="0"/>
          </a:p>
          <a:p>
            <a:pPr marL="457200" indent="-334963">
              <a:buFont typeface="Arial" panose="020B0604020202020204" pitchFamily="34" charset="0"/>
              <a:buChar char="•"/>
            </a:pPr>
            <a:r>
              <a:rPr lang="en-US" sz="2400" dirty="0"/>
              <a:t>Black on white</a:t>
            </a:r>
          </a:p>
          <a:p>
            <a:pPr marL="457200" indent="-334963">
              <a:buFont typeface="Arial" panose="020B0604020202020204" pitchFamily="34" charset="0"/>
              <a:buChar char="•"/>
            </a:pPr>
            <a:r>
              <a:rPr lang="en-US" sz="2400" dirty="0">
                <a:solidFill>
                  <a:srgbClr val="3D7A67"/>
                </a:solidFill>
                <a:highlight>
                  <a:srgbClr val="093F39"/>
                </a:highlight>
              </a:rPr>
              <a:t>Light green on WSU primary green</a:t>
            </a:r>
          </a:p>
          <a:p>
            <a:pPr marL="457200" indent="-334963">
              <a:buFont typeface="Arial" panose="020B0604020202020204" pitchFamily="34" charset="0"/>
              <a:buChar char="•"/>
            </a:pPr>
            <a:r>
              <a:rPr lang="en-US" sz="2400"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sz="2400" b="1" dirty="0">
                <a:solidFill>
                  <a:schemeClr val="bg1"/>
                </a:solidFill>
                <a:highlight>
                  <a:srgbClr val="FFC844"/>
                </a:highlight>
              </a:rPr>
              <a:t>White on WSU primary yellow </a:t>
            </a:r>
          </a:p>
          <a:p>
            <a:pPr marL="457200" indent="-334963">
              <a:buFont typeface="Arial" panose="020B0604020202020204" pitchFamily="34" charset="0"/>
              <a:buChar char="•"/>
            </a:pPr>
            <a:r>
              <a:rPr lang="en-US" sz="2400" b="1" dirty="0">
                <a:highlight>
                  <a:srgbClr val="00594F"/>
                </a:highlight>
              </a:rPr>
              <a:t>Black on WSU primary green</a:t>
            </a:r>
            <a:endParaRPr lang="en-US" sz="2400" dirty="0"/>
          </a:p>
          <a:p>
            <a:pPr marL="457200" indent="-334963">
              <a:buClr>
                <a:srgbClr val="00594F"/>
              </a:buClr>
              <a:buFont typeface="Arial" panose="020B0604020202020204" pitchFamily="34" charset="0"/>
              <a:buChar char="•"/>
            </a:pPr>
            <a:r>
              <a:rPr lang="en-US" sz="24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2400" dirty="0">
                <a:solidFill>
                  <a:srgbClr val="FF0000"/>
                </a:solidFill>
              </a:rPr>
              <a:t>Red</a:t>
            </a:r>
            <a:r>
              <a:rPr lang="en-US" sz="2400" dirty="0">
                <a:solidFill>
                  <a:srgbClr val="093F39"/>
                </a:solidFill>
              </a:rPr>
              <a:t> does not mean this is important! When deciding to change your content's font color for important information, ensure the font color is </a:t>
            </a:r>
            <a:r>
              <a:rPr lang="en-US" sz="2400" b="1" i="1" dirty="0">
                <a:solidFill>
                  <a:srgbClr val="093F39"/>
                </a:solidFill>
              </a:rPr>
              <a:t>not</a:t>
            </a:r>
            <a:r>
              <a:rPr lang="en-US" sz="2400" dirty="0">
                <a:solidFill>
                  <a:srgbClr val="093F39"/>
                </a:solidFill>
              </a:rPr>
              <a:t> the only means of identification. </a:t>
            </a:r>
            <a:r>
              <a:rPr lang="en-US" sz="2400" b="1" dirty="0">
                <a:solidFill>
                  <a:srgbClr val="093F39"/>
                </a:solidFill>
              </a:rPr>
              <a:t>Bolding,</a:t>
            </a:r>
            <a:r>
              <a:rPr lang="en-US" sz="2400" dirty="0">
                <a:solidFill>
                  <a:srgbClr val="093F39"/>
                </a:solidFill>
              </a:rPr>
              <a:t> </a:t>
            </a:r>
            <a:r>
              <a:rPr lang="en-US" sz="2400" i="1" dirty="0">
                <a:solidFill>
                  <a:srgbClr val="093F39"/>
                </a:solidFill>
              </a:rPr>
              <a:t>italicizing</a:t>
            </a:r>
            <a:r>
              <a:rPr lang="en-US" sz="2400" dirty="0">
                <a:solidFill>
                  <a:srgbClr val="093F39"/>
                </a:solidFill>
              </a:rPr>
              <a:t> and </a:t>
            </a:r>
            <a:r>
              <a:rPr lang="en-US" sz="3200" dirty="0">
                <a:solidFill>
                  <a:srgbClr val="093F39"/>
                </a:solidFill>
              </a:rPr>
              <a:t>scale can function as indicators of importance.</a:t>
            </a:r>
            <a:endParaRPr lang="en-US" sz="2400" dirty="0">
              <a:solidFill>
                <a:srgbClr val="093F39"/>
              </a:solidFill>
            </a:endParaRPr>
          </a:p>
        </p:txBody>
      </p:sp>
      <p:sp>
        <p:nvSpPr>
          <p:cNvPr id="24" name="TextBox 23">
            <a:extLst>
              <a:ext uri="{FF2B5EF4-FFF2-40B4-BE49-F238E27FC236}">
                <a16:creationId xmlns:a16="http://schemas.microsoft.com/office/drawing/2014/main" id="{DB9354CF-F9AA-9C3D-B690-964E5D7955C1}"/>
              </a:ext>
            </a:extLst>
          </p:cNvPr>
          <p:cNvSpPr txBox="1"/>
          <p:nvPr/>
        </p:nvSpPr>
        <p:spPr>
          <a:xfrm>
            <a:off x="22189439" y="19494889"/>
            <a:ext cx="10058400" cy="1938992"/>
          </a:xfrm>
          <a:prstGeom prst="rect">
            <a:avLst/>
          </a:prstGeom>
          <a:noFill/>
        </p:spPr>
        <p:txBody>
          <a:bodyPr wrap="square" rtlCol="0">
            <a:spAutoFit/>
          </a:bodyPr>
          <a:lstStyle/>
          <a:p>
            <a:pPr>
              <a:spcAft>
                <a:spcPts val="1200"/>
              </a:spcAft>
            </a:pPr>
            <a:r>
              <a:rPr lang="en-US" sz="2400" b="1" i="1" dirty="0"/>
              <a:t>We hope you find these tips helpful! </a:t>
            </a:r>
            <a:r>
              <a:rPr lang="en-US" sz="2400" dirty="0"/>
              <a:t>If you have any questions, please call the department of Medical Communications at Wayne State University School of Medicine at 313-577-1482 or email </a:t>
            </a:r>
            <a:r>
              <a:rPr lang="en-US" sz="2400" dirty="0">
                <a:hlinkClick r:id="rId6"/>
              </a:rPr>
              <a:t>medcom@med.wayne.edu</a:t>
            </a:r>
            <a:r>
              <a:rPr lang="en-US" sz="2400" dirty="0"/>
              <a:t> We are open Monday through Friday, 8:30 a.m. through 5 p.m. and closed for university recognized holidays.</a:t>
            </a:r>
          </a:p>
        </p:txBody>
      </p:sp>
      <p:sp>
        <p:nvSpPr>
          <p:cNvPr id="25" name="Rectangle 24">
            <a:extLst>
              <a:ext uri="{FF2B5EF4-FFF2-40B4-BE49-F238E27FC236}">
                <a16:creationId xmlns:a16="http://schemas.microsoft.com/office/drawing/2014/main" id="{93469C1C-7B8C-A55C-98E0-42967101BD7F}"/>
              </a:ext>
            </a:extLst>
          </p:cNvPr>
          <p:cNvSpPr/>
          <p:nvPr/>
        </p:nvSpPr>
        <p:spPr bwMode="auto">
          <a:xfrm>
            <a:off x="22189439" y="8153401"/>
            <a:ext cx="3139440" cy="10668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rPr>
              <a:t>WSU primary green</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chemeClr val="bg1"/>
                </a:solidFill>
              </a:rPr>
              <a:t>hex (#0c5449)</a:t>
            </a:r>
            <a:br>
              <a:rPr lang="nn-NO" dirty="0">
                <a:solidFill>
                  <a:schemeClr val="bg1"/>
                </a:solidFill>
              </a:rPr>
            </a:br>
            <a:r>
              <a:rPr lang="nn-NO" dirty="0">
                <a:solidFill>
                  <a:schemeClr val="bg1"/>
                </a:solidFill>
              </a:rPr>
              <a:t>rgb (12, 84, 73)</a:t>
            </a:r>
            <a:endParaRPr kumimoji="0" lang="en-US" b="0" i="0" u="none" strike="noStrike" cap="none" normalizeH="0" baseline="0" dirty="0">
              <a:ln>
                <a:noFill/>
              </a:ln>
              <a:solidFill>
                <a:schemeClr val="bg1"/>
              </a:solidFill>
              <a:effectLst/>
            </a:endParaRPr>
          </a:p>
        </p:txBody>
      </p:sp>
      <p:sp>
        <p:nvSpPr>
          <p:cNvPr id="28" name="Rectangle 27">
            <a:extLst>
              <a:ext uri="{FF2B5EF4-FFF2-40B4-BE49-F238E27FC236}">
                <a16:creationId xmlns:a16="http://schemas.microsoft.com/office/drawing/2014/main" id="{5A993497-6BED-79C5-301B-003F5C513884}"/>
              </a:ext>
            </a:extLst>
          </p:cNvPr>
          <p:cNvSpPr/>
          <p:nvPr/>
        </p:nvSpPr>
        <p:spPr bwMode="auto">
          <a:xfrm>
            <a:off x="25648919" y="8153401"/>
            <a:ext cx="3139440" cy="1066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WSU primary yellow</a:t>
            </a:r>
          </a:p>
          <a:p>
            <a:pPr marL="0" marR="0" indent="0" algn="ctr" defTabSz="3762375" rtl="0" eaLnBrk="1" fontAlgn="base" latinLnBrk="0" hangingPunct="1">
              <a:lnSpc>
                <a:spcPct val="100000"/>
              </a:lnSpc>
              <a:spcBef>
                <a:spcPct val="0"/>
              </a:spcBef>
              <a:spcAft>
                <a:spcPct val="0"/>
              </a:spcAft>
              <a:buClrTx/>
              <a:buSzTx/>
              <a:buFontTx/>
              <a:buNone/>
              <a:tabLst/>
            </a:pPr>
            <a:r>
              <a:rPr lang="en-US" dirty="0">
                <a:solidFill>
                  <a:srgbClr val="093F39"/>
                </a:solidFill>
              </a:rPr>
              <a:t>hex (#ffcc33)</a:t>
            </a:r>
            <a:br>
              <a:rPr lang="en-US" dirty="0">
                <a:solidFill>
                  <a:srgbClr val="093F39"/>
                </a:solidFill>
              </a:rPr>
            </a:br>
            <a:r>
              <a:rPr lang="en-US" dirty="0" err="1">
                <a:solidFill>
                  <a:srgbClr val="093F39"/>
                </a:solidFill>
              </a:rPr>
              <a:t>rgb</a:t>
            </a:r>
            <a:r>
              <a:rPr lang="en-US" dirty="0">
                <a:solidFill>
                  <a:srgbClr val="093F39"/>
                </a:solidFill>
              </a:rPr>
              <a:t> (255, 204, 51)</a:t>
            </a:r>
            <a:endParaRPr kumimoji="0" lang="en-US" b="0" i="0" u="none" strike="noStrike" cap="none" normalizeH="0" baseline="0" dirty="0">
              <a:ln>
                <a:noFill/>
              </a:ln>
              <a:solidFill>
                <a:srgbClr val="093F39"/>
              </a:solidFill>
              <a:effectLst/>
            </a:endParaRPr>
          </a:p>
        </p:txBody>
      </p:sp>
      <p:sp>
        <p:nvSpPr>
          <p:cNvPr id="29" name="Rectangle 28">
            <a:extLst>
              <a:ext uri="{FF2B5EF4-FFF2-40B4-BE49-F238E27FC236}">
                <a16:creationId xmlns:a16="http://schemas.microsoft.com/office/drawing/2014/main" id="{80628C29-6B17-F67E-41CF-99EC4E753FB4}"/>
              </a:ext>
            </a:extLst>
          </p:cNvPr>
          <p:cNvSpPr/>
          <p:nvPr/>
        </p:nvSpPr>
        <p:spPr bwMode="auto">
          <a:xfrm>
            <a:off x="29108399" y="8153401"/>
            <a:ext cx="3139440" cy="1066800"/>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Grey accent</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rgbClr val="093F39"/>
                </a:solidFill>
              </a:rPr>
              <a:t>hex (#d9d9d9)</a:t>
            </a:r>
            <a:br>
              <a:rPr lang="nn-NO" dirty="0">
                <a:solidFill>
                  <a:srgbClr val="093F39"/>
                </a:solidFill>
              </a:rPr>
            </a:br>
            <a:r>
              <a:rPr lang="nn-NO" dirty="0">
                <a:solidFill>
                  <a:srgbClr val="093F39"/>
                </a:solidFill>
              </a:rPr>
              <a:t>rgb (217, 217, 217)</a:t>
            </a:r>
            <a:endParaRPr kumimoji="0" lang="en-US" b="0" i="0" u="none" strike="noStrike" cap="none" normalizeH="0" baseline="0" dirty="0">
              <a:ln>
                <a:noFill/>
              </a:ln>
              <a:solidFill>
                <a:srgbClr val="093F39"/>
              </a:solidFill>
              <a:effectLst/>
            </a:endParaRPr>
          </a:p>
        </p:txBody>
      </p:sp>
      <p:sp>
        <p:nvSpPr>
          <p:cNvPr id="30" name="Rectangle 21">
            <a:extLst>
              <a:ext uri="{FF2B5EF4-FFF2-40B4-BE49-F238E27FC236}">
                <a16:creationId xmlns:a16="http://schemas.microsoft.com/office/drawing/2014/main" id="{623DB152-1766-9D8B-0B96-B7D450BA4BE7}"/>
              </a:ext>
            </a:extLst>
          </p:cNvPr>
          <p:cNvSpPr>
            <a:spLocks noChangeArrowheads="1"/>
          </p:cNvSpPr>
          <p:nvPr/>
        </p:nvSpPr>
        <p:spPr bwMode="auto">
          <a:xfrm>
            <a:off x="22189439" y="17410784"/>
            <a:ext cx="10058400" cy="914400"/>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31" name="Rectangle 21">
            <a:extLst>
              <a:ext uri="{FF2B5EF4-FFF2-40B4-BE49-F238E27FC236}">
                <a16:creationId xmlns:a16="http://schemas.microsoft.com/office/drawing/2014/main" id="{BE19F26F-D732-5928-B6A1-EB1F1C131730}"/>
              </a:ext>
            </a:extLst>
          </p:cNvPr>
          <p:cNvSpPr>
            <a:spLocks noChangeArrowheads="1"/>
          </p:cNvSpPr>
          <p:nvPr/>
        </p:nvSpPr>
        <p:spPr bwMode="auto">
          <a:xfrm>
            <a:off x="22189439" y="18544927"/>
            <a:ext cx="10058400" cy="914400"/>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32" name="TextBox 31">
            <a:extLst>
              <a:ext uri="{FF2B5EF4-FFF2-40B4-BE49-F238E27FC236}">
                <a16:creationId xmlns:a16="http://schemas.microsoft.com/office/drawing/2014/main" id="{962DF072-68A5-BD15-8219-17F359C9CED5}"/>
              </a:ext>
            </a:extLst>
          </p:cNvPr>
          <p:cNvSpPr txBox="1"/>
          <p:nvPr/>
        </p:nvSpPr>
        <p:spPr>
          <a:xfrm>
            <a:off x="22189439" y="6338853"/>
            <a:ext cx="10210800" cy="1723549"/>
          </a:xfrm>
          <a:prstGeom prst="rect">
            <a:avLst/>
          </a:prstGeom>
          <a:noFill/>
        </p:spPr>
        <p:txBody>
          <a:bodyPr wrap="square" rtlCol="0">
            <a:spAutoFit/>
          </a:bodyPr>
          <a:lstStyle/>
          <a:p>
            <a:pPr>
              <a:spcAft>
                <a:spcPts val="1200"/>
              </a:spcAft>
            </a:pPr>
            <a:r>
              <a:rPr lang="en-US" sz="2400" b="1" dirty="0"/>
              <a:t>WSU color branding quick guide. </a:t>
            </a:r>
          </a:p>
          <a:p>
            <a:pPr>
              <a:spcAft>
                <a:spcPts val="1200"/>
              </a:spcAft>
            </a:pPr>
            <a:r>
              <a:rPr lang="en-US" sz="2400" dirty="0"/>
              <a:t>For detailed information about WSU color branding, please visit the FAQ section on our website and </a:t>
            </a:r>
            <a:r>
              <a:rPr lang="en-US" sz="2400" dirty="0">
                <a:hlinkClick r:id="rId2"/>
              </a:rPr>
              <a:t>select the WSU color under the WSU branding section</a:t>
            </a:r>
            <a:r>
              <a:rPr lang="en-US" sz="2400" dirty="0"/>
              <a:t>.</a:t>
            </a:r>
          </a:p>
        </p:txBody>
      </p:sp>
      <p:sp>
        <p:nvSpPr>
          <p:cNvPr id="33" name="TextBox 32">
            <a:extLst>
              <a:ext uri="{FF2B5EF4-FFF2-40B4-BE49-F238E27FC236}">
                <a16:creationId xmlns:a16="http://schemas.microsoft.com/office/drawing/2014/main" id="{1857B870-4EDA-31A5-A1EF-813D111A369C}"/>
              </a:ext>
            </a:extLst>
          </p:cNvPr>
          <p:cNvSpPr txBox="1"/>
          <p:nvPr/>
        </p:nvSpPr>
        <p:spPr>
          <a:xfrm>
            <a:off x="22189439" y="11351335"/>
            <a:ext cx="10058400" cy="1200329"/>
          </a:xfrm>
          <a:prstGeom prst="rect">
            <a:avLst/>
          </a:prstGeom>
          <a:noFill/>
        </p:spPr>
        <p:txBody>
          <a:bodyPr wrap="square" rtlCol="0">
            <a:spAutoFit/>
          </a:bodyPr>
          <a:lstStyle/>
          <a:p>
            <a:pPr>
              <a:spcAft>
                <a:spcPts val="1200"/>
              </a:spcAft>
            </a:pPr>
            <a:r>
              <a:rPr lang="en-US" sz="2400" b="1" dirty="0"/>
              <a:t>High resolution WSU logos. </a:t>
            </a:r>
            <a:r>
              <a:rPr lang="en-US" sz="2400" dirty="0"/>
              <a:t>Proportionally scaled down. If you need to enlarge, please LOCK ASPECT RATIO in the shape format tab! Do not stretch or scale without aspect ratio selected or scale above 100%.</a:t>
            </a:r>
          </a:p>
        </p:txBody>
      </p:sp>
      <p:pic>
        <p:nvPicPr>
          <p:cNvPr id="39" name="Picture 38" descr="Logo, company name&#10;&#10;Description automatically generated">
            <a:extLst>
              <a:ext uri="{FF2B5EF4-FFF2-40B4-BE49-F238E27FC236}">
                <a16:creationId xmlns:a16="http://schemas.microsoft.com/office/drawing/2014/main" id="{20D0242A-27B3-E187-EB6B-CC24B5DCC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15921" y="12749183"/>
            <a:ext cx="2857500" cy="2003108"/>
          </a:xfrm>
          <a:prstGeom prst="rect">
            <a:avLst/>
          </a:prstGeom>
        </p:spPr>
      </p:pic>
      <p:pic>
        <p:nvPicPr>
          <p:cNvPr id="41" name="Picture 40" descr="Logo, company name&#10;&#10;Description automatically generated">
            <a:extLst>
              <a:ext uri="{FF2B5EF4-FFF2-40B4-BE49-F238E27FC236}">
                <a16:creationId xmlns:a16="http://schemas.microsoft.com/office/drawing/2014/main" id="{A84F0160-5251-C1CC-0674-AEB1E37F3B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20021" y="12875087"/>
            <a:ext cx="2857500" cy="2003108"/>
          </a:xfrm>
          <a:prstGeom prst="rect">
            <a:avLst/>
          </a:prstGeom>
        </p:spPr>
      </p:pic>
      <p:pic>
        <p:nvPicPr>
          <p:cNvPr id="44" name="Picture 43" descr="Graphical user interface, text&#10;&#10;Description automatically generated">
            <a:extLst>
              <a:ext uri="{FF2B5EF4-FFF2-40B4-BE49-F238E27FC236}">
                <a16:creationId xmlns:a16="http://schemas.microsoft.com/office/drawing/2014/main" id="{7C4F4287-141E-8DFF-9CB5-354A0446B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39671" y="15067242"/>
            <a:ext cx="3810000" cy="967740"/>
          </a:xfrm>
          <a:prstGeom prst="rect">
            <a:avLst/>
          </a:prstGeom>
        </p:spPr>
      </p:pic>
      <p:pic>
        <p:nvPicPr>
          <p:cNvPr id="46" name="Picture 45" descr="Text&#10;&#10;Description automatically generated">
            <a:extLst>
              <a:ext uri="{FF2B5EF4-FFF2-40B4-BE49-F238E27FC236}">
                <a16:creationId xmlns:a16="http://schemas.microsoft.com/office/drawing/2014/main" id="{B8E5E4CC-9DD4-8784-F0D6-C02F170376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43771" y="15201619"/>
            <a:ext cx="3810000" cy="967740"/>
          </a:xfrm>
          <a:prstGeom prst="rect">
            <a:avLst/>
          </a:prstGeom>
        </p:spPr>
      </p:pic>
      <p:sp>
        <p:nvSpPr>
          <p:cNvPr id="47" name="TextBox 46">
            <a:extLst>
              <a:ext uri="{FF2B5EF4-FFF2-40B4-BE49-F238E27FC236}">
                <a16:creationId xmlns:a16="http://schemas.microsoft.com/office/drawing/2014/main" id="{85B8EB04-9E0D-94AB-A4AA-48013B5300F5}"/>
              </a:ext>
            </a:extLst>
          </p:cNvPr>
          <p:cNvSpPr txBox="1"/>
          <p:nvPr/>
        </p:nvSpPr>
        <p:spPr>
          <a:xfrm>
            <a:off x="11384278" y="14062452"/>
            <a:ext cx="10058400" cy="22467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effectLst/>
              </a:rPr>
              <a:t>Include a brief caption for figure(s), and explicitly refer to the figure in the text</a:t>
            </a:r>
            <a:r>
              <a:rPr lang="en-US" sz="2400" dirty="0"/>
              <a:t>, which includes </a:t>
            </a:r>
            <a:r>
              <a:rPr lang="en-US" sz="2400" dirty="0">
                <a:effectLst/>
              </a:rPr>
              <a:t>labeling with legible fonts and font sizes</a:t>
            </a:r>
          </a:p>
          <a:p>
            <a:pPr marL="342900" indent="-342900">
              <a:spcAft>
                <a:spcPts val="1200"/>
              </a:spcAft>
              <a:buFont typeface="Arial" panose="020B0604020202020204" pitchFamily="34" charset="0"/>
              <a:buChar char="•"/>
            </a:pPr>
            <a:r>
              <a:rPr lang="en-US" sz="2400" dirty="0"/>
              <a:t>F</a:t>
            </a:r>
            <a:r>
              <a:rPr lang="en-US" sz="2400" dirty="0">
                <a:effectLst/>
              </a:rPr>
              <a:t>igures (Figure 1) should advance the points you’re making in the text</a:t>
            </a:r>
          </a:p>
          <a:p>
            <a:pPr marL="342900" indent="-342900">
              <a:spcAft>
                <a:spcPts val="1200"/>
              </a:spcAft>
              <a:buFont typeface="Arial" panose="020B0604020202020204" pitchFamily="34" charset="0"/>
              <a:buChar char="•"/>
            </a:pPr>
            <a:r>
              <a:rPr lang="en-US" sz="2400" dirty="0"/>
              <a:t>Ensure </a:t>
            </a:r>
            <a:r>
              <a:rPr lang="en-US" sz="2400" dirty="0">
                <a:effectLst/>
              </a:rPr>
              <a:t>images and figures are sufficiently high resolution for enlargement</a:t>
            </a:r>
            <a:endParaRPr lang="en-US" sz="2400" dirty="0"/>
          </a:p>
        </p:txBody>
      </p:sp>
      <p:pic>
        <p:nvPicPr>
          <p:cNvPr id="49" name="Picture 48" descr="A large building with a clock tower&#10;&#10;Description automatically generated with medium confidence">
            <a:extLst>
              <a:ext uri="{FF2B5EF4-FFF2-40B4-BE49-F238E27FC236}">
                <a16:creationId xmlns:a16="http://schemas.microsoft.com/office/drawing/2014/main" id="{62AE6AD7-7D7B-FF60-AE36-F47D46C28FB9}"/>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28976" y="16840755"/>
            <a:ext cx="4983478" cy="3107245"/>
          </a:xfrm>
          <a:prstGeom prst="rect">
            <a:avLst/>
          </a:prstGeom>
        </p:spPr>
      </p:pic>
      <p:sp>
        <p:nvSpPr>
          <p:cNvPr id="50" name="TextBox 49">
            <a:extLst>
              <a:ext uri="{FF2B5EF4-FFF2-40B4-BE49-F238E27FC236}">
                <a16:creationId xmlns:a16="http://schemas.microsoft.com/office/drawing/2014/main" id="{740104A1-04A4-F430-15EE-52BFF8D6D2E5}"/>
              </a:ext>
            </a:extLst>
          </p:cNvPr>
          <p:cNvSpPr txBox="1"/>
          <p:nvPr/>
        </p:nvSpPr>
        <p:spPr>
          <a:xfrm>
            <a:off x="11340445" y="19948000"/>
            <a:ext cx="5072008" cy="646331"/>
          </a:xfrm>
          <a:prstGeom prst="rect">
            <a:avLst/>
          </a:prstGeom>
          <a:noFill/>
        </p:spPr>
        <p:txBody>
          <a:bodyPr wrap="square" rtlCol="0">
            <a:spAutoFit/>
          </a:bodyPr>
          <a:lstStyle/>
          <a:p>
            <a:r>
              <a:rPr lang="en-US" dirty="0"/>
              <a:t>Figure 1 - reference figures in your poster. Suggested caption text size is 18 point </a:t>
            </a:r>
          </a:p>
        </p:txBody>
      </p:sp>
      <p:sp>
        <p:nvSpPr>
          <p:cNvPr id="51" name="TextBox 50">
            <a:extLst>
              <a:ext uri="{FF2B5EF4-FFF2-40B4-BE49-F238E27FC236}">
                <a16:creationId xmlns:a16="http://schemas.microsoft.com/office/drawing/2014/main" id="{B1253B73-99F6-7DBC-CD86-A716EDB3EF3B}"/>
              </a:ext>
            </a:extLst>
          </p:cNvPr>
          <p:cNvSpPr txBox="1"/>
          <p:nvPr/>
        </p:nvSpPr>
        <p:spPr>
          <a:xfrm>
            <a:off x="16764942" y="20464385"/>
            <a:ext cx="5072008" cy="369332"/>
          </a:xfrm>
          <a:prstGeom prst="rect">
            <a:avLst/>
          </a:prstGeom>
          <a:noFill/>
        </p:spPr>
        <p:txBody>
          <a:bodyPr wrap="square" rtlCol="0">
            <a:spAutoFit/>
          </a:bodyPr>
          <a:lstStyle/>
          <a:p>
            <a:r>
              <a:rPr lang="en-US" dirty="0"/>
              <a:t>Figure 2 – example chart</a:t>
            </a:r>
          </a:p>
        </p:txBody>
      </p:sp>
      <p:pic>
        <p:nvPicPr>
          <p:cNvPr id="2" name="Picture 1" descr="Logo, company name&#10;&#10;Description automatically generated">
            <a:extLst>
              <a:ext uri="{FF2B5EF4-FFF2-40B4-BE49-F238E27FC236}">
                <a16:creationId xmlns:a16="http://schemas.microsoft.com/office/drawing/2014/main" id="{9A1BCCEF-D588-3F09-60D5-EB618FFF27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 y="523727"/>
            <a:ext cx="4968240" cy="3482737"/>
          </a:xfrm>
          <a:prstGeom prst="rect">
            <a:avLst/>
          </a:prstGeom>
        </p:spPr>
      </p:pic>
    </p:spTree>
    <p:extLst>
      <p:ext uri="{BB962C8B-B14F-4D97-AF65-F5344CB8AC3E}">
        <p14:creationId xmlns:p14="http://schemas.microsoft.com/office/powerpoint/2010/main" val="3725879194"/>
      </p:ext>
    </p:extLst>
  </p:cSld>
  <p:clrMapOvr>
    <a:masterClrMapping/>
  </p:clrMapOvr>
</p:sld>
</file>

<file path=ppt/theme/theme1.xml><?xml version="1.0" encoding="utf-8"?>
<a:theme xmlns:a="http://schemas.openxmlformats.org/drawingml/2006/main" name="Default Design">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223</TotalTime>
  <Words>762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Default Design</vt:lpstr>
      <vt:lpstr>Title – this is a 36” x 24”  (3’ x 2’) poster, 80 point Lato title heading, legible at 16 feet away</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3x2 PowerPoint poster template</dc:title>
  <dc:subject>WSU SOM 3x2 PowerPoint poster template</dc:subject>
  <dc:creator>Medical Communications</dc:creator>
  <cp:keywords>poster scientific presentation 3x2 printing</cp:keywords>
  <cp:lastModifiedBy>Matthew Garin</cp:lastModifiedBy>
  <cp:revision>45</cp:revision>
  <dcterms:created xsi:type="dcterms:W3CDTF">2023-01-16T16:30:04Z</dcterms:created>
  <dcterms:modified xsi:type="dcterms:W3CDTF">2023-01-16T22:51:05Z</dcterms:modified>
  <cp:category>poster template</cp:category>
</cp:coreProperties>
</file>