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32918400" cy="16459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94B"/>
    <a:srgbClr val="FFF8E0"/>
    <a:srgbClr val="FFF2C9"/>
    <a:srgbClr val="ACC9C0"/>
    <a:srgbClr val="093F39"/>
    <a:srgbClr val="0C5449"/>
    <a:srgbClr val="D8AD2D"/>
    <a:srgbClr val="FFCC33"/>
    <a:srgbClr val="FFE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0" autoAdjust="0"/>
    <p:restoredTop sz="94660"/>
  </p:normalViewPr>
  <p:slideViewPr>
    <p:cSldViewPr snapToGrid="0">
      <p:cViewPr varScale="1">
        <p:scale>
          <a:sx n="28" d="100"/>
          <a:sy n="28" d="100"/>
        </p:scale>
        <p:origin x="88" y="6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C04-421E-946A-842FD15B2A8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C04-421E-946A-842FD15B2A8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C04-421E-946A-842FD15B2A8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C04-421E-946A-842FD15B2A8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C04-421E-946A-842FD15B2A8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6x3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653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4">
            <a:extLst>
              <a:ext uri="{FF2B5EF4-FFF2-40B4-BE49-F238E27FC236}">
                <a16:creationId xmlns:a16="http://schemas.microsoft.com/office/drawing/2014/main" id="{7DA433D5-16A8-9F99-B91C-22995601A07C}"/>
              </a:ext>
            </a:extLst>
          </p:cNvPr>
          <p:cNvSpPr>
            <a:spLocks noChangeArrowheads="1"/>
          </p:cNvSpPr>
          <p:nvPr userDrawn="1"/>
        </p:nvSpPr>
        <p:spPr bwMode="auto">
          <a:xfrm>
            <a:off x="240637" y="4173921"/>
            <a:ext cx="10515600" cy="12097019"/>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48974" tIns="24487" rIns="48974" bIns="24487"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275"/>
          </a:p>
        </p:txBody>
      </p:sp>
      <p:sp>
        <p:nvSpPr>
          <p:cNvPr id="9" name="Rectangle 14">
            <a:extLst>
              <a:ext uri="{FF2B5EF4-FFF2-40B4-BE49-F238E27FC236}">
                <a16:creationId xmlns:a16="http://schemas.microsoft.com/office/drawing/2014/main" id="{FD32C1A6-194F-4930-69FF-B55E58A102EF}"/>
              </a:ext>
            </a:extLst>
          </p:cNvPr>
          <p:cNvSpPr>
            <a:spLocks noChangeArrowheads="1"/>
          </p:cNvSpPr>
          <p:nvPr userDrawn="1"/>
        </p:nvSpPr>
        <p:spPr bwMode="auto">
          <a:xfrm>
            <a:off x="11201400" y="4173921"/>
            <a:ext cx="10515600" cy="12097019"/>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48974" tIns="24487" rIns="48974" bIns="24487"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275"/>
          </a:p>
        </p:txBody>
      </p:sp>
      <p:sp>
        <p:nvSpPr>
          <p:cNvPr id="10" name="Rectangle 14">
            <a:extLst>
              <a:ext uri="{FF2B5EF4-FFF2-40B4-BE49-F238E27FC236}">
                <a16:creationId xmlns:a16="http://schemas.microsoft.com/office/drawing/2014/main" id="{075F905E-BF01-38F6-2A70-C22A71E77810}"/>
              </a:ext>
            </a:extLst>
          </p:cNvPr>
          <p:cNvSpPr>
            <a:spLocks noChangeArrowheads="1"/>
          </p:cNvSpPr>
          <p:nvPr userDrawn="1"/>
        </p:nvSpPr>
        <p:spPr bwMode="auto">
          <a:xfrm>
            <a:off x="22133859" y="4173921"/>
            <a:ext cx="10515600" cy="12097019"/>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48974" tIns="24487" rIns="48974" bIns="24487"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275"/>
          </a:p>
        </p:txBody>
      </p:sp>
      <p:sp>
        <p:nvSpPr>
          <p:cNvPr id="7" name="Rectangle 6">
            <a:extLst>
              <a:ext uri="{FF2B5EF4-FFF2-40B4-BE49-F238E27FC236}">
                <a16:creationId xmlns:a16="http://schemas.microsoft.com/office/drawing/2014/main" id="{AD25ACB7-6C7D-4AD1-C693-BA9ED626B40D}"/>
              </a:ext>
            </a:extLst>
          </p:cNvPr>
          <p:cNvSpPr/>
          <p:nvPr userDrawn="1"/>
        </p:nvSpPr>
        <p:spPr>
          <a:xfrm>
            <a:off x="240637" y="159159"/>
            <a:ext cx="32408822" cy="3660038"/>
          </a:xfrm>
          <a:prstGeom prst="rect">
            <a:avLst/>
          </a:prstGeom>
          <a:gradFill>
            <a:gsLst>
              <a:gs pos="0">
                <a:srgbClr val="0C5449"/>
              </a:gs>
              <a:gs pos="100000">
                <a:srgbClr val="093F39"/>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4">
            <a:extLst>
              <a:ext uri="{FF2B5EF4-FFF2-40B4-BE49-F238E27FC236}">
                <a16:creationId xmlns:a16="http://schemas.microsoft.com/office/drawing/2014/main" id="{70977D1D-7421-825F-B0C4-B813FD6BC75C}"/>
              </a:ext>
            </a:extLst>
          </p:cNvPr>
          <p:cNvSpPr>
            <a:spLocks noChangeArrowheads="1"/>
          </p:cNvSpPr>
          <p:nvPr userDrawn="1"/>
        </p:nvSpPr>
        <p:spPr bwMode="auto">
          <a:xfrm>
            <a:off x="240637" y="16221407"/>
            <a:ext cx="10515600" cy="68580"/>
          </a:xfrm>
          <a:prstGeom prst="rect">
            <a:avLst/>
          </a:prstGeom>
          <a:solidFill>
            <a:srgbClr val="D8AD2D"/>
          </a:solidFill>
          <a:ln w="9525">
            <a:noFill/>
            <a:miter lim="800000"/>
            <a:headEnd/>
            <a:tailEnd/>
          </a:ln>
        </p:spPr>
        <p:txBody>
          <a:bodyPr wrap="none" lIns="48974" tIns="24487" rIns="48974" bIns="24487"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275"/>
          </a:p>
        </p:txBody>
      </p:sp>
      <p:sp>
        <p:nvSpPr>
          <p:cNvPr id="12" name="Rectangle 14">
            <a:extLst>
              <a:ext uri="{FF2B5EF4-FFF2-40B4-BE49-F238E27FC236}">
                <a16:creationId xmlns:a16="http://schemas.microsoft.com/office/drawing/2014/main" id="{F816BDE6-EE94-BA0A-C916-4CD2BBE026B3}"/>
              </a:ext>
            </a:extLst>
          </p:cNvPr>
          <p:cNvSpPr>
            <a:spLocks noChangeArrowheads="1"/>
          </p:cNvSpPr>
          <p:nvPr userDrawn="1"/>
        </p:nvSpPr>
        <p:spPr bwMode="auto">
          <a:xfrm>
            <a:off x="11201400" y="16221407"/>
            <a:ext cx="10515600" cy="68580"/>
          </a:xfrm>
          <a:prstGeom prst="rect">
            <a:avLst/>
          </a:prstGeom>
          <a:solidFill>
            <a:srgbClr val="D8AD2D"/>
          </a:solidFill>
          <a:ln w="9525">
            <a:noFill/>
            <a:miter lim="800000"/>
            <a:headEnd/>
            <a:tailEnd/>
          </a:ln>
        </p:spPr>
        <p:txBody>
          <a:bodyPr wrap="none" lIns="48974" tIns="24487" rIns="48974" bIns="24487"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275"/>
          </a:p>
        </p:txBody>
      </p:sp>
      <p:sp>
        <p:nvSpPr>
          <p:cNvPr id="13" name="Rectangle 14">
            <a:extLst>
              <a:ext uri="{FF2B5EF4-FFF2-40B4-BE49-F238E27FC236}">
                <a16:creationId xmlns:a16="http://schemas.microsoft.com/office/drawing/2014/main" id="{7DDAE307-7263-4366-DD1E-556724C6D19C}"/>
              </a:ext>
            </a:extLst>
          </p:cNvPr>
          <p:cNvSpPr>
            <a:spLocks noChangeArrowheads="1"/>
          </p:cNvSpPr>
          <p:nvPr userDrawn="1"/>
        </p:nvSpPr>
        <p:spPr bwMode="auto">
          <a:xfrm>
            <a:off x="22133859" y="16221407"/>
            <a:ext cx="10515600" cy="68580"/>
          </a:xfrm>
          <a:prstGeom prst="rect">
            <a:avLst/>
          </a:prstGeom>
          <a:solidFill>
            <a:srgbClr val="D8AD2D"/>
          </a:solidFill>
          <a:ln w="9525">
            <a:noFill/>
            <a:miter lim="800000"/>
            <a:headEnd/>
            <a:tailEnd/>
          </a:ln>
        </p:spPr>
        <p:txBody>
          <a:bodyPr wrap="none" lIns="48974" tIns="24487" rIns="48974" bIns="24487"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275"/>
          </a:p>
        </p:txBody>
      </p:sp>
      <p:sp>
        <p:nvSpPr>
          <p:cNvPr id="14" name="Rectangle 13">
            <a:extLst>
              <a:ext uri="{FF2B5EF4-FFF2-40B4-BE49-F238E27FC236}">
                <a16:creationId xmlns:a16="http://schemas.microsoft.com/office/drawing/2014/main" id="{8112DCF2-46C4-BCC5-E21B-296BB251273B}"/>
              </a:ext>
            </a:extLst>
          </p:cNvPr>
          <p:cNvSpPr/>
          <p:nvPr userDrawn="1"/>
        </p:nvSpPr>
        <p:spPr>
          <a:xfrm flipV="1">
            <a:off x="237045" y="3815251"/>
            <a:ext cx="32408822" cy="68580"/>
          </a:xfrm>
          <a:prstGeom prst="rect">
            <a:avLst/>
          </a:prstGeom>
          <a:gradFill flip="none" rotWithShape="1">
            <a:gsLst>
              <a:gs pos="0">
                <a:srgbClr val="0C5449"/>
              </a:gs>
              <a:gs pos="100000">
                <a:srgbClr val="093F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ight Triangle 14">
            <a:extLst>
              <a:ext uri="{FF2B5EF4-FFF2-40B4-BE49-F238E27FC236}">
                <a16:creationId xmlns:a16="http://schemas.microsoft.com/office/drawing/2014/main" id="{3FDE1CFD-441A-CC39-4815-C47AE7E5E5AE}"/>
              </a:ext>
            </a:extLst>
          </p:cNvPr>
          <p:cNvSpPr/>
          <p:nvPr userDrawn="1"/>
        </p:nvSpPr>
        <p:spPr>
          <a:xfrm rot="16200000">
            <a:off x="31752796" y="2987167"/>
            <a:ext cx="768569" cy="1024759"/>
          </a:xfrm>
          <a:prstGeom prst="rtTriangle">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E4DD2735-637B-93AA-DBB5-AB7B4CE90A08}"/>
              </a:ext>
            </a:extLst>
          </p:cNvPr>
          <p:cNvSpPr/>
          <p:nvPr userDrawn="1"/>
        </p:nvSpPr>
        <p:spPr>
          <a:xfrm flipV="1">
            <a:off x="237045" y="159159"/>
            <a:ext cx="32408822" cy="68580"/>
          </a:xfrm>
          <a:prstGeom prst="rect">
            <a:avLst/>
          </a:prstGeom>
          <a:gradFill flip="none" rotWithShape="1">
            <a:gsLst>
              <a:gs pos="100000">
                <a:srgbClr val="0C5449"/>
              </a:gs>
              <a:gs pos="0">
                <a:srgbClr val="093F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ight Triangle 16">
            <a:extLst>
              <a:ext uri="{FF2B5EF4-FFF2-40B4-BE49-F238E27FC236}">
                <a16:creationId xmlns:a16="http://schemas.microsoft.com/office/drawing/2014/main" id="{0695748D-5B71-C87C-D7F0-636EF02710F2}"/>
              </a:ext>
            </a:extLst>
          </p:cNvPr>
          <p:cNvSpPr/>
          <p:nvPr userDrawn="1"/>
        </p:nvSpPr>
        <p:spPr>
          <a:xfrm rot="5400000">
            <a:off x="368733" y="31065"/>
            <a:ext cx="768569" cy="1024759"/>
          </a:xfrm>
          <a:prstGeom prst="rtTriangle">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2263140" y="876301"/>
            <a:ext cx="28392120" cy="318135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26493137"/>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2194560" rtl="0" eaLnBrk="1" latinLnBrk="0" hangingPunct="1">
        <a:lnSpc>
          <a:spcPct val="90000"/>
        </a:lnSpc>
        <a:spcBef>
          <a:spcPct val="0"/>
        </a:spcBef>
        <a:buNone/>
        <a:defRPr sz="10560" kern="1200">
          <a:solidFill>
            <a:schemeClr val="bg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5C57D4-768D-8E2C-ABF0-935547EFB611}"/>
              </a:ext>
            </a:extLst>
          </p:cNvPr>
          <p:cNvSpPr/>
          <p:nvPr/>
        </p:nvSpPr>
        <p:spPr bwMode="auto">
          <a:xfrm>
            <a:off x="26386763" y="9473276"/>
            <a:ext cx="3886199" cy="258232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2821781" fontAlgn="base">
              <a:spcBef>
                <a:spcPct val="0"/>
              </a:spcBef>
              <a:spcAft>
                <a:spcPct val="0"/>
              </a:spcAft>
            </a:pPr>
            <a:endParaRPr lang="en-US" sz="1950">
              <a:latin typeface="Arial" pitchFamily="34" charset="0"/>
            </a:endParaRPr>
          </a:p>
        </p:txBody>
      </p:sp>
      <p:sp>
        <p:nvSpPr>
          <p:cNvPr id="6" name="Rectangle 21">
            <a:extLst>
              <a:ext uri="{FF2B5EF4-FFF2-40B4-BE49-F238E27FC236}">
                <a16:creationId xmlns:a16="http://schemas.microsoft.com/office/drawing/2014/main" id="{6021D743-2F9C-EB02-FCEE-923D61FF8E45}"/>
              </a:ext>
            </a:extLst>
          </p:cNvPr>
          <p:cNvSpPr>
            <a:spLocks noChangeArrowheads="1"/>
          </p:cNvSpPr>
          <p:nvPr/>
        </p:nvSpPr>
        <p:spPr bwMode="auto">
          <a:xfrm>
            <a:off x="22136274" y="12220410"/>
            <a:ext cx="10515600" cy="68580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References</a:t>
            </a:r>
          </a:p>
        </p:txBody>
      </p:sp>
      <p:sp>
        <p:nvSpPr>
          <p:cNvPr id="10" name="Title 8">
            <a:extLst>
              <a:ext uri="{FF2B5EF4-FFF2-40B4-BE49-F238E27FC236}">
                <a16:creationId xmlns:a16="http://schemas.microsoft.com/office/drawing/2014/main" id="{35AE11C3-5D5C-CAF5-E8C3-AEF145395ADE}"/>
              </a:ext>
            </a:extLst>
          </p:cNvPr>
          <p:cNvSpPr txBox="1">
            <a:spLocks/>
          </p:cNvSpPr>
          <p:nvPr/>
        </p:nvSpPr>
        <p:spPr>
          <a:xfrm>
            <a:off x="5617028" y="647514"/>
            <a:ext cx="26624477" cy="1813241"/>
          </a:xfrm>
          <a:prstGeom prst="rect">
            <a:avLst/>
          </a:prstGeom>
        </p:spPr>
        <p:txBody>
          <a:bodyPr/>
          <a:lstStyle>
            <a:lvl1pPr algn="l" defTabSz="1432838" rtl="0" eaLnBrk="1" latinLnBrk="0" hangingPunct="1">
              <a:spcBef>
                <a:spcPct val="0"/>
              </a:spcBef>
              <a:buNone/>
              <a:defRPr sz="4400" kern="1200" cap="all" baseline="0">
                <a:solidFill>
                  <a:schemeClr val="tx1"/>
                </a:solidFill>
                <a:latin typeface="+mj-lt"/>
                <a:ea typeface="+mj-ea"/>
                <a:cs typeface="+mj-cs"/>
              </a:defRPr>
            </a:lvl1pPr>
          </a:lstStyle>
          <a:p>
            <a:pPr algn="ctr"/>
            <a:r>
              <a:rPr lang="en-US" sz="4800" cap="none" dirty="0">
                <a:solidFill>
                  <a:schemeClr val="bg1"/>
                </a:solidFill>
              </a:rPr>
              <a:t>Title – this is a </a:t>
            </a:r>
            <a:r>
              <a:rPr lang="en-US" sz="4800" cap="none" dirty="0">
                <a:solidFill>
                  <a:srgbClr val="FFE596"/>
                </a:solidFill>
              </a:rPr>
              <a:t>72” x 36”  (6’ x 3’) poster</a:t>
            </a:r>
            <a:r>
              <a:rPr lang="en-US" sz="4800" cap="none" dirty="0">
                <a:solidFill>
                  <a:schemeClr val="bg1"/>
                </a:solidFill>
              </a:rPr>
              <a:t>, 96 point </a:t>
            </a:r>
            <a:r>
              <a:rPr lang="en-US" sz="4800" cap="none" dirty="0" err="1">
                <a:solidFill>
                  <a:schemeClr val="bg1"/>
                </a:solidFill>
              </a:rPr>
              <a:t>Lato</a:t>
            </a:r>
            <a:r>
              <a:rPr lang="en-US" sz="4800" cap="none" dirty="0">
                <a:solidFill>
                  <a:schemeClr val="bg1"/>
                </a:solidFill>
              </a:rPr>
              <a:t> title heading, legible at 16 feet away when printed at 200%</a:t>
            </a:r>
          </a:p>
        </p:txBody>
      </p:sp>
      <p:sp>
        <p:nvSpPr>
          <p:cNvPr id="11" name="Subtitle 9">
            <a:extLst>
              <a:ext uri="{FF2B5EF4-FFF2-40B4-BE49-F238E27FC236}">
                <a16:creationId xmlns:a16="http://schemas.microsoft.com/office/drawing/2014/main" id="{66C9D7E1-ED51-3B58-DFB3-A045A0B6FAC9}"/>
              </a:ext>
            </a:extLst>
          </p:cNvPr>
          <p:cNvSpPr txBox="1">
            <a:spLocks/>
          </p:cNvSpPr>
          <p:nvPr/>
        </p:nvSpPr>
        <p:spPr>
          <a:xfrm>
            <a:off x="5617030" y="2460754"/>
            <a:ext cx="26624476" cy="1257728"/>
          </a:xfrm>
          <a:prstGeom prst="rect">
            <a:avLst/>
          </a:prstGeom>
        </p:spPr>
        <p:txBody>
          <a:bodyPr/>
          <a:lst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a:lstStyle>
          <a:p>
            <a:pPr algn="ctr">
              <a:spcBef>
                <a:spcPts val="0"/>
              </a:spcBef>
            </a:pPr>
            <a:r>
              <a:rPr lang="en-US" sz="2800" dirty="0">
                <a:solidFill>
                  <a:schemeClr val="bg1"/>
                </a:solidFill>
              </a:rPr>
              <a:t>Authors and affiliations</a:t>
            </a:r>
          </a:p>
          <a:p>
            <a:pPr algn="ctr">
              <a:spcBef>
                <a:spcPts val="0"/>
              </a:spcBef>
            </a:pPr>
            <a:r>
              <a:rPr lang="en-US" sz="2800" dirty="0">
                <a:solidFill>
                  <a:schemeClr val="bg1"/>
                </a:solidFill>
              </a:rPr>
              <a:t>56 point </a:t>
            </a:r>
            <a:r>
              <a:rPr lang="en-US" sz="2800" dirty="0" err="1">
                <a:solidFill>
                  <a:schemeClr val="bg1"/>
                </a:solidFill>
              </a:rPr>
              <a:t>Lato</a:t>
            </a:r>
            <a:r>
              <a:rPr lang="en-US" sz="2800" dirty="0">
                <a:solidFill>
                  <a:schemeClr val="bg1"/>
                </a:solidFill>
              </a:rPr>
              <a:t> medium body when printed at 200%</a:t>
            </a:r>
          </a:p>
        </p:txBody>
      </p:sp>
      <p:sp>
        <p:nvSpPr>
          <p:cNvPr id="12" name="Rectangle 11">
            <a:extLst>
              <a:ext uri="{FF2B5EF4-FFF2-40B4-BE49-F238E27FC236}">
                <a16:creationId xmlns:a16="http://schemas.microsoft.com/office/drawing/2014/main" id="{3705D881-7E79-0E2D-79A4-F79270197945}"/>
              </a:ext>
            </a:extLst>
          </p:cNvPr>
          <p:cNvSpPr/>
          <p:nvPr/>
        </p:nvSpPr>
        <p:spPr>
          <a:xfrm>
            <a:off x="24905969" y="7938241"/>
            <a:ext cx="2354580" cy="452619"/>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2DA1FC6-6590-7FF1-0507-E481C287FD1E}"/>
              </a:ext>
            </a:extLst>
          </p:cNvPr>
          <p:cNvSpPr/>
          <p:nvPr/>
        </p:nvSpPr>
        <p:spPr>
          <a:xfrm>
            <a:off x="27500579" y="7938241"/>
            <a:ext cx="2354580" cy="452619"/>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364DD14E-CDD8-FF26-1A49-D6D1C514E0A1}"/>
              </a:ext>
            </a:extLst>
          </p:cNvPr>
          <p:cNvSpPr/>
          <p:nvPr/>
        </p:nvSpPr>
        <p:spPr>
          <a:xfrm>
            <a:off x="22311359" y="7938241"/>
            <a:ext cx="2354580" cy="452619"/>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extBox 14">
            <a:extLst>
              <a:ext uri="{FF2B5EF4-FFF2-40B4-BE49-F238E27FC236}">
                <a16:creationId xmlns:a16="http://schemas.microsoft.com/office/drawing/2014/main" id="{4D11975F-60DE-C743-E8F0-FB2A003287CF}"/>
              </a:ext>
            </a:extLst>
          </p:cNvPr>
          <p:cNvSpPr txBox="1"/>
          <p:nvPr/>
        </p:nvSpPr>
        <p:spPr>
          <a:xfrm>
            <a:off x="22311359" y="7314993"/>
            <a:ext cx="9930146" cy="534311"/>
          </a:xfrm>
          <a:prstGeom prst="rect">
            <a:avLst/>
          </a:prstGeom>
          <a:noFill/>
        </p:spPr>
        <p:txBody>
          <a:bodyPr wrap="square" rtlCol="0">
            <a:noAutofit/>
          </a:bodyPr>
          <a:lstStyle/>
          <a:p>
            <a:pPr>
              <a:spcAft>
                <a:spcPts val="900"/>
              </a:spcAft>
            </a:pPr>
            <a:r>
              <a:rPr lang="en-US" sz="1600" dirty="0"/>
              <a:t>Below are 3 accent gradients you can use as part of the WSU color branding.</a:t>
            </a:r>
          </a:p>
        </p:txBody>
      </p:sp>
      <p:sp>
        <p:nvSpPr>
          <p:cNvPr id="16" name="TextBox 15">
            <a:extLst>
              <a:ext uri="{FF2B5EF4-FFF2-40B4-BE49-F238E27FC236}">
                <a16:creationId xmlns:a16="http://schemas.microsoft.com/office/drawing/2014/main" id="{044E781D-372D-54E2-036F-2EF76F689762}"/>
              </a:ext>
            </a:extLst>
          </p:cNvPr>
          <p:cNvSpPr txBox="1"/>
          <p:nvPr/>
        </p:nvSpPr>
        <p:spPr>
          <a:xfrm>
            <a:off x="458434" y="5003608"/>
            <a:ext cx="10049546" cy="10588328"/>
          </a:xfrm>
          <a:prstGeom prst="rect">
            <a:avLst/>
          </a:prstGeom>
          <a:noFill/>
        </p:spPr>
        <p:txBody>
          <a:bodyPr wrap="square" rtlCol="0">
            <a:noAutofit/>
          </a:bodyPr>
          <a:lstStyle/>
          <a:p>
            <a:pPr>
              <a:spcAft>
                <a:spcPts val="900"/>
              </a:spcAft>
            </a:pPr>
            <a:r>
              <a:rPr lang="en-US" sz="1600" dirty="0"/>
              <a:t>Any posters that are meant to be read at a minimum distance; the following sizes are suggested:</a:t>
            </a:r>
          </a:p>
          <a:p>
            <a:pPr marL="432197" indent="-260747">
              <a:spcAft>
                <a:spcPts val="900"/>
              </a:spcAft>
              <a:buFont typeface="Arial" panose="020B0604020202020204" pitchFamily="34" charset="0"/>
              <a:buChar char="•"/>
            </a:pPr>
            <a:r>
              <a:rPr lang="en-US" sz="1600" dirty="0"/>
              <a:t>Title: 96 pt bolded</a:t>
            </a:r>
          </a:p>
          <a:p>
            <a:pPr marL="432197" indent="-260747">
              <a:spcAft>
                <a:spcPts val="900"/>
              </a:spcAft>
              <a:buFont typeface="Arial" panose="020B0604020202020204" pitchFamily="34" charset="0"/>
              <a:buChar char="•"/>
            </a:pPr>
            <a:r>
              <a:rPr lang="en-US" sz="1600" dirty="0"/>
              <a:t>Authors and affiliations: 54 - 60 </a:t>
            </a:r>
            <a:r>
              <a:rPr lang="en-US" sz="1600" dirty="0" err="1"/>
              <a:t>pt</a:t>
            </a:r>
            <a:endParaRPr lang="en-US" sz="1600" dirty="0"/>
          </a:p>
          <a:p>
            <a:pPr marL="432197" indent="-260747">
              <a:spcAft>
                <a:spcPts val="900"/>
              </a:spcAft>
              <a:buFont typeface="Arial" panose="020B0604020202020204" pitchFamily="34" charset="0"/>
              <a:buChar char="•"/>
            </a:pPr>
            <a:r>
              <a:rPr lang="en-US" sz="1600" dirty="0"/>
              <a:t>Headings: 56 pt</a:t>
            </a:r>
          </a:p>
          <a:p>
            <a:pPr marL="432197" indent="-260747">
              <a:spcAft>
                <a:spcPts val="900"/>
              </a:spcAft>
              <a:buFont typeface="Arial" panose="020B0604020202020204" pitchFamily="34" charset="0"/>
              <a:buChar char="•"/>
            </a:pPr>
            <a:r>
              <a:rPr lang="en-US" sz="1600" dirty="0"/>
              <a:t>Body text: 24 - 36 pt</a:t>
            </a:r>
          </a:p>
          <a:p>
            <a:pPr marL="432197" indent="-260747">
              <a:spcAft>
                <a:spcPts val="900"/>
              </a:spcAft>
              <a:buFont typeface="Arial" panose="020B0604020202020204" pitchFamily="34" charset="0"/>
              <a:buChar char="•"/>
            </a:pPr>
            <a:r>
              <a:rPr lang="en-US" sz="1600" dirty="0"/>
              <a:t>Captions: 20 pt</a:t>
            </a:r>
          </a:p>
          <a:p>
            <a:pPr>
              <a:spcAft>
                <a:spcPts val="900"/>
              </a:spcAft>
            </a:pPr>
            <a:r>
              <a:rPr lang="en-US" sz="1600" dirty="0"/>
              <a:t>For readability, the following sizes are suggested for the body text:</a:t>
            </a:r>
          </a:p>
          <a:p>
            <a:pPr marL="432197" indent="-260747">
              <a:spcAft>
                <a:spcPts val="900"/>
              </a:spcAft>
              <a:buFont typeface="Arial" panose="020B0604020202020204" pitchFamily="34" charset="0"/>
              <a:buChar char="•"/>
            </a:pPr>
            <a:r>
              <a:rPr lang="en-US" sz="1600" dirty="0"/>
              <a:t>To be legible at 6 feet use 30 point. (most common for conferences)</a:t>
            </a:r>
          </a:p>
          <a:p>
            <a:pPr marL="432197" indent="-260747">
              <a:spcAft>
                <a:spcPts val="900"/>
              </a:spcAft>
              <a:buFont typeface="Arial" panose="020B0604020202020204" pitchFamily="34" charset="0"/>
              <a:buChar char="•"/>
            </a:pPr>
            <a:r>
              <a:rPr lang="en-US" sz="1600" dirty="0"/>
              <a:t>To be legible at 10 feet use 48 point.</a:t>
            </a:r>
          </a:p>
          <a:p>
            <a:pPr marL="432197" indent="-260747">
              <a:spcAft>
                <a:spcPts val="900"/>
              </a:spcAft>
              <a:buFont typeface="Arial" panose="020B0604020202020204" pitchFamily="34" charset="0"/>
              <a:buChar char="•"/>
            </a:pPr>
            <a:r>
              <a:rPr lang="en-US" sz="1600" dirty="0"/>
              <a:t>To be legible at 12 feet use 60 point.</a:t>
            </a:r>
          </a:p>
          <a:p>
            <a:pPr marL="432197" indent="-260747">
              <a:spcAft>
                <a:spcPts val="900"/>
              </a:spcAft>
              <a:buFont typeface="Arial" panose="020B0604020202020204" pitchFamily="34" charset="0"/>
              <a:buChar char="•"/>
            </a:pPr>
            <a:r>
              <a:rPr lang="en-US" sz="1600" dirty="0"/>
              <a:t>To be legible at 14 feet use 72 point.</a:t>
            </a:r>
          </a:p>
          <a:p>
            <a:pPr marL="171450">
              <a:spcAft>
                <a:spcPts val="900"/>
              </a:spcAft>
            </a:pPr>
            <a:r>
              <a:rPr lang="en-US" sz="1600" dirty="0"/>
              <a:t>Text and figures should be readable from around 5-7 feet away</a:t>
            </a:r>
          </a:p>
          <a:p>
            <a:pPr marL="432197" indent="-260747">
              <a:spcAft>
                <a:spcPts val="90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432197" indent="-260747">
              <a:spcAft>
                <a:spcPts val="90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432197" indent="-260747">
              <a:spcAft>
                <a:spcPts val="90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434579" indent="-308372">
              <a:buFont typeface="Arial" panose="020B0604020202020204" pitchFamily="34" charset="0"/>
              <a:buChar char="•"/>
            </a:pPr>
            <a:r>
              <a:rPr lang="en-US" sz="1600" dirty="0"/>
              <a:t>Black on white</a:t>
            </a:r>
          </a:p>
          <a:p>
            <a:pPr marL="434579" indent="-308372">
              <a:buFont typeface="Arial" panose="020B0604020202020204" pitchFamily="34" charset="0"/>
              <a:buChar char="•"/>
            </a:pPr>
            <a:r>
              <a:rPr lang="en-US" sz="1600" dirty="0">
                <a:solidFill>
                  <a:srgbClr val="00594F"/>
                </a:solidFill>
              </a:rPr>
              <a:t>WSU primary green on white</a:t>
            </a:r>
          </a:p>
          <a:p>
            <a:pPr marL="434579" indent="-308372">
              <a:buFont typeface="Arial" panose="020B0604020202020204" pitchFamily="34" charset="0"/>
              <a:buChar char="•"/>
            </a:pPr>
            <a:r>
              <a:rPr lang="en-US" sz="1600" dirty="0">
                <a:solidFill>
                  <a:schemeClr val="bg2">
                    <a:lumMod val="25000"/>
                  </a:schemeClr>
                </a:solidFill>
              </a:rPr>
              <a:t>Dark gray on white</a:t>
            </a:r>
          </a:p>
          <a:p>
            <a:pPr marL="434579" indent="-308372">
              <a:buFont typeface="Arial" panose="020B0604020202020204" pitchFamily="34" charset="0"/>
              <a:buChar char="•"/>
            </a:pPr>
            <a:r>
              <a:rPr lang="en-US" sz="1600" b="1" dirty="0">
                <a:solidFill>
                  <a:srgbClr val="00594F"/>
                </a:solidFill>
                <a:highlight>
                  <a:srgbClr val="FFC844"/>
                </a:highlight>
              </a:rPr>
              <a:t>WSU primary green on WSU primary yellow </a:t>
            </a:r>
          </a:p>
          <a:p>
            <a:pPr marL="434579" indent="-308372">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434579" indent="-308372">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432197" indent="-260747">
              <a:spcAft>
                <a:spcPts val="900"/>
              </a:spcAft>
              <a:buFont typeface="Arial" panose="020B0604020202020204" pitchFamily="34" charset="0"/>
              <a:buChar char="•"/>
            </a:pPr>
            <a:endParaRPr lang="en-US" sz="1600" dirty="0"/>
          </a:p>
          <a:p>
            <a:pPr marL="432197" indent="-260747">
              <a:spcAft>
                <a:spcPts val="900"/>
              </a:spcAft>
              <a:buFont typeface="Arial" panose="020B0604020202020204" pitchFamily="34" charset="0"/>
              <a:buChar char="•"/>
            </a:pPr>
            <a:endParaRPr lang="en-US" sz="1600" dirty="0"/>
          </a:p>
        </p:txBody>
      </p:sp>
      <p:graphicFrame>
        <p:nvGraphicFramePr>
          <p:cNvPr id="17" name="Chart 16">
            <a:extLst>
              <a:ext uri="{FF2B5EF4-FFF2-40B4-BE49-F238E27FC236}">
                <a16:creationId xmlns:a16="http://schemas.microsoft.com/office/drawing/2014/main" id="{90918620-D7E5-8904-6194-349E411A84B2}"/>
              </a:ext>
            </a:extLst>
          </p:cNvPr>
          <p:cNvGraphicFramePr/>
          <p:nvPr>
            <p:extLst>
              <p:ext uri="{D42A27DB-BD31-4B8C-83A1-F6EECF244321}">
                <p14:modId xmlns:p14="http://schemas.microsoft.com/office/powerpoint/2010/main" val="122356038"/>
              </p:ext>
            </p:extLst>
          </p:nvPr>
        </p:nvGraphicFramePr>
        <p:xfrm>
          <a:off x="16766326" y="12675999"/>
          <a:ext cx="3648366" cy="2786713"/>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5304A922-E724-A3D0-9A61-B5CCEF0C5619}"/>
              </a:ext>
            </a:extLst>
          </p:cNvPr>
          <p:cNvSpPr txBox="1"/>
          <p:nvPr/>
        </p:nvSpPr>
        <p:spPr>
          <a:xfrm>
            <a:off x="11399520" y="5003607"/>
            <a:ext cx="10148607" cy="3920465"/>
          </a:xfrm>
          <a:prstGeom prst="rect">
            <a:avLst/>
          </a:prstGeom>
          <a:noFill/>
        </p:spPr>
        <p:txBody>
          <a:bodyPr wrap="square" numCol="2" spcCol="914400">
            <a:noAutofit/>
          </a:bodyPr>
          <a:lstStyle/>
          <a:p>
            <a:r>
              <a:rPr lang="en-US" sz="1600" b="1" dirty="0"/>
              <a:t>Text – poor/inaccessible examples</a:t>
            </a:r>
          </a:p>
          <a:p>
            <a:r>
              <a:rPr lang="en-US" sz="16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endParaRPr lang="en-US" sz="1600" dirty="0"/>
          </a:p>
          <a:p>
            <a:endParaRPr lang="en-US" sz="1600" dirty="0"/>
          </a:p>
          <a:p>
            <a:endParaRPr lang="en-US" sz="1600" dirty="0"/>
          </a:p>
          <a:p>
            <a:endParaRPr lang="en-US" sz="1600" dirty="0"/>
          </a:p>
          <a:p>
            <a:endParaRPr lang="en-US" sz="1600" dirty="0"/>
          </a:p>
          <a:p>
            <a:pPr marL="342900" indent="-251222">
              <a:buFont typeface="Arial" panose="020B0604020202020204" pitchFamily="34" charset="0"/>
              <a:buChar char="•"/>
            </a:pPr>
            <a:r>
              <a:rPr lang="en-US" sz="1600" dirty="0"/>
              <a:t>Black on white</a:t>
            </a:r>
          </a:p>
          <a:p>
            <a:pPr marL="342900" indent="-251222">
              <a:buFont typeface="Arial" panose="020B0604020202020204" pitchFamily="34" charset="0"/>
              <a:buChar char="•"/>
            </a:pPr>
            <a:r>
              <a:rPr lang="en-US" sz="1600" dirty="0">
                <a:solidFill>
                  <a:srgbClr val="3D7A67"/>
                </a:solidFill>
                <a:highlight>
                  <a:srgbClr val="093F39"/>
                </a:highlight>
              </a:rPr>
              <a:t>Light green on WSU primary green</a:t>
            </a:r>
          </a:p>
          <a:p>
            <a:pPr marL="342900" indent="-251222">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342900" indent="-251222">
              <a:buFont typeface="Arial" panose="020B0604020202020204" pitchFamily="34" charset="0"/>
              <a:buChar char="•"/>
            </a:pPr>
            <a:r>
              <a:rPr lang="en-US" sz="1600" b="1" dirty="0">
                <a:solidFill>
                  <a:schemeClr val="bg1"/>
                </a:solidFill>
                <a:highlight>
                  <a:srgbClr val="FFC844"/>
                </a:highlight>
              </a:rPr>
              <a:t>White on WSU primary yellow </a:t>
            </a:r>
          </a:p>
          <a:p>
            <a:pPr marL="342900" indent="-251222">
              <a:buFont typeface="Arial" panose="020B0604020202020204" pitchFamily="34" charset="0"/>
              <a:buChar char="•"/>
            </a:pPr>
            <a:r>
              <a:rPr lang="en-US" sz="1600" b="1" dirty="0">
                <a:highlight>
                  <a:srgbClr val="00594F"/>
                </a:highlight>
              </a:rPr>
              <a:t>Black on WSU primary green</a:t>
            </a:r>
            <a:endParaRPr lang="en-US" sz="1600" dirty="0"/>
          </a:p>
          <a:p>
            <a:pPr marL="342900" indent="-251222">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342900" indent="-251222">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19" name="TextBox 18">
            <a:extLst>
              <a:ext uri="{FF2B5EF4-FFF2-40B4-BE49-F238E27FC236}">
                <a16:creationId xmlns:a16="http://schemas.microsoft.com/office/drawing/2014/main" id="{98A45815-EA90-740D-580B-367007AD6171}"/>
              </a:ext>
            </a:extLst>
          </p:cNvPr>
          <p:cNvSpPr txBox="1"/>
          <p:nvPr/>
        </p:nvSpPr>
        <p:spPr>
          <a:xfrm>
            <a:off x="22311359" y="14627574"/>
            <a:ext cx="10148606" cy="900247"/>
          </a:xfrm>
          <a:prstGeom prst="rect">
            <a:avLst/>
          </a:prstGeom>
          <a:noFill/>
        </p:spPr>
        <p:txBody>
          <a:bodyPr wrap="square" rtlCol="0">
            <a:noAutofit/>
          </a:bodyPr>
          <a:lstStyle/>
          <a:p>
            <a:pPr>
              <a:spcAft>
                <a:spcPts val="9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58EF24EB-3445-4E8B-59BA-D6BA21618136}"/>
              </a:ext>
            </a:extLst>
          </p:cNvPr>
          <p:cNvSpPr/>
          <p:nvPr/>
        </p:nvSpPr>
        <p:spPr bwMode="auto">
          <a:xfrm>
            <a:off x="22311359" y="6157770"/>
            <a:ext cx="2354580" cy="1006849"/>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600" dirty="0">
                <a:solidFill>
                  <a:schemeClr val="bg1"/>
                </a:solidFill>
              </a:rPr>
              <a:t>WSU primary green</a:t>
            </a:r>
          </a:p>
          <a:p>
            <a:pPr algn="ctr" defTabSz="2821781"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21" name="Rectangle 20">
            <a:extLst>
              <a:ext uri="{FF2B5EF4-FFF2-40B4-BE49-F238E27FC236}">
                <a16:creationId xmlns:a16="http://schemas.microsoft.com/office/drawing/2014/main" id="{822D6566-01E8-9D2E-3FCF-5DEE448033B0}"/>
              </a:ext>
            </a:extLst>
          </p:cNvPr>
          <p:cNvSpPr/>
          <p:nvPr/>
        </p:nvSpPr>
        <p:spPr bwMode="auto">
          <a:xfrm>
            <a:off x="24905969" y="6157770"/>
            <a:ext cx="2354580" cy="1006849"/>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600" dirty="0">
                <a:solidFill>
                  <a:srgbClr val="093F39"/>
                </a:solidFill>
              </a:rPr>
              <a:t>WSU primary yellow</a:t>
            </a:r>
          </a:p>
          <a:p>
            <a:pPr algn="ctr" defTabSz="2821781"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22" name="Rectangle 21">
            <a:extLst>
              <a:ext uri="{FF2B5EF4-FFF2-40B4-BE49-F238E27FC236}">
                <a16:creationId xmlns:a16="http://schemas.microsoft.com/office/drawing/2014/main" id="{D640BBC5-E929-2B7F-2F10-8FCCB5743E8B}"/>
              </a:ext>
            </a:extLst>
          </p:cNvPr>
          <p:cNvSpPr/>
          <p:nvPr/>
        </p:nvSpPr>
        <p:spPr bwMode="auto">
          <a:xfrm>
            <a:off x="27500579" y="6157770"/>
            <a:ext cx="2354580" cy="1006849"/>
          </a:xfrm>
          <a:prstGeom prst="rect">
            <a:avLst/>
          </a:prstGeom>
          <a:solidFill>
            <a:srgbClr val="D9D9D9"/>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600" dirty="0">
                <a:solidFill>
                  <a:srgbClr val="093F39"/>
                </a:solidFill>
              </a:rPr>
              <a:t>Grey accent</a:t>
            </a:r>
          </a:p>
          <a:p>
            <a:pPr algn="ctr" defTabSz="2821781"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23" name="Rectangle 21">
            <a:extLst>
              <a:ext uri="{FF2B5EF4-FFF2-40B4-BE49-F238E27FC236}">
                <a16:creationId xmlns:a16="http://schemas.microsoft.com/office/drawing/2014/main" id="{71A82372-C923-9C00-8D83-C253EEFBEF9F}"/>
              </a:ext>
            </a:extLst>
          </p:cNvPr>
          <p:cNvSpPr>
            <a:spLocks noChangeArrowheads="1"/>
          </p:cNvSpPr>
          <p:nvPr/>
        </p:nvSpPr>
        <p:spPr bwMode="auto">
          <a:xfrm>
            <a:off x="22136274" y="12988295"/>
            <a:ext cx="10515600" cy="685800"/>
          </a:xfrm>
          <a:prstGeom prst="rect">
            <a:avLst/>
          </a:prstGeom>
          <a:solidFill>
            <a:srgbClr val="FFCC33"/>
          </a:solidFill>
          <a:ln w="9525">
            <a:noFill/>
            <a:miter lim="800000"/>
            <a:headEnd/>
            <a:tailEnd/>
          </a:ln>
          <a:effectLst/>
        </p:spPr>
        <p:txBody>
          <a:bodyPr wrap="none" lIns="55682" tIns="27842" rIns="55682" bIns="27842" anchor="ctr"/>
          <a:lstStyle/>
          <a:p>
            <a:pPr algn="ctr" defTabSz="1813841"/>
            <a:r>
              <a:rPr lang="en-US" sz="2800" b="1">
                <a:solidFill>
                  <a:srgbClr val="093F39"/>
                </a:solidFill>
              </a:rPr>
              <a:t>References</a:t>
            </a:r>
          </a:p>
        </p:txBody>
      </p:sp>
      <p:sp>
        <p:nvSpPr>
          <p:cNvPr id="24" name="Rectangle 21">
            <a:extLst>
              <a:ext uri="{FF2B5EF4-FFF2-40B4-BE49-F238E27FC236}">
                <a16:creationId xmlns:a16="http://schemas.microsoft.com/office/drawing/2014/main" id="{8B5F5CC3-DFCA-5094-1D7C-7184BBE4C149}"/>
              </a:ext>
            </a:extLst>
          </p:cNvPr>
          <p:cNvSpPr>
            <a:spLocks noChangeArrowheads="1"/>
          </p:cNvSpPr>
          <p:nvPr/>
        </p:nvSpPr>
        <p:spPr bwMode="auto">
          <a:xfrm>
            <a:off x="22136274" y="13779779"/>
            <a:ext cx="10515600" cy="685800"/>
          </a:xfrm>
          <a:prstGeom prst="rect">
            <a:avLst/>
          </a:prstGeom>
          <a:solidFill>
            <a:schemeClr val="bg1"/>
          </a:solidFill>
          <a:ln w="9525">
            <a:noFill/>
            <a:miter lim="800000"/>
            <a:headEnd/>
            <a:tailEnd/>
          </a:ln>
          <a:effectLst/>
        </p:spPr>
        <p:txBody>
          <a:bodyPr wrap="none" lIns="55682" tIns="27842" rIns="55682" bIns="27842" anchor="ctr"/>
          <a:lstStyle/>
          <a:p>
            <a:pPr algn="ctr" defTabSz="1813841"/>
            <a:r>
              <a:rPr lang="en-US" sz="2800" b="1">
                <a:solidFill>
                  <a:srgbClr val="093F39"/>
                </a:solidFill>
              </a:rPr>
              <a:t>References</a:t>
            </a:r>
          </a:p>
        </p:txBody>
      </p:sp>
      <p:sp>
        <p:nvSpPr>
          <p:cNvPr id="25" name="TextBox 24">
            <a:extLst>
              <a:ext uri="{FF2B5EF4-FFF2-40B4-BE49-F238E27FC236}">
                <a16:creationId xmlns:a16="http://schemas.microsoft.com/office/drawing/2014/main" id="{578AAFC4-2A5C-71B8-7CBE-171547C976C5}"/>
              </a:ext>
            </a:extLst>
          </p:cNvPr>
          <p:cNvSpPr txBox="1"/>
          <p:nvPr/>
        </p:nvSpPr>
        <p:spPr>
          <a:xfrm>
            <a:off x="22311358" y="5003608"/>
            <a:ext cx="10148607" cy="911594"/>
          </a:xfrm>
          <a:prstGeom prst="rect">
            <a:avLst/>
          </a:prstGeom>
          <a:noFill/>
        </p:spPr>
        <p:txBody>
          <a:bodyPr wrap="square" rtlCol="0">
            <a:noAutofit/>
          </a:bodyPr>
          <a:lstStyle/>
          <a:p>
            <a:pPr>
              <a:spcAft>
                <a:spcPts val="900"/>
              </a:spcAft>
            </a:pPr>
            <a:r>
              <a:rPr lang="en-US" sz="1600" b="1" dirty="0"/>
              <a:t>WSU color branding quick guide. </a:t>
            </a:r>
          </a:p>
          <a:p>
            <a:pPr>
              <a:spcAft>
                <a:spcPts val="9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26" name="TextBox 25">
            <a:extLst>
              <a:ext uri="{FF2B5EF4-FFF2-40B4-BE49-F238E27FC236}">
                <a16:creationId xmlns:a16="http://schemas.microsoft.com/office/drawing/2014/main" id="{E3D145B0-8CC6-D0FD-267B-4CA86FDC0EC1}"/>
              </a:ext>
            </a:extLst>
          </p:cNvPr>
          <p:cNvSpPr txBox="1"/>
          <p:nvPr/>
        </p:nvSpPr>
        <p:spPr>
          <a:xfrm>
            <a:off x="22311359" y="8502831"/>
            <a:ext cx="10148606" cy="584775"/>
          </a:xfrm>
          <a:prstGeom prst="rect">
            <a:avLst/>
          </a:prstGeom>
          <a:noFill/>
        </p:spPr>
        <p:txBody>
          <a:bodyPr wrap="square" rtlCol="0">
            <a:spAutoFit/>
          </a:bodyPr>
          <a:lstStyle/>
          <a:p>
            <a:pPr>
              <a:spcAft>
                <a:spcPts val="9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2A94BDF9-DCA1-846D-C708-F954A9E6B2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24024" y="9551216"/>
            <a:ext cx="2143125" cy="1502331"/>
          </a:xfrm>
          <a:prstGeom prst="rect">
            <a:avLst/>
          </a:prstGeom>
        </p:spPr>
      </p:pic>
      <p:pic>
        <p:nvPicPr>
          <p:cNvPr id="28" name="Picture 27" descr="Logo, company name&#10;&#10;Description automatically generated">
            <a:extLst>
              <a:ext uri="{FF2B5EF4-FFF2-40B4-BE49-F238E27FC236}">
                <a16:creationId xmlns:a16="http://schemas.microsoft.com/office/drawing/2014/main" id="{1748A5DC-7CDA-D498-A15A-D3A79536D1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52099" y="9645644"/>
            <a:ext cx="2143125" cy="1502331"/>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ECD18791-358D-CAC9-C7E5-7AFD522CDE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66836" y="11289761"/>
            <a:ext cx="2857500" cy="725805"/>
          </a:xfrm>
          <a:prstGeom prst="rect">
            <a:avLst/>
          </a:prstGeom>
        </p:spPr>
      </p:pic>
      <p:pic>
        <p:nvPicPr>
          <p:cNvPr id="30" name="Picture 29" descr="Text&#10;&#10;Description automatically generated">
            <a:extLst>
              <a:ext uri="{FF2B5EF4-FFF2-40B4-BE49-F238E27FC236}">
                <a16:creationId xmlns:a16="http://schemas.microsoft.com/office/drawing/2014/main" id="{FC1B53AF-1FAF-3192-ABBB-A544E6283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94911" y="11390543"/>
            <a:ext cx="2857500" cy="725805"/>
          </a:xfrm>
          <a:prstGeom prst="rect">
            <a:avLst/>
          </a:prstGeom>
        </p:spPr>
      </p:pic>
      <p:sp>
        <p:nvSpPr>
          <p:cNvPr id="31" name="TextBox 30">
            <a:extLst>
              <a:ext uri="{FF2B5EF4-FFF2-40B4-BE49-F238E27FC236}">
                <a16:creationId xmlns:a16="http://schemas.microsoft.com/office/drawing/2014/main" id="{EE40BE4B-BBC7-A167-F1C0-C81406CB11BA}"/>
              </a:ext>
            </a:extLst>
          </p:cNvPr>
          <p:cNvSpPr txBox="1"/>
          <p:nvPr/>
        </p:nvSpPr>
        <p:spPr>
          <a:xfrm>
            <a:off x="11399519" y="10796307"/>
            <a:ext cx="10148607" cy="1131079"/>
          </a:xfrm>
          <a:prstGeom prst="rect">
            <a:avLst/>
          </a:prstGeom>
          <a:noFill/>
        </p:spPr>
        <p:txBody>
          <a:bodyPr wrap="square" rtlCol="0">
            <a:noAutofit/>
          </a:bodyPr>
          <a:lstStyle/>
          <a:p>
            <a:pPr marL="257175" indent="-257175">
              <a:spcAft>
                <a:spcPts val="90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257175" indent="-257175">
              <a:spcAft>
                <a:spcPts val="900"/>
              </a:spcAft>
              <a:buFont typeface="Arial" panose="020B0604020202020204" pitchFamily="34" charset="0"/>
              <a:buChar char="•"/>
            </a:pPr>
            <a:r>
              <a:rPr lang="en-US" sz="1600" dirty="0"/>
              <a:t>Figures (Figure 1) should advance the points you’re making in the text</a:t>
            </a:r>
          </a:p>
          <a:p>
            <a:pPr marL="257175" indent="-257175">
              <a:spcAft>
                <a:spcPts val="900"/>
              </a:spcAft>
              <a:buFont typeface="Arial" panose="020B0604020202020204" pitchFamily="34" charset="0"/>
              <a:buChar char="•"/>
            </a:pPr>
            <a:r>
              <a:rPr lang="en-US" sz="1600" dirty="0"/>
              <a:t>Ensure images and figures are sufficiently high resolution for enlargement</a:t>
            </a:r>
          </a:p>
        </p:txBody>
      </p:sp>
      <p:pic>
        <p:nvPicPr>
          <p:cNvPr id="32" name="Picture 31" descr="A large building with a clock tower&#10;&#10;Description automatically generated with medium confidence">
            <a:extLst>
              <a:ext uri="{FF2B5EF4-FFF2-40B4-BE49-F238E27FC236}">
                <a16:creationId xmlns:a16="http://schemas.microsoft.com/office/drawing/2014/main" id="{77A5D2A9-C11D-29BE-3D10-CDF6AB61AB0D}"/>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762638" y="12880035"/>
            <a:ext cx="3737609" cy="2330434"/>
          </a:xfrm>
          <a:prstGeom prst="rect">
            <a:avLst/>
          </a:prstGeom>
        </p:spPr>
      </p:pic>
      <p:sp>
        <p:nvSpPr>
          <p:cNvPr id="33" name="TextBox 32">
            <a:extLst>
              <a:ext uri="{FF2B5EF4-FFF2-40B4-BE49-F238E27FC236}">
                <a16:creationId xmlns:a16="http://schemas.microsoft.com/office/drawing/2014/main" id="{1CA337C2-4542-C9C2-161B-573430F2FA0B}"/>
              </a:ext>
            </a:extLst>
          </p:cNvPr>
          <p:cNvSpPr txBox="1"/>
          <p:nvPr/>
        </p:nvSpPr>
        <p:spPr>
          <a:xfrm>
            <a:off x="11696240" y="15591936"/>
            <a:ext cx="3804006" cy="400110"/>
          </a:xfrm>
          <a:prstGeom prst="rect">
            <a:avLst/>
          </a:prstGeom>
          <a:noFill/>
        </p:spPr>
        <p:txBody>
          <a:bodyPr wrap="square" rtlCol="0">
            <a:spAutoFit/>
          </a:bodyPr>
          <a:lstStyle/>
          <a:p>
            <a:r>
              <a:rPr lang="en-US" sz="1000" dirty="0"/>
              <a:t>Figure 1 - reference figures in your poster. Suggested caption text size is 18 point </a:t>
            </a:r>
          </a:p>
        </p:txBody>
      </p:sp>
      <p:sp>
        <p:nvSpPr>
          <p:cNvPr id="34" name="TextBox 33">
            <a:extLst>
              <a:ext uri="{FF2B5EF4-FFF2-40B4-BE49-F238E27FC236}">
                <a16:creationId xmlns:a16="http://schemas.microsoft.com/office/drawing/2014/main" id="{3BE40CB4-0CF3-E538-79EC-56542CDD27DF}"/>
              </a:ext>
            </a:extLst>
          </p:cNvPr>
          <p:cNvSpPr txBox="1"/>
          <p:nvPr/>
        </p:nvSpPr>
        <p:spPr>
          <a:xfrm>
            <a:off x="16688507" y="15597757"/>
            <a:ext cx="3804006" cy="246221"/>
          </a:xfrm>
          <a:prstGeom prst="rect">
            <a:avLst/>
          </a:prstGeom>
          <a:noFill/>
        </p:spPr>
        <p:txBody>
          <a:bodyPr wrap="square" rtlCol="0">
            <a:spAutoFit/>
          </a:bodyPr>
          <a:lstStyle/>
          <a:p>
            <a:r>
              <a:rPr lang="en-US" sz="1000" dirty="0"/>
              <a:t>Figure 2 – example chart</a:t>
            </a:r>
          </a:p>
        </p:txBody>
      </p:sp>
      <p:pic>
        <p:nvPicPr>
          <p:cNvPr id="35" name="Picture 34" descr="Logo, company name&#10;&#10;Description automatically generated">
            <a:extLst>
              <a:ext uri="{FF2B5EF4-FFF2-40B4-BE49-F238E27FC236}">
                <a16:creationId xmlns:a16="http://schemas.microsoft.com/office/drawing/2014/main" id="{A83BE7B8-6CF4-8614-94EA-0EBBE14917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328" y="500369"/>
            <a:ext cx="4350434" cy="3049655"/>
          </a:xfrm>
          <a:prstGeom prst="rect">
            <a:avLst/>
          </a:prstGeom>
        </p:spPr>
      </p:pic>
      <p:sp>
        <p:nvSpPr>
          <p:cNvPr id="5" name="Rectangle 20">
            <a:extLst>
              <a:ext uri="{FF2B5EF4-FFF2-40B4-BE49-F238E27FC236}">
                <a16:creationId xmlns:a16="http://schemas.microsoft.com/office/drawing/2014/main" id="{136C0F30-7FDC-E57A-6670-5B0FF3EFF70B}"/>
              </a:ext>
            </a:extLst>
          </p:cNvPr>
          <p:cNvSpPr>
            <a:spLocks noChangeArrowheads="1"/>
          </p:cNvSpPr>
          <p:nvPr/>
        </p:nvSpPr>
        <p:spPr bwMode="auto">
          <a:xfrm>
            <a:off x="235922" y="4161506"/>
            <a:ext cx="10515600" cy="685800"/>
          </a:xfrm>
          <a:prstGeom prst="rect">
            <a:avLst/>
          </a:prstGeom>
          <a:gradFill>
            <a:gsLst>
              <a:gs pos="0">
                <a:srgbClr val="0C5449"/>
              </a:gs>
              <a:gs pos="100000">
                <a:srgbClr val="093F39"/>
              </a:gs>
            </a:gsLst>
            <a:lin ang="18900000" scaled="1"/>
          </a:gradFill>
          <a:ln w="9525">
            <a:noFill/>
            <a:miter lim="800000"/>
            <a:headEnd/>
            <a:tailEnd/>
          </a:ln>
          <a:effectLst/>
        </p:spPr>
        <p:txBody>
          <a:bodyPr wrap="none" lIns="55682" tIns="27842" rIns="55682" bIns="27842" anchor="ctr"/>
          <a:lstStyle/>
          <a:p>
            <a:pPr algn="ctr" defTabSz="1813841"/>
            <a:r>
              <a:rPr lang="en-US" sz="2800" b="1" dirty="0">
                <a:solidFill>
                  <a:srgbClr val="FFE596"/>
                </a:solidFill>
              </a:rPr>
              <a:t>Introduction</a:t>
            </a:r>
          </a:p>
        </p:txBody>
      </p:sp>
      <p:sp>
        <p:nvSpPr>
          <p:cNvPr id="7" name="Rectangle 22">
            <a:extLst>
              <a:ext uri="{FF2B5EF4-FFF2-40B4-BE49-F238E27FC236}">
                <a16:creationId xmlns:a16="http://schemas.microsoft.com/office/drawing/2014/main" id="{52698F78-F582-4476-3843-D7A977D15613}"/>
              </a:ext>
            </a:extLst>
          </p:cNvPr>
          <p:cNvSpPr>
            <a:spLocks noChangeArrowheads="1"/>
          </p:cNvSpPr>
          <p:nvPr/>
        </p:nvSpPr>
        <p:spPr bwMode="auto">
          <a:xfrm>
            <a:off x="11186098" y="4161506"/>
            <a:ext cx="10515600" cy="685800"/>
          </a:xfrm>
          <a:prstGeom prst="rect">
            <a:avLst/>
          </a:prstGeom>
          <a:gradFill>
            <a:gsLst>
              <a:gs pos="0">
                <a:srgbClr val="0C5449"/>
              </a:gs>
              <a:gs pos="100000">
                <a:srgbClr val="093F39"/>
              </a:gs>
            </a:gsLst>
            <a:lin ang="18900000" scaled="1"/>
          </a:gradFill>
          <a:ln w="9525">
            <a:noFill/>
            <a:miter lim="800000"/>
            <a:headEnd/>
            <a:tailEnd/>
          </a:ln>
          <a:effectLst/>
        </p:spPr>
        <p:txBody>
          <a:bodyPr wrap="none" lIns="55682" tIns="27842" rIns="55682" bIns="27842" anchor="ctr"/>
          <a:lstStyle/>
          <a:p>
            <a:pPr algn="ctr" defTabSz="1813841"/>
            <a:r>
              <a:rPr lang="en-US" sz="2800" b="1">
                <a:solidFill>
                  <a:srgbClr val="FFE596"/>
                </a:solidFill>
              </a:rPr>
              <a:t>Methods</a:t>
            </a:r>
          </a:p>
        </p:txBody>
      </p:sp>
      <p:sp>
        <p:nvSpPr>
          <p:cNvPr id="9" name="Rectangle 25">
            <a:extLst>
              <a:ext uri="{FF2B5EF4-FFF2-40B4-BE49-F238E27FC236}">
                <a16:creationId xmlns:a16="http://schemas.microsoft.com/office/drawing/2014/main" id="{D776BFB2-EAE4-9874-F2BF-8C237A6EFCAE}"/>
              </a:ext>
            </a:extLst>
          </p:cNvPr>
          <p:cNvSpPr>
            <a:spLocks noChangeArrowheads="1"/>
          </p:cNvSpPr>
          <p:nvPr/>
        </p:nvSpPr>
        <p:spPr bwMode="auto">
          <a:xfrm>
            <a:off x="22136274" y="4161506"/>
            <a:ext cx="10515600" cy="685800"/>
          </a:xfrm>
          <a:prstGeom prst="rect">
            <a:avLst/>
          </a:prstGeom>
          <a:gradFill>
            <a:gsLst>
              <a:gs pos="0">
                <a:srgbClr val="0C5449"/>
              </a:gs>
              <a:gs pos="100000">
                <a:srgbClr val="093F39"/>
              </a:gs>
            </a:gsLst>
            <a:lin ang="18900000" scaled="1"/>
          </a:gradFill>
          <a:ln w="9525">
            <a:noFill/>
            <a:miter lim="800000"/>
            <a:headEnd/>
            <a:tailEnd/>
          </a:ln>
          <a:effectLst/>
        </p:spPr>
        <p:txBody>
          <a:bodyPr wrap="none" lIns="55682" tIns="27842" rIns="55682" bIns="27842" anchor="ctr"/>
          <a:lstStyle/>
          <a:p>
            <a:pPr algn="ctr" defTabSz="1813841"/>
            <a:r>
              <a:rPr lang="en-US" sz="2800" b="1">
                <a:solidFill>
                  <a:srgbClr val="FFE596"/>
                </a:solidFill>
              </a:rPr>
              <a:t>Conclusion</a:t>
            </a:r>
          </a:p>
        </p:txBody>
      </p:sp>
      <p:sp>
        <p:nvSpPr>
          <p:cNvPr id="2" name="Rectangle 22">
            <a:extLst>
              <a:ext uri="{FF2B5EF4-FFF2-40B4-BE49-F238E27FC236}">
                <a16:creationId xmlns:a16="http://schemas.microsoft.com/office/drawing/2014/main" id="{D12F7E53-8119-70C1-90F7-6EB79D8CDDC4}"/>
              </a:ext>
            </a:extLst>
          </p:cNvPr>
          <p:cNvSpPr>
            <a:spLocks noChangeArrowheads="1"/>
          </p:cNvSpPr>
          <p:nvPr/>
        </p:nvSpPr>
        <p:spPr bwMode="auto">
          <a:xfrm>
            <a:off x="11186098" y="9876721"/>
            <a:ext cx="10515600" cy="685800"/>
          </a:xfrm>
          <a:prstGeom prst="rect">
            <a:avLst/>
          </a:prstGeom>
          <a:gradFill>
            <a:gsLst>
              <a:gs pos="0">
                <a:srgbClr val="0C5449"/>
              </a:gs>
              <a:gs pos="100000">
                <a:srgbClr val="093F39"/>
              </a:gs>
            </a:gsLst>
            <a:lin ang="18900000" scaled="1"/>
          </a:gradFill>
          <a:ln w="9525">
            <a:noFill/>
            <a:miter lim="800000"/>
            <a:headEnd/>
            <a:tailEnd/>
          </a:ln>
          <a:effectLst/>
        </p:spPr>
        <p:txBody>
          <a:bodyPr wrap="none" lIns="55682" tIns="27842" rIns="55682" bIns="27842" anchor="ctr"/>
          <a:lstStyle/>
          <a:p>
            <a:pPr algn="ctr" defTabSz="1813841"/>
            <a:r>
              <a:rPr lang="en-US" sz="2800" b="1" dirty="0">
                <a:solidFill>
                  <a:srgbClr val="FFE596"/>
                </a:solidFill>
              </a:rPr>
              <a:t>Results</a:t>
            </a:r>
          </a:p>
        </p:txBody>
      </p:sp>
    </p:spTree>
    <p:extLst>
      <p:ext uri="{BB962C8B-B14F-4D97-AF65-F5344CB8AC3E}">
        <p14:creationId xmlns:p14="http://schemas.microsoft.com/office/powerpoint/2010/main" val="3265229778"/>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109</TotalTime>
  <Words>772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Heavy</vt:lpstr>
      <vt:lpstr>Lato Medium</vt:lpstr>
      <vt:lpstr>Times</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6x3 PowerPoint poster template</dc:title>
  <dc:subject>WSU SOM 6x3 PowerPoint poster template</dc:subject>
  <dc:creator>Medical Communications</dc:creator>
  <cp:keywords>WSU SOM 6x3 PowerPoint poster template</cp:keywords>
  <cp:lastModifiedBy>Matthew Garin</cp:lastModifiedBy>
  <cp:revision>20</cp:revision>
  <dcterms:created xsi:type="dcterms:W3CDTF">2023-01-18T20:18:19Z</dcterms:created>
  <dcterms:modified xsi:type="dcterms:W3CDTF">2023-01-21T05:07:42Z</dcterms:modified>
  <cp:category>poster template</cp:category>
</cp:coreProperties>
</file>