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sldIdLst>
    <p:sldId id="256" r:id="rId2"/>
  </p:sldIdLst>
  <p:sldSz cx="274320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9"/>
    <a:srgbClr val="23594B"/>
    <a:srgbClr val="4C7A6D"/>
    <a:srgbClr val="FFF8E0"/>
    <a:srgbClr val="ACC9C0"/>
    <a:srgbClr val="093F39"/>
    <a:srgbClr val="0C5449"/>
    <a:srgbClr val="D8AD2D"/>
    <a:srgbClr val="FFCC33"/>
    <a:srgbClr val="FFE5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40" autoAdjust="0"/>
    <p:restoredTop sz="94660"/>
  </p:normalViewPr>
  <p:slideViewPr>
    <p:cSldViewPr snapToGrid="0">
      <p:cViewPr varScale="1">
        <p:scale>
          <a:sx n="28" d="100"/>
          <a:sy n="28" d="100"/>
        </p:scale>
        <p:origin x="2031"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Example chart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C04-421E-946A-842FD15B2A81}"/>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2C04-421E-946A-842FD15B2A81}"/>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2C04-421E-946A-842FD15B2A81}"/>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2C04-421E-946A-842FD15B2A81}"/>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2C04-421E-946A-842FD15B2A81}"/>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4'x3' poster temp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65780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168405"/>
            <a:ext cx="23660100" cy="42418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885950" y="5842000"/>
            <a:ext cx="23660100" cy="13924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885950" y="20340325"/>
            <a:ext cx="6172200" cy="1168400"/>
          </a:xfrm>
          <a:prstGeom prst="rect">
            <a:avLst/>
          </a:prstGeom>
        </p:spPr>
        <p:txBody>
          <a:bodyPr vert="horz" lIns="91440" tIns="45720" rIns="91440" bIns="45720" rtlCol="0" anchor="ctr"/>
          <a:lstStyle>
            <a:lvl1pPr algn="l">
              <a:defRPr sz="3600">
                <a:solidFill>
                  <a:schemeClr val="tx1">
                    <a:tint val="75000"/>
                  </a:schemeClr>
                </a:solidFill>
              </a:defRPr>
            </a:lvl1pPr>
          </a:lstStyle>
          <a:p>
            <a:fld id="{C764DE79-268F-4C1A-8933-263129D2AF90}" type="datetimeFigureOut">
              <a:rPr lang="en-US" dirty="0"/>
              <a:t>12/15/2023</a:t>
            </a:fld>
            <a:endParaRPr lang="en-US" dirty="0"/>
          </a:p>
        </p:txBody>
      </p:sp>
      <p:sp>
        <p:nvSpPr>
          <p:cNvPr id="5" name="Footer Placeholder 4"/>
          <p:cNvSpPr>
            <a:spLocks noGrp="1"/>
          </p:cNvSpPr>
          <p:nvPr>
            <p:ph type="ftr" sz="quarter" idx="3"/>
          </p:nvPr>
        </p:nvSpPr>
        <p:spPr>
          <a:xfrm>
            <a:off x="9086850" y="20340325"/>
            <a:ext cx="9258300" cy="1168400"/>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9373850" y="20340325"/>
            <a:ext cx="6172200" cy="1168400"/>
          </a:xfrm>
          <a:prstGeom prst="rect">
            <a:avLst/>
          </a:prstGeom>
        </p:spPr>
        <p:txBody>
          <a:bodyPr vert="horz" lIns="91440" tIns="45720" rIns="91440" bIns="45720" rtlCol="0" anchor="ctr"/>
          <a:lstStyle>
            <a:lvl1pPr algn="r">
              <a:defRPr sz="3600">
                <a:solidFill>
                  <a:schemeClr val="tx1">
                    <a:tint val="75000"/>
                  </a:schemeClr>
                </a:solidFill>
              </a:defRPr>
            </a:lvl1pPr>
          </a:lstStyle>
          <a:p>
            <a:fld id="{48F63A3B-78C7-47BE-AE5E-E10140E04643}" type="slidenum">
              <a:rPr lang="en-US" dirty="0"/>
              <a:t>‹#›</a:t>
            </a:fld>
            <a:endParaRPr lang="en-US" dirty="0"/>
          </a:p>
        </p:txBody>
      </p:sp>
      <p:sp>
        <p:nvSpPr>
          <p:cNvPr id="7" name="Rectangle 14">
            <a:extLst>
              <a:ext uri="{FF2B5EF4-FFF2-40B4-BE49-F238E27FC236}">
                <a16:creationId xmlns:a16="http://schemas.microsoft.com/office/drawing/2014/main" id="{C00D8096-76CE-5DAE-2FA7-BB06D58AAB02}"/>
              </a:ext>
            </a:extLst>
          </p:cNvPr>
          <p:cNvSpPr>
            <a:spLocks noChangeArrowheads="1"/>
          </p:cNvSpPr>
          <p:nvPr userDrawn="1"/>
        </p:nvSpPr>
        <p:spPr bwMode="auto">
          <a:xfrm>
            <a:off x="200531" y="5565228"/>
            <a:ext cx="8858250" cy="16129358"/>
          </a:xfrm>
          <a:prstGeom prst="rect">
            <a:avLst/>
          </a:prstGeom>
          <a:gradFill flip="none" rotWithShape="1">
            <a:gsLst>
              <a:gs pos="49000">
                <a:schemeClr val="bg1"/>
              </a:gs>
              <a:gs pos="100000">
                <a:srgbClr val="FFF8E0"/>
              </a:gs>
            </a:gsLst>
            <a:lin ang="5400000" scaled="1"/>
            <a:tileRect/>
          </a:gradFill>
          <a:ln w="9525">
            <a:noFill/>
            <a:miter lim="800000"/>
            <a:headEnd/>
            <a:tailEnd/>
          </a:ln>
        </p:spPr>
        <p:txBody>
          <a:bodyPr wrap="none" lIns="54415" tIns="27208" rIns="54415" bIns="27208" anchor="ctr"/>
          <a:lstStyle>
            <a:lvl1pPr>
              <a:defRPr sz="1700">
                <a:solidFill>
                  <a:schemeClr val="tx1"/>
                </a:solidFill>
                <a:latin typeface="Times" charset="0"/>
                <a:ea typeface="MS PGothic" pitchFamily="34" charset="-128"/>
              </a:defRPr>
            </a:lvl1pPr>
            <a:lvl2pPr marL="742950" indent="-285750">
              <a:defRPr sz="1700">
                <a:solidFill>
                  <a:schemeClr val="tx1"/>
                </a:solidFill>
                <a:latin typeface="Times" charset="0"/>
                <a:ea typeface="MS PGothic" pitchFamily="34" charset="-128"/>
              </a:defRPr>
            </a:lvl2pPr>
            <a:lvl3pPr marL="1143000" indent="-228600">
              <a:defRPr sz="1700">
                <a:solidFill>
                  <a:schemeClr val="tx1"/>
                </a:solidFill>
                <a:latin typeface="Times" charset="0"/>
                <a:ea typeface="MS PGothic" pitchFamily="34" charset="-128"/>
              </a:defRPr>
            </a:lvl3pPr>
            <a:lvl4pPr marL="1600200" indent="-228600">
              <a:defRPr sz="1700">
                <a:solidFill>
                  <a:schemeClr val="tx1"/>
                </a:solidFill>
                <a:latin typeface="Times" charset="0"/>
                <a:ea typeface="MS PGothic" pitchFamily="34" charset="-128"/>
              </a:defRPr>
            </a:lvl4pPr>
            <a:lvl5pPr marL="2057400" indent="-228600">
              <a:defRPr sz="1700">
                <a:solidFill>
                  <a:schemeClr val="tx1"/>
                </a:solidFill>
                <a:latin typeface="Times" charset="0"/>
                <a:ea typeface="MS PGothic" pitchFamily="34" charset="-128"/>
              </a:defRPr>
            </a:lvl5pPr>
            <a:lvl6pPr marL="2514600" indent="-228600" eaLnBrk="0" fontAlgn="base" hangingPunct="0">
              <a:spcBef>
                <a:spcPct val="0"/>
              </a:spcBef>
              <a:spcAft>
                <a:spcPct val="0"/>
              </a:spcAft>
              <a:defRPr sz="1700">
                <a:solidFill>
                  <a:schemeClr val="tx1"/>
                </a:solidFill>
                <a:latin typeface="Times" charset="0"/>
                <a:ea typeface="MS PGothic" pitchFamily="34" charset="-128"/>
              </a:defRPr>
            </a:lvl6pPr>
            <a:lvl7pPr marL="2971800" indent="-228600" eaLnBrk="0" fontAlgn="base" hangingPunct="0">
              <a:spcBef>
                <a:spcPct val="0"/>
              </a:spcBef>
              <a:spcAft>
                <a:spcPct val="0"/>
              </a:spcAft>
              <a:defRPr sz="1700">
                <a:solidFill>
                  <a:schemeClr val="tx1"/>
                </a:solidFill>
                <a:latin typeface="Times" charset="0"/>
                <a:ea typeface="MS PGothic" pitchFamily="34" charset="-128"/>
              </a:defRPr>
            </a:lvl7pPr>
            <a:lvl8pPr marL="3429000" indent="-228600" eaLnBrk="0" fontAlgn="base" hangingPunct="0">
              <a:spcBef>
                <a:spcPct val="0"/>
              </a:spcBef>
              <a:spcAft>
                <a:spcPct val="0"/>
              </a:spcAft>
              <a:defRPr sz="1700">
                <a:solidFill>
                  <a:schemeClr val="tx1"/>
                </a:solidFill>
                <a:latin typeface="Times" charset="0"/>
                <a:ea typeface="MS PGothic" pitchFamily="34" charset="-128"/>
              </a:defRPr>
            </a:lvl8pPr>
            <a:lvl9pPr marL="3886200" indent="-228600" eaLnBrk="0" fontAlgn="base" hangingPunct="0">
              <a:spcBef>
                <a:spcPct val="0"/>
              </a:spcBef>
              <a:spcAft>
                <a:spcPct val="0"/>
              </a:spcAft>
              <a:defRPr sz="1700">
                <a:solidFill>
                  <a:schemeClr val="tx1"/>
                </a:solidFill>
                <a:latin typeface="Times" charset="0"/>
                <a:ea typeface="MS PGothic" pitchFamily="34" charset="-128"/>
              </a:defRPr>
            </a:lvl9pPr>
          </a:lstStyle>
          <a:p>
            <a:pPr>
              <a:defRPr/>
            </a:pPr>
            <a:endParaRPr lang="en-US" altLang="en-US" sz="1417"/>
          </a:p>
        </p:txBody>
      </p:sp>
      <p:sp>
        <p:nvSpPr>
          <p:cNvPr id="8" name="Rectangle 14">
            <a:extLst>
              <a:ext uri="{FF2B5EF4-FFF2-40B4-BE49-F238E27FC236}">
                <a16:creationId xmlns:a16="http://schemas.microsoft.com/office/drawing/2014/main" id="{44A5AB0D-D8C7-78A3-79B3-1A05C3735D68}"/>
              </a:ext>
            </a:extLst>
          </p:cNvPr>
          <p:cNvSpPr>
            <a:spLocks noChangeArrowheads="1"/>
          </p:cNvSpPr>
          <p:nvPr userDrawn="1"/>
        </p:nvSpPr>
        <p:spPr bwMode="auto">
          <a:xfrm>
            <a:off x="9286875" y="5565228"/>
            <a:ext cx="8858250" cy="16129358"/>
          </a:xfrm>
          <a:prstGeom prst="rect">
            <a:avLst/>
          </a:prstGeom>
          <a:gradFill flip="none" rotWithShape="1">
            <a:gsLst>
              <a:gs pos="49000">
                <a:schemeClr val="bg1"/>
              </a:gs>
              <a:gs pos="100000">
                <a:srgbClr val="FFF8E0"/>
              </a:gs>
            </a:gsLst>
            <a:lin ang="5400000" scaled="1"/>
            <a:tileRect/>
          </a:gradFill>
          <a:ln w="9525">
            <a:noFill/>
            <a:miter lim="800000"/>
            <a:headEnd/>
            <a:tailEnd/>
          </a:ln>
        </p:spPr>
        <p:txBody>
          <a:bodyPr wrap="none" lIns="54415" tIns="27208" rIns="54415" bIns="27208" anchor="ctr"/>
          <a:lstStyle>
            <a:lvl1pPr>
              <a:defRPr sz="1700">
                <a:solidFill>
                  <a:schemeClr val="tx1"/>
                </a:solidFill>
                <a:latin typeface="Times" charset="0"/>
                <a:ea typeface="MS PGothic" pitchFamily="34" charset="-128"/>
              </a:defRPr>
            </a:lvl1pPr>
            <a:lvl2pPr marL="742950" indent="-285750">
              <a:defRPr sz="1700">
                <a:solidFill>
                  <a:schemeClr val="tx1"/>
                </a:solidFill>
                <a:latin typeface="Times" charset="0"/>
                <a:ea typeface="MS PGothic" pitchFamily="34" charset="-128"/>
              </a:defRPr>
            </a:lvl2pPr>
            <a:lvl3pPr marL="1143000" indent="-228600">
              <a:defRPr sz="1700">
                <a:solidFill>
                  <a:schemeClr val="tx1"/>
                </a:solidFill>
                <a:latin typeface="Times" charset="0"/>
                <a:ea typeface="MS PGothic" pitchFamily="34" charset="-128"/>
              </a:defRPr>
            </a:lvl3pPr>
            <a:lvl4pPr marL="1600200" indent="-228600">
              <a:defRPr sz="1700">
                <a:solidFill>
                  <a:schemeClr val="tx1"/>
                </a:solidFill>
                <a:latin typeface="Times" charset="0"/>
                <a:ea typeface="MS PGothic" pitchFamily="34" charset="-128"/>
              </a:defRPr>
            </a:lvl4pPr>
            <a:lvl5pPr marL="2057400" indent="-228600">
              <a:defRPr sz="1700">
                <a:solidFill>
                  <a:schemeClr val="tx1"/>
                </a:solidFill>
                <a:latin typeface="Times" charset="0"/>
                <a:ea typeface="MS PGothic" pitchFamily="34" charset="-128"/>
              </a:defRPr>
            </a:lvl5pPr>
            <a:lvl6pPr marL="2514600" indent="-228600" eaLnBrk="0" fontAlgn="base" hangingPunct="0">
              <a:spcBef>
                <a:spcPct val="0"/>
              </a:spcBef>
              <a:spcAft>
                <a:spcPct val="0"/>
              </a:spcAft>
              <a:defRPr sz="1700">
                <a:solidFill>
                  <a:schemeClr val="tx1"/>
                </a:solidFill>
                <a:latin typeface="Times" charset="0"/>
                <a:ea typeface="MS PGothic" pitchFamily="34" charset="-128"/>
              </a:defRPr>
            </a:lvl6pPr>
            <a:lvl7pPr marL="2971800" indent="-228600" eaLnBrk="0" fontAlgn="base" hangingPunct="0">
              <a:spcBef>
                <a:spcPct val="0"/>
              </a:spcBef>
              <a:spcAft>
                <a:spcPct val="0"/>
              </a:spcAft>
              <a:defRPr sz="1700">
                <a:solidFill>
                  <a:schemeClr val="tx1"/>
                </a:solidFill>
                <a:latin typeface="Times" charset="0"/>
                <a:ea typeface="MS PGothic" pitchFamily="34" charset="-128"/>
              </a:defRPr>
            </a:lvl7pPr>
            <a:lvl8pPr marL="3429000" indent="-228600" eaLnBrk="0" fontAlgn="base" hangingPunct="0">
              <a:spcBef>
                <a:spcPct val="0"/>
              </a:spcBef>
              <a:spcAft>
                <a:spcPct val="0"/>
              </a:spcAft>
              <a:defRPr sz="1700">
                <a:solidFill>
                  <a:schemeClr val="tx1"/>
                </a:solidFill>
                <a:latin typeface="Times" charset="0"/>
                <a:ea typeface="MS PGothic" pitchFamily="34" charset="-128"/>
              </a:defRPr>
            </a:lvl8pPr>
            <a:lvl9pPr marL="3886200" indent="-228600" eaLnBrk="0" fontAlgn="base" hangingPunct="0">
              <a:spcBef>
                <a:spcPct val="0"/>
              </a:spcBef>
              <a:spcAft>
                <a:spcPct val="0"/>
              </a:spcAft>
              <a:defRPr sz="1700">
                <a:solidFill>
                  <a:schemeClr val="tx1"/>
                </a:solidFill>
                <a:latin typeface="Times" charset="0"/>
                <a:ea typeface="MS PGothic" pitchFamily="34" charset="-128"/>
              </a:defRPr>
            </a:lvl9pPr>
          </a:lstStyle>
          <a:p>
            <a:pPr>
              <a:defRPr/>
            </a:pPr>
            <a:endParaRPr lang="en-US" altLang="en-US" sz="1417"/>
          </a:p>
        </p:txBody>
      </p:sp>
      <p:sp>
        <p:nvSpPr>
          <p:cNvPr id="9" name="Rectangle 14">
            <a:extLst>
              <a:ext uri="{FF2B5EF4-FFF2-40B4-BE49-F238E27FC236}">
                <a16:creationId xmlns:a16="http://schemas.microsoft.com/office/drawing/2014/main" id="{D78EABFC-9CD9-7102-6F97-A79458324D52}"/>
              </a:ext>
            </a:extLst>
          </p:cNvPr>
          <p:cNvSpPr>
            <a:spLocks noChangeArrowheads="1"/>
          </p:cNvSpPr>
          <p:nvPr userDrawn="1"/>
        </p:nvSpPr>
        <p:spPr bwMode="auto">
          <a:xfrm>
            <a:off x="18373219" y="5565228"/>
            <a:ext cx="8858250" cy="16129358"/>
          </a:xfrm>
          <a:prstGeom prst="rect">
            <a:avLst/>
          </a:prstGeom>
          <a:gradFill flip="none" rotWithShape="1">
            <a:gsLst>
              <a:gs pos="49000">
                <a:schemeClr val="bg1"/>
              </a:gs>
              <a:gs pos="100000">
                <a:srgbClr val="FFF8E0"/>
              </a:gs>
            </a:gsLst>
            <a:lin ang="5400000" scaled="1"/>
            <a:tileRect/>
          </a:gradFill>
          <a:ln w="9525">
            <a:noFill/>
            <a:miter lim="800000"/>
            <a:headEnd/>
            <a:tailEnd/>
          </a:ln>
        </p:spPr>
        <p:txBody>
          <a:bodyPr wrap="none" lIns="54415" tIns="27208" rIns="54415" bIns="27208" anchor="ctr"/>
          <a:lstStyle>
            <a:lvl1pPr>
              <a:defRPr sz="1700">
                <a:solidFill>
                  <a:schemeClr val="tx1"/>
                </a:solidFill>
                <a:latin typeface="Times" charset="0"/>
                <a:ea typeface="MS PGothic" pitchFamily="34" charset="-128"/>
              </a:defRPr>
            </a:lvl1pPr>
            <a:lvl2pPr marL="742950" indent="-285750">
              <a:defRPr sz="1700">
                <a:solidFill>
                  <a:schemeClr val="tx1"/>
                </a:solidFill>
                <a:latin typeface="Times" charset="0"/>
                <a:ea typeface="MS PGothic" pitchFamily="34" charset="-128"/>
              </a:defRPr>
            </a:lvl2pPr>
            <a:lvl3pPr marL="1143000" indent="-228600">
              <a:defRPr sz="1700">
                <a:solidFill>
                  <a:schemeClr val="tx1"/>
                </a:solidFill>
                <a:latin typeface="Times" charset="0"/>
                <a:ea typeface="MS PGothic" pitchFamily="34" charset="-128"/>
              </a:defRPr>
            </a:lvl3pPr>
            <a:lvl4pPr marL="1600200" indent="-228600">
              <a:defRPr sz="1700">
                <a:solidFill>
                  <a:schemeClr val="tx1"/>
                </a:solidFill>
                <a:latin typeface="Times" charset="0"/>
                <a:ea typeface="MS PGothic" pitchFamily="34" charset="-128"/>
              </a:defRPr>
            </a:lvl4pPr>
            <a:lvl5pPr marL="2057400" indent="-228600">
              <a:defRPr sz="1700">
                <a:solidFill>
                  <a:schemeClr val="tx1"/>
                </a:solidFill>
                <a:latin typeface="Times" charset="0"/>
                <a:ea typeface="MS PGothic" pitchFamily="34" charset="-128"/>
              </a:defRPr>
            </a:lvl5pPr>
            <a:lvl6pPr marL="2514600" indent="-228600" eaLnBrk="0" fontAlgn="base" hangingPunct="0">
              <a:spcBef>
                <a:spcPct val="0"/>
              </a:spcBef>
              <a:spcAft>
                <a:spcPct val="0"/>
              </a:spcAft>
              <a:defRPr sz="1700">
                <a:solidFill>
                  <a:schemeClr val="tx1"/>
                </a:solidFill>
                <a:latin typeface="Times" charset="0"/>
                <a:ea typeface="MS PGothic" pitchFamily="34" charset="-128"/>
              </a:defRPr>
            </a:lvl6pPr>
            <a:lvl7pPr marL="2971800" indent="-228600" eaLnBrk="0" fontAlgn="base" hangingPunct="0">
              <a:spcBef>
                <a:spcPct val="0"/>
              </a:spcBef>
              <a:spcAft>
                <a:spcPct val="0"/>
              </a:spcAft>
              <a:defRPr sz="1700">
                <a:solidFill>
                  <a:schemeClr val="tx1"/>
                </a:solidFill>
                <a:latin typeface="Times" charset="0"/>
                <a:ea typeface="MS PGothic" pitchFamily="34" charset="-128"/>
              </a:defRPr>
            </a:lvl7pPr>
            <a:lvl8pPr marL="3429000" indent="-228600" eaLnBrk="0" fontAlgn="base" hangingPunct="0">
              <a:spcBef>
                <a:spcPct val="0"/>
              </a:spcBef>
              <a:spcAft>
                <a:spcPct val="0"/>
              </a:spcAft>
              <a:defRPr sz="1700">
                <a:solidFill>
                  <a:schemeClr val="tx1"/>
                </a:solidFill>
                <a:latin typeface="Times" charset="0"/>
                <a:ea typeface="MS PGothic" pitchFamily="34" charset="-128"/>
              </a:defRPr>
            </a:lvl8pPr>
            <a:lvl9pPr marL="3886200" indent="-228600" eaLnBrk="0" fontAlgn="base" hangingPunct="0">
              <a:spcBef>
                <a:spcPct val="0"/>
              </a:spcBef>
              <a:spcAft>
                <a:spcPct val="0"/>
              </a:spcAft>
              <a:defRPr sz="1700">
                <a:solidFill>
                  <a:schemeClr val="tx1"/>
                </a:solidFill>
                <a:latin typeface="Times" charset="0"/>
                <a:ea typeface="MS PGothic" pitchFamily="34" charset="-128"/>
              </a:defRPr>
            </a:lvl9pPr>
          </a:lstStyle>
          <a:p>
            <a:pPr>
              <a:defRPr/>
            </a:pPr>
            <a:endParaRPr lang="en-US" altLang="en-US" sz="1417"/>
          </a:p>
        </p:txBody>
      </p:sp>
      <p:sp>
        <p:nvSpPr>
          <p:cNvPr id="10" name="Rectangle 9">
            <a:extLst>
              <a:ext uri="{FF2B5EF4-FFF2-40B4-BE49-F238E27FC236}">
                <a16:creationId xmlns:a16="http://schemas.microsoft.com/office/drawing/2014/main" id="{A5545C3E-B686-3726-39CF-46B5B5AE9FA7}"/>
              </a:ext>
            </a:extLst>
          </p:cNvPr>
          <p:cNvSpPr/>
          <p:nvPr userDrawn="1"/>
        </p:nvSpPr>
        <p:spPr>
          <a:xfrm>
            <a:off x="200531" y="212212"/>
            <a:ext cx="27030938" cy="4880050"/>
          </a:xfrm>
          <a:prstGeom prst="rect">
            <a:avLst/>
          </a:prstGeom>
          <a:gradFill>
            <a:gsLst>
              <a:gs pos="0">
                <a:srgbClr val="0C5449"/>
              </a:gs>
              <a:gs pos="100000">
                <a:srgbClr val="093F39"/>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11" name="Rectangle 14">
            <a:extLst>
              <a:ext uri="{FF2B5EF4-FFF2-40B4-BE49-F238E27FC236}">
                <a16:creationId xmlns:a16="http://schemas.microsoft.com/office/drawing/2014/main" id="{20DEE535-381B-F3AD-5045-3B3A3D305829}"/>
              </a:ext>
            </a:extLst>
          </p:cNvPr>
          <p:cNvSpPr>
            <a:spLocks noChangeArrowheads="1"/>
          </p:cNvSpPr>
          <p:nvPr userDrawn="1"/>
        </p:nvSpPr>
        <p:spPr bwMode="auto">
          <a:xfrm>
            <a:off x="200531" y="21627799"/>
            <a:ext cx="8858250" cy="91440"/>
          </a:xfrm>
          <a:prstGeom prst="rect">
            <a:avLst/>
          </a:prstGeom>
          <a:solidFill>
            <a:srgbClr val="D8AD2D"/>
          </a:solidFill>
          <a:ln w="9525">
            <a:noFill/>
            <a:miter lim="800000"/>
            <a:headEnd/>
            <a:tailEnd/>
          </a:ln>
        </p:spPr>
        <p:txBody>
          <a:bodyPr wrap="none" lIns="54415" tIns="27208" rIns="54415" bIns="27208" anchor="ctr"/>
          <a:lstStyle>
            <a:lvl1pPr>
              <a:defRPr sz="1700">
                <a:solidFill>
                  <a:schemeClr val="tx1"/>
                </a:solidFill>
                <a:latin typeface="Times" charset="0"/>
                <a:ea typeface="MS PGothic" pitchFamily="34" charset="-128"/>
              </a:defRPr>
            </a:lvl1pPr>
            <a:lvl2pPr marL="742950" indent="-285750">
              <a:defRPr sz="1700">
                <a:solidFill>
                  <a:schemeClr val="tx1"/>
                </a:solidFill>
                <a:latin typeface="Times" charset="0"/>
                <a:ea typeface="MS PGothic" pitchFamily="34" charset="-128"/>
              </a:defRPr>
            </a:lvl2pPr>
            <a:lvl3pPr marL="1143000" indent="-228600">
              <a:defRPr sz="1700">
                <a:solidFill>
                  <a:schemeClr val="tx1"/>
                </a:solidFill>
                <a:latin typeface="Times" charset="0"/>
                <a:ea typeface="MS PGothic" pitchFamily="34" charset="-128"/>
              </a:defRPr>
            </a:lvl3pPr>
            <a:lvl4pPr marL="1600200" indent="-228600">
              <a:defRPr sz="1700">
                <a:solidFill>
                  <a:schemeClr val="tx1"/>
                </a:solidFill>
                <a:latin typeface="Times" charset="0"/>
                <a:ea typeface="MS PGothic" pitchFamily="34" charset="-128"/>
              </a:defRPr>
            </a:lvl4pPr>
            <a:lvl5pPr marL="2057400" indent="-228600">
              <a:defRPr sz="1700">
                <a:solidFill>
                  <a:schemeClr val="tx1"/>
                </a:solidFill>
                <a:latin typeface="Times" charset="0"/>
                <a:ea typeface="MS PGothic" pitchFamily="34" charset="-128"/>
              </a:defRPr>
            </a:lvl5pPr>
            <a:lvl6pPr marL="2514600" indent="-228600" eaLnBrk="0" fontAlgn="base" hangingPunct="0">
              <a:spcBef>
                <a:spcPct val="0"/>
              </a:spcBef>
              <a:spcAft>
                <a:spcPct val="0"/>
              </a:spcAft>
              <a:defRPr sz="1700">
                <a:solidFill>
                  <a:schemeClr val="tx1"/>
                </a:solidFill>
                <a:latin typeface="Times" charset="0"/>
                <a:ea typeface="MS PGothic" pitchFamily="34" charset="-128"/>
              </a:defRPr>
            </a:lvl6pPr>
            <a:lvl7pPr marL="2971800" indent="-228600" eaLnBrk="0" fontAlgn="base" hangingPunct="0">
              <a:spcBef>
                <a:spcPct val="0"/>
              </a:spcBef>
              <a:spcAft>
                <a:spcPct val="0"/>
              </a:spcAft>
              <a:defRPr sz="1700">
                <a:solidFill>
                  <a:schemeClr val="tx1"/>
                </a:solidFill>
                <a:latin typeface="Times" charset="0"/>
                <a:ea typeface="MS PGothic" pitchFamily="34" charset="-128"/>
              </a:defRPr>
            </a:lvl7pPr>
            <a:lvl8pPr marL="3429000" indent="-228600" eaLnBrk="0" fontAlgn="base" hangingPunct="0">
              <a:spcBef>
                <a:spcPct val="0"/>
              </a:spcBef>
              <a:spcAft>
                <a:spcPct val="0"/>
              </a:spcAft>
              <a:defRPr sz="1700">
                <a:solidFill>
                  <a:schemeClr val="tx1"/>
                </a:solidFill>
                <a:latin typeface="Times" charset="0"/>
                <a:ea typeface="MS PGothic" pitchFamily="34" charset="-128"/>
              </a:defRPr>
            </a:lvl8pPr>
            <a:lvl9pPr marL="3886200" indent="-228600" eaLnBrk="0" fontAlgn="base" hangingPunct="0">
              <a:spcBef>
                <a:spcPct val="0"/>
              </a:spcBef>
              <a:spcAft>
                <a:spcPct val="0"/>
              </a:spcAft>
              <a:defRPr sz="1700">
                <a:solidFill>
                  <a:schemeClr val="tx1"/>
                </a:solidFill>
                <a:latin typeface="Times" charset="0"/>
                <a:ea typeface="MS PGothic" pitchFamily="34" charset="-128"/>
              </a:defRPr>
            </a:lvl9pPr>
          </a:lstStyle>
          <a:p>
            <a:pPr>
              <a:defRPr/>
            </a:pPr>
            <a:endParaRPr lang="en-US" altLang="en-US" sz="1417"/>
          </a:p>
        </p:txBody>
      </p:sp>
      <p:sp>
        <p:nvSpPr>
          <p:cNvPr id="12" name="Rectangle 14">
            <a:extLst>
              <a:ext uri="{FF2B5EF4-FFF2-40B4-BE49-F238E27FC236}">
                <a16:creationId xmlns:a16="http://schemas.microsoft.com/office/drawing/2014/main" id="{DC366FA5-8037-87DF-15E5-530F075C9774}"/>
              </a:ext>
            </a:extLst>
          </p:cNvPr>
          <p:cNvSpPr>
            <a:spLocks noChangeArrowheads="1"/>
          </p:cNvSpPr>
          <p:nvPr userDrawn="1"/>
        </p:nvSpPr>
        <p:spPr bwMode="auto">
          <a:xfrm>
            <a:off x="9286875" y="21627799"/>
            <a:ext cx="8858250" cy="91440"/>
          </a:xfrm>
          <a:prstGeom prst="rect">
            <a:avLst/>
          </a:prstGeom>
          <a:solidFill>
            <a:srgbClr val="D8AD2D"/>
          </a:solidFill>
          <a:ln w="9525">
            <a:noFill/>
            <a:miter lim="800000"/>
            <a:headEnd/>
            <a:tailEnd/>
          </a:ln>
        </p:spPr>
        <p:txBody>
          <a:bodyPr wrap="none" lIns="54415" tIns="27208" rIns="54415" bIns="27208" anchor="ctr"/>
          <a:lstStyle>
            <a:lvl1pPr>
              <a:defRPr sz="1700">
                <a:solidFill>
                  <a:schemeClr val="tx1"/>
                </a:solidFill>
                <a:latin typeface="Times" charset="0"/>
                <a:ea typeface="MS PGothic" pitchFamily="34" charset="-128"/>
              </a:defRPr>
            </a:lvl1pPr>
            <a:lvl2pPr marL="742950" indent="-285750">
              <a:defRPr sz="1700">
                <a:solidFill>
                  <a:schemeClr val="tx1"/>
                </a:solidFill>
                <a:latin typeface="Times" charset="0"/>
                <a:ea typeface="MS PGothic" pitchFamily="34" charset="-128"/>
              </a:defRPr>
            </a:lvl2pPr>
            <a:lvl3pPr marL="1143000" indent="-228600">
              <a:defRPr sz="1700">
                <a:solidFill>
                  <a:schemeClr val="tx1"/>
                </a:solidFill>
                <a:latin typeface="Times" charset="0"/>
                <a:ea typeface="MS PGothic" pitchFamily="34" charset="-128"/>
              </a:defRPr>
            </a:lvl3pPr>
            <a:lvl4pPr marL="1600200" indent="-228600">
              <a:defRPr sz="1700">
                <a:solidFill>
                  <a:schemeClr val="tx1"/>
                </a:solidFill>
                <a:latin typeface="Times" charset="0"/>
                <a:ea typeface="MS PGothic" pitchFamily="34" charset="-128"/>
              </a:defRPr>
            </a:lvl4pPr>
            <a:lvl5pPr marL="2057400" indent="-228600">
              <a:defRPr sz="1700">
                <a:solidFill>
                  <a:schemeClr val="tx1"/>
                </a:solidFill>
                <a:latin typeface="Times" charset="0"/>
                <a:ea typeface="MS PGothic" pitchFamily="34" charset="-128"/>
              </a:defRPr>
            </a:lvl5pPr>
            <a:lvl6pPr marL="2514600" indent="-228600" eaLnBrk="0" fontAlgn="base" hangingPunct="0">
              <a:spcBef>
                <a:spcPct val="0"/>
              </a:spcBef>
              <a:spcAft>
                <a:spcPct val="0"/>
              </a:spcAft>
              <a:defRPr sz="1700">
                <a:solidFill>
                  <a:schemeClr val="tx1"/>
                </a:solidFill>
                <a:latin typeface="Times" charset="0"/>
                <a:ea typeface="MS PGothic" pitchFamily="34" charset="-128"/>
              </a:defRPr>
            </a:lvl6pPr>
            <a:lvl7pPr marL="2971800" indent="-228600" eaLnBrk="0" fontAlgn="base" hangingPunct="0">
              <a:spcBef>
                <a:spcPct val="0"/>
              </a:spcBef>
              <a:spcAft>
                <a:spcPct val="0"/>
              </a:spcAft>
              <a:defRPr sz="1700">
                <a:solidFill>
                  <a:schemeClr val="tx1"/>
                </a:solidFill>
                <a:latin typeface="Times" charset="0"/>
                <a:ea typeface="MS PGothic" pitchFamily="34" charset="-128"/>
              </a:defRPr>
            </a:lvl7pPr>
            <a:lvl8pPr marL="3429000" indent="-228600" eaLnBrk="0" fontAlgn="base" hangingPunct="0">
              <a:spcBef>
                <a:spcPct val="0"/>
              </a:spcBef>
              <a:spcAft>
                <a:spcPct val="0"/>
              </a:spcAft>
              <a:defRPr sz="1700">
                <a:solidFill>
                  <a:schemeClr val="tx1"/>
                </a:solidFill>
                <a:latin typeface="Times" charset="0"/>
                <a:ea typeface="MS PGothic" pitchFamily="34" charset="-128"/>
              </a:defRPr>
            </a:lvl8pPr>
            <a:lvl9pPr marL="3886200" indent="-228600" eaLnBrk="0" fontAlgn="base" hangingPunct="0">
              <a:spcBef>
                <a:spcPct val="0"/>
              </a:spcBef>
              <a:spcAft>
                <a:spcPct val="0"/>
              </a:spcAft>
              <a:defRPr sz="1700">
                <a:solidFill>
                  <a:schemeClr val="tx1"/>
                </a:solidFill>
                <a:latin typeface="Times" charset="0"/>
                <a:ea typeface="MS PGothic" pitchFamily="34" charset="-128"/>
              </a:defRPr>
            </a:lvl9pPr>
          </a:lstStyle>
          <a:p>
            <a:pPr>
              <a:defRPr/>
            </a:pPr>
            <a:endParaRPr lang="en-US" altLang="en-US" sz="1417"/>
          </a:p>
        </p:txBody>
      </p:sp>
      <p:sp>
        <p:nvSpPr>
          <p:cNvPr id="13" name="Rectangle 14">
            <a:extLst>
              <a:ext uri="{FF2B5EF4-FFF2-40B4-BE49-F238E27FC236}">
                <a16:creationId xmlns:a16="http://schemas.microsoft.com/office/drawing/2014/main" id="{D06F035E-B209-4DF3-50C2-EA9DA8DA7635}"/>
              </a:ext>
            </a:extLst>
          </p:cNvPr>
          <p:cNvSpPr>
            <a:spLocks noChangeArrowheads="1"/>
          </p:cNvSpPr>
          <p:nvPr userDrawn="1"/>
        </p:nvSpPr>
        <p:spPr bwMode="auto">
          <a:xfrm>
            <a:off x="18373219" y="21627799"/>
            <a:ext cx="8858250" cy="91440"/>
          </a:xfrm>
          <a:prstGeom prst="rect">
            <a:avLst/>
          </a:prstGeom>
          <a:solidFill>
            <a:srgbClr val="D8AD2D"/>
          </a:solidFill>
          <a:ln w="9525">
            <a:noFill/>
            <a:miter lim="800000"/>
            <a:headEnd/>
            <a:tailEnd/>
          </a:ln>
        </p:spPr>
        <p:txBody>
          <a:bodyPr wrap="none" lIns="54415" tIns="27208" rIns="54415" bIns="27208" anchor="ctr"/>
          <a:lstStyle>
            <a:lvl1pPr>
              <a:defRPr sz="1700">
                <a:solidFill>
                  <a:schemeClr val="tx1"/>
                </a:solidFill>
                <a:latin typeface="Times" charset="0"/>
                <a:ea typeface="MS PGothic" pitchFamily="34" charset="-128"/>
              </a:defRPr>
            </a:lvl1pPr>
            <a:lvl2pPr marL="742950" indent="-285750">
              <a:defRPr sz="1700">
                <a:solidFill>
                  <a:schemeClr val="tx1"/>
                </a:solidFill>
                <a:latin typeface="Times" charset="0"/>
                <a:ea typeface="MS PGothic" pitchFamily="34" charset="-128"/>
              </a:defRPr>
            </a:lvl2pPr>
            <a:lvl3pPr marL="1143000" indent="-228600">
              <a:defRPr sz="1700">
                <a:solidFill>
                  <a:schemeClr val="tx1"/>
                </a:solidFill>
                <a:latin typeface="Times" charset="0"/>
                <a:ea typeface="MS PGothic" pitchFamily="34" charset="-128"/>
              </a:defRPr>
            </a:lvl3pPr>
            <a:lvl4pPr marL="1600200" indent="-228600">
              <a:defRPr sz="1700">
                <a:solidFill>
                  <a:schemeClr val="tx1"/>
                </a:solidFill>
                <a:latin typeface="Times" charset="0"/>
                <a:ea typeface="MS PGothic" pitchFamily="34" charset="-128"/>
              </a:defRPr>
            </a:lvl4pPr>
            <a:lvl5pPr marL="2057400" indent="-228600">
              <a:defRPr sz="1700">
                <a:solidFill>
                  <a:schemeClr val="tx1"/>
                </a:solidFill>
                <a:latin typeface="Times" charset="0"/>
                <a:ea typeface="MS PGothic" pitchFamily="34" charset="-128"/>
              </a:defRPr>
            </a:lvl5pPr>
            <a:lvl6pPr marL="2514600" indent="-228600" eaLnBrk="0" fontAlgn="base" hangingPunct="0">
              <a:spcBef>
                <a:spcPct val="0"/>
              </a:spcBef>
              <a:spcAft>
                <a:spcPct val="0"/>
              </a:spcAft>
              <a:defRPr sz="1700">
                <a:solidFill>
                  <a:schemeClr val="tx1"/>
                </a:solidFill>
                <a:latin typeface="Times" charset="0"/>
                <a:ea typeface="MS PGothic" pitchFamily="34" charset="-128"/>
              </a:defRPr>
            </a:lvl6pPr>
            <a:lvl7pPr marL="2971800" indent="-228600" eaLnBrk="0" fontAlgn="base" hangingPunct="0">
              <a:spcBef>
                <a:spcPct val="0"/>
              </a:spcBef>
              <a:spcAft>
                <a:spcPct val="0"/>
              </a:spcAft>
              <a:defRPr sz="1700">
                <a:solidFill>
                  <a:schemeClr val="tx1"/>
                </a:solidFill>
                <a:latin typeface="Times" charset="0"/>
                <a:ea typeface="MS PGothic" pitchFamily="34" charset="-128"/>
              </a:defRPr>
            </a:lvl7pPr>
            <a:lvl8pPr marL="3429000" indent="-228600" eaLnBrk="0" fontAlgn="base" hangingPunct="0">
              <a:spcBef>
                <a:spcPct val="0"/>
              </a:spcBef>
              <a:spcAft>
                <a:spcPct val="0"/>
              </a:spcAft>
              <a:defRPr sz="1700">
                <a:solidFill>
                  <a:schemeClr val="tx1"/>
                </a:solidFill>
                <a:latin typeface="Times" charset="0"/>
                <a:ea typeface="MS PGothic" pitchFamily="34" charset="-128"/>
              </a:defRPr>
            </a:lvl8pPr>
            <a:lvl9pPr marL="3886200" indent="-228600" eaLnBrk="0" fontAlgn="base" hangingPunct="0">
              <a:spcBef>
                <a:spcPct val="0"/>
              </a:spcBef>
              <a:spcAft>
                <a:spcPct val="0"/>
              </a:spcAft>
              <a:defRPr sz="1700">
                <a:solidFill>
                  <a:schemeClr val="tx1"/>
                </a:solidFill>
                <a:latin typeface="Times" charset="0"/>
                <a:ea typeface="MS PGothic" pitchFamily="34" charset="-128"/>
              </a:defRPr>
            </a:lvl9pPr>
          </a:lstStyle>
          <a:p>
            <a:pPr>
              <a:defRPr/>
            </a:pPr>
            <a:endParaRPr lang="en-US" altLang="en-US" sz="1417"/>
          </a:p>
        </p:txBody>
      </p:sp>
      <p:sp>
        <p:nvSpPr>
          <p:cNvPr id="14" name="Rectangle 13">
            <a:extLst>
              <a:ext uri="{FF2B5EF4-FFF2-40B4-BE49-F238E27FC236}">
                <a16:creationId xmlns:a16="http://schemas.microsoft.com/office/drawing/2014/main" id="{F881F912-DD9D-B15A-12AB-06B1441280C1}"/>
              </a:ext>
            </a:extLst>
          </p:cNvPr>
          <p:cNvSpPr/>
          <p:nvPr userDrawn="1"/>
        </p:nvSpPr>
        <p:spPr>
          <a:xfrm flipV="1">
            <a:off x="197537" y="5087001"/>
            <a:ext cx="27031950" cy="91440"/>
          </a:xfrm>
          <a:prstGeom prst="rect">
            <a:avLst/>
          </a:prstGeom>
          <a:gradFill flip="none" rotWithShape="1">
            <a:gsLst>
              <a:gs pos="0">
                <a:srgbClr val="0C5449"/>
              </a:gs>
              <a:gs pos="100000">
                <a:srgbClr val="093F3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15" name="Right Triangle 14">
            <a:extLst>
              <a:ext uri="{FF2B5EF4-FFF2-40B4-BE49-F238E27FC236}">
                <a16:creationId xmlns:a16="http://schemas.microsoft.com/office/drawing/2014/main" id="{9D2A121F-86FE-0B1E-12B2-2AFC413EB0BA}"/>
              </a:ext>
            </a:extLst>
          </p:cNvPr>
          <p:cNvSpPr/>
          <p:nvPr userDrawn="1"/>
        </p:nvSpPr>
        <p:spPr>
          <a:xfrm rot="16200000">
            <a:off x="26295101" y="4239080"/>
            <a:ext cx="1024759" cy="853966"/>
          </a:xfrm>
          <a:prstGeom prst="rtTriangle">
            <a:avLst/>
          </a:prstGeom>
          <a:solidFill>
            <a:srgbClr val="093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16" name="Rectangle 15">
            <a:extLst>
              <a:ext uri="{FF2B5EF4-FFF2-40B4-BE49-F238E27FC236}">
                <a16:creationId xmlns:a16="http://schemas.microsoft.com/office/drawing/2014/main" id="{CEDE5244-ADCB-3010-8E8F-80E467D733F4}"/>
              </a:ext>
            </a:extLst>
          </p:cNvPr>
          <p:cNvSpPr/>
          <p:nvPr userDrawn="1"/>
        </p:nvSpPr>
        <p:spPr>
          <a:xfrm flipV="1">
            <a:off x="197537" y="212212"/>
            <a:ext cx="27031950" cy="91440"/>
          </a:xfrm>
          <a:prstGeom prst="rect">
            <a:avLst/>
          </a:prstGeom>
          <a:gradFill flip="none" rotWithShape="1">
            <a:gsLst>
              <a:gs pos="100000">
                <a:srgbClr val="0C5449"/>
              </a:gs>
              <a:gs pos="0">
                <a:srgbClr val="093F3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17" name="Right Triangle 16">
            <a:extLst>
              <a:ext uri="{FF2B5EF4-FFF2-40B4-BE49-F238E27FC236}">
                <a16:creationId xmlns:a16="http://schemas.microsoft.com/office/drawing/2014/main" id="{AA745738-A5D9-A8FA-7681-F652E63E0749}"/>
              </a:ext>
            </a:extLst>
          </p:cNvPr>
          <p:cNvSpPr/>
          <p:nvPr userDrawn="1"/>
        </p:nvSpPr>
        <p:spPr>
          <a:xfrm rot="5400000">
            <a:off x="115135" y="297610"/>
            <a:ext cx="1024759" cy="853966"/>
          </a:xfrm>
          <a:prstGeom prst="rtTriangle">
            <a:avLst/>
          </a:prstGeom>
          <a:solidFill>
            <a:srgbClr val="093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Tree>
    <p:extLst>
      <p:ext uri="{BB962C8B-B14F-4D97-AF65-F5344CB8AC3E}">
        <p14:creationId xmlns:p14="http://schemas.microsoft.com/office/powerpoint/2010/main" val="970408306"/>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fonts.google.com/specimen/Lato" TargetMode="External"/><Relationship Id="rId7" Type="http://schemas.openxmlformats.org/officeDocument/2006/relationships/image" Target="../media/image1.png"/><Relationship Id="rId2" Type="http://schemas.openxmlformats.org/officeDocument/2006/relationships/hyperlink" Target="https://medcom.med.wayne.edu/faqs" TargetMode="External"/><Relationship Id="rId1" Type="http://schemas.openxmlformats.org/officeDocument/2006/relationships/slideLayout" Target="../slideLayouts/slideLayout1.xml"/><Relationship Id="rId6" Type="http://schemas.openxmlformats.org/officeDocument/2006/relationships/hyperlink" Target="mailto:medcom@med.wayne.edu" TargetMode="External"/><Relationship Id="rId11" Type="http://schemas.openxmlformats.org/officeDocument/2006/relationships/image" Target="../media/image5.jpg"/><Relationship Id="rId5" Type="http://schemas.openxmlformats.org/officeDocument/2006/relationships/chart" Target="../charts/chart1.xml"/><Relationship Id="rId10" Type="http://schemas.openxmlformats.org/officeDocument/2006/relationships/image" Target="../media/image4.png"/><Relationship Id="rId4" Type="http://schemas.openxmlformats.org/officeDocument/2006/relationships/hyperlink" Target="https://medcom.med.wayne.edu/creating-accessible-design" TargetMode="Externa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5C57D4-768D-8E2C-ABF0-935547EFB611}"/>
              </a:ext>
            </a:extLst>
          </p:cNvPr>
          <p:cNvSpPr/>
          <p:nvPr/>
        </p:nvSpPr>
        <p:spPr bwMode="auto">
          <a:xfrm>
            <a:off x="22555200" y="12354663"/>
            <a:ext cx="4317998" cy="286925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38100" rIns="76200" bIns="38100" numCol="1" rtlCol="0" anchor="t" anchorCtr="0" compatLnSpc="1">
            <a:prstTxWarp prst="textNoShape">
              <a:avLst/>
            </a:prstTxWarp>
          </a:bodyPr>
          <a:lstStyle/>
          <a:p>
            <a:pPr defTabSz="3135234" fontAlgn="base">
              <a:spcBef>
                <a:spcPct val="0"/>
              </a:spcBef>
              <a:spcAft>
                <a:spcPct val="0"/>
              </a:spcAft>
            </a:pPr>
            <a:endParaRPr lang="en-US" sz="2167">
              <a:latin typeface="Arial" pitchFamily="34" charset="0"/>
            </a:endParaRPr>
          </a:p>
        </p:txBody>
      </p:sp>
      <p:sp>
        <p:nvSpPr>
          <p:cNvPr id="6" name="Rectangle 21">
            <a:extLst>
              <a:ext uri="{FF2B5EF4-FFF2-40B4-BE49-F238E27FC236}">
                <a16:creationId xmlns:a16="http://schemas.microsoft.com/office/drawing/2014/main" id="{6021D743-2F9C-EB02-FCEE-923D61FF8E45}"/>
              </a:ext>
            </a:extLst>
          </p:cNvPr>
          <p:cNvSpPr>
            <a:spLocks noChangeArrowheads="1"/>
          </p:cNvSpPr>
          <p:nvPr/>
        </p:nvSpPr>
        <p:spPr bwMode="auto">
          <a:xfrm>
            <a:off x="18369930" y="15935507"/>
            <a:ext cx="8861593" cy="762000"/>
          </a:xfrm>
          <a:prstGeom prst="rect">
            <a:avLst/>
          </a:prstGeom>
          <a:solidFill>
            <a:srgbClr val="0C5449"/>
          </a:solidFill>
          <a:ln w="9525">
            <a:noFill/>
            <a:miter lim="800000"/>
            <a:headEnd/>
            <a:tailEnd/>
          </a:ln>
          <a:effectLst/>
        </p:spPr>
        <p:txBody>
          <a:bodyPr wrap="none" lIns="61869" tIns="30935" rIns="61869" bIns="30935" anchor="ctr"/>
          <a:lstStyle/>
          <a:p>
            <a:pPr algn="ctr" defTabSz="2015329"/>
            <a:r>
              <a:rPr lang="en-US" sz="3000" b="1">
                <a:solidFill>
                  <a:schemeClr val="bg1"/>
                </a:solidFill>
              </a:rPr>
              <a:t>References</a:t>
            </a:r>
          </a:p>
        </p:txBody>
      </p:sp>
      <p:sp>
        <p:nvSpPr>
          <p:cNvPr id="10" name="Title 8">
            <a:extLst>
              <a:ext uri="{FF2B5EF4-FFF2-40B4-BE49-F238E27FC236}">
                <a16:creationId xmlns:a16="http://schemas.microsoft.com/office/drawing/2014/main" id="{35AE11C3-5D5C-CAF5-E8C3-AEF145395ADE}"/>
              </a:ext>
            </a:extLst>
          </p:cNvPr>
          <p:cNvSpPr txBox="1">
            <a:spLocks/>
          </p:cNvSpPr>
          <p:nvPr/>
        </p:nvSpPr>
        <p:spPr>
          <a:xfrm>
            <a:off x="6055742" y="921295"/>
            <a:ext cx="20444605" cy="2014713"/>
          </a:xfrm>
          <a:prstGeom prst="rect">
            <a:avLst/>
          </a:prstGeom>
        </p:spPr>
        <p:txBody>
          <a:bodyPr/>
          <a:lstStyle>
            <a:lvl1pPr algn="l" defTabSz="1432838" rtl="0" eaLnBrk="1" latinLnBrk="0" hangingPunct="1">
              <a:spcBef>
                <a:spcPct val="0"/>
              </a:spcBef>
              <a:buNone/>
              <a:defRPr sz="4400" kern="1200" cap="all" baseline="0">
                <a:solidFill>
                  <a:schemeClr val="tx1"/>
                </a:solidFill>
                <a:latin typeface="+mj-lt"/>
                <a:ea typeface="+mj-ea"/>
                <a:cs typeface="+mj-cs"/>
              </a:defRPr>
            </a:lvl1pPr>
          </a:lstStyle>
          <a:p>
            <a:pPr algn="ctr"/>
            <a:r>
              <a:rPr lang="en-US" cap="none" dirty="0">
                <a:solidFill>
                  <a:schemeClr val="bg1"/>
                </a:solidFill>
              </a:rPr>
              <a:t>Title – this is a </a:t>
            </a:r>
            <a:r>
              <a:rPr lang="en-US" cap="none" dirty="0">
                <a:solidFill>
                  <a:srgbClr val="FFE596"/>
                </a:solidFill>
              </a:rPr>
              <a:t>30” x 24”  (5’ x 4’) poster</a:t>
            </a:r>
            <a:r>
              <a:rPr lang="en-US" cap="none" dirty="0">
                <a:solidFill>
                  <a:schemeClr val="bg1"/>
                </a:solidFill>
              </a:rPr>
              <a:t>, 88 point Lato title heading, legible at 16 feet away</a:t>
            </a:r>
          </a:p>
        </p:txBody>
      </p:sp>
      <p:sp>
        <p:nvSpPr>
          <p:cNvPr id="11" name="Subtitle 9">
            <a:extLst>
              <a:ext uri="{FF2B5EF4-FFF2-40B4-BE49-F238E27FC236}">
                <a16:creationId xmlns:a16="http://schemas.microsoft.com/office/drawing/2014/main" id="{66C9D7E1-ED51-3B58-DFB3-A045A0B6FAC9}"/>
              </a:ext>
            </a:extLst>
          </p:cNvPr>
          <p:cNvSpPr txBox="1">
            <a:spLocks/>
          </p:cNvSpPr>
          <p:nvPr/>
        </p:nvSpPr>
        <p:spPr>
          <a:xfrm>
            <a:off x="6055743" y="3180725"/>
            <a:ext cx="20444604" cy="1595703"/>
          </a:xfrm>
          <a:prstGeom prst="rect">
            <a:avLst/>
          </a:prstGeom>
        </p:spPr>
        <p:txBody>
          <a:bodyPr/>
          <a:lstStyle>
            <a:lvl1pPr marL="537314" indent="-537314" algn="l" defTabSz="1432838" rtl="0" eaLnBrk="1" latinLnBrk="0" hangingPunct="1">
              <a:spcBef>
                <a:spcPts val="1254"/>
              </a:spcBef>
              <a:buFont typeface="Arial" pitchFamily="34" charset="0"/>
              <a:buNone/>
              <a:defRPr sz="2500" b="1" kern="1200">
                <a:solidFill>
                  <a:schemeClr val="tx1"/>
                </a:solidFill>
                <a:latin typeface="+mn-lt"/>
                <a:ea typeface="+mn-ea"/>
                <a:cs typeface="+mn-cs"/>
              </a:defRPr>
            </a:lvl1pPr>
            <a:lvl2pPr marL="272239" indent="-272239"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2pPr>
            <a:lvl3pPr marL="630449" indent="-257910"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3pPr>
            <a:lvl4pPr marL="988658" indent="-257910"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4pPr>
            <a:lvl5pPr marL="1346868" indent="-272239"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5pPr>
            <a:lvl6pPr marL="1719406" indent="-272239"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6pPr>
            <a:lvl7pPr marL="2120600"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7pPr>
            <a:lvl8pPr marL="2478810"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8pPr>
            <a:lvl9pPr marL="2808362"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9pPr>
          </a:lstStyle>
          <a:p>
            <a:pPr algn="ctr">
              <a:spcBef>
                <a:spcPts val="0"/>
              </a:spcBef>
            </a:pPr>
            <a:r>
              <a:rPr lang="en-US" sz="2800" dirty="0">
                <a:solidFill>
                  <a:schemeClr val="bg1"/>
                </a:solidFill>
              </a:rPr>
              <a:t>Authors and affiliations</a:t>
            </a:r>
          </a:p>
          <a:p>
            <a:pPr algn="ctr">
              <a:spcBef>
                <a:spcPts val="0"/>
              </a:spcBef>
            </a:pPr>
            <a:r>
              <a:rPr lang="en-US" sz="2800" dirty="0">
                <a:solidFill>
                  <a:schemeClr val="bg1"/>
                </a:solidFill>
              </a:rPr>
              <a:t>54 point </a:t>
            </a:r>
            <a:r>
              <a:rPr lang="en-US" sz="2800" dirty="0" err="1">
                <a:solidFill>
                  <a:schemeClr val="bg1"/>
                </a:solidFill>
              </a:rPr>
              <a:t>Lato</a:t>
            </a:r>
            <a:r>
              <a:rPr lang="en-US" sz="2800" dirty="0">
                <a:solidFill>
                  <a:schemeClr val="bg1"/>
                </a:solidFill>
              </a:rPr>
              <a:t> medium body</a:t>
            </a:r>
          </a:p>
        </p:txBody>
      </p:sp>
      <p:sp>
        <p:nvSpPr>
          <p:cNvPr id="12" name="Rectangle 11">
            <a:extLst>
              <a:ext uri="{FF2B5EF4-FFF2-40B4-BE49-F238E27FC236}">
                <a16:creationId xmlns:a16="http://schemas.microsoft.com/office/drawing/2014/main" id="{3705D881-7E79-0E2D-79A4-F79270197945}"/>
              </a:ext>
            </a:extLst>
          </p:cNvPr>
          <p:cNvSpPr/>
          <p:nvPr/>
        </p:nvSpPr>
        <p:spPr>
          <a:xfrm>
            <a:off x="21374099" y="10649068"/>
            <a:ext cx="2616200" cy="502910"/>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13" name="Rectangle 12">
            <a:extLst>
              <a:ext uri="{FF2B5EF4-FFF2-40B4-BE49-F238E27FC236}">
                <a16:creationId xmlns:a16="http://schemas.microsoft.com/office/drawing/2014/main" id="{22DA1FC6-6590-7FF1-0507-E481C287FD1E}"/>
              </a:ext>
            </a:extLst>
          </p:cNvPr>
          <p:cNvSpPr/>
          <p:nvPr/>
        </p:nvSpPr>
        <p:spPr>
          <a:xfrm>
            <a:off x="24256999" y="10649068"/>
            <a:ext cx="2616200" cy="502910"/>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14" name="Rectangle 13">
            <a:extLst>
              <a:ext uri="{FF2B5EF4-FFF2-40B4-BE49-F238E27FC236}">
                <a16:creationId xmlns:a16="http://schemas.microsoft.com/office/drawing/2014/main" id="{364DD14E-CDD8-FF26-1A49-D6D1C514E0A1}"/>
              </a:ext>
            </a:extLst>
          </p:cNvPr>
          <p:cNvSpPr/>
          <p:nvPr/>
        </p:nvSpPr>
        <p:spPr>
          <a:xfrm>
            <a:off x="18491199" y="10649068"/>
            <a:ext cx="2616200" cy="502910"/>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15" name="TextBox 14">
            <a:extLst>
              <a:ext uri="{FF2B5EF4-FFF2-40B4-BE49-F238E27FC236}">
                <a16:creationId xmlns:a16="http://schemas.microsoft.com/office/drawing/2014/main" id="{4D11975F-60DE-C743-E8F0-FB2A003287CF}"/>
              </a:ext>
            </a:extLst>
          </p:cNvPr>
          <p:cNvSpPr txBox="1"/>
          <p:nvPr/>
        </p:nvSpPr>
        <p:spPr>
          <a:xfrm>
            <a:off x="18491199" y="9956570"/>
            <a:ext cx="8382000" cy="673261"/>
          </a:xfrm>
          <a:prstGeom prst="rect">
            <a:avLst/>
          </a:prstGeom>
          <a:noFill/>
        </p:spPr>
        <p:txBody>
          <a:bodyPr wrap="square" rtlCol="0">
            <a:noAutofit/>
          </a:bodyPr>
          <a:lstStyle/>
          <a:p>
            <a:pPr>
              <a:spcAft>
                <a:spcPts val="1000"/>
              </a:spcAft>
            </a:pPr>
            <a:r>
              <a:rPr lang="en-US" dirty="0"/>
              <a:t>Below are 3 accent gradients you can use as part of the WSU color branding.</a:t>
            </a:r>
          </a:p>
        </p:txBody>
      </p:sp>
      <p:sp>
        <p:nvSpPr>
          <p:cNvPr id="16" name="TextBox 15">
            <a:extLst>
              <a:ext uri="{FF2B5EF4-FFF2-40B4-BE49-F238E27FC236}">
                <a16:creationId xmlns:a16="http://schemas.microsoft.com/office/drawing/2014/main" id="{044E781D-372D-54E2-036F-2EF76F689762}"/>
              </a:ext>
            </a:extLst>
          </p:cNvPr>
          <p:cNvSpPr txBox="1"/>
          <p:nvPr/>
        </p:nvSpPr>
        <p:spPr>
          <a:xfrm>
            <a:off x="558800" y="6791375"/>
            <a:ext cx="8382000" cy="12881731"/>
          </a:xfrm>
          <a:prstGeom prst="rect">
            <a:avLst/>
          </a:prstGeom>
          <a:noFill/>
        </p:spPr>
        <p:txBody>
          <a:bodyPr wrap="square" rtlCol="0">
            <a:noAutofit/>
          </a:bodyPr>
          <a:lstStyle/>
          <a:p>
            <a:pPr>
              <a:spcAft>
                <a:spcPts val="1000"/>
              </a:spcAft>
            </a:pPr>
            <a:r>
              <a:rPr lang="en-US" dirty="0"/>
              <a:t>Any posters that are meant to be read at a minimum distance; the following sizes are suggested:</a:t>
            </a:r>
          </a:p>
          <a:p>
            <a:pPr marL="480207" indent="-289712">
              <a:spcAft>
                <a:spcPts val="1000"/>
              </a:spcAft>
              <a:buFont typeface="Arial" panose="020B0604020202020204" pitchFamily="34" charset="0"/>
              <a:buChar char="•"/>
            </a:pPr>
            <a:r>
              <a:rPr lang="en-US" dirty="0"/>
              <a:t>Title: 88 pt bolded</a:t>
            </a:r>
          </a:p>
          <a:p>
            <a:pPr marL="480207" indent="-289712">
              <a:spcAft>
                <a:spcPts val="1000"/>
              </a:spcAft>
              <a:buFont typeface="Arial" panose="020B0604020202020204" pitchFamily="34" charset="0"/>
              <a:buChar char="•"/>
            </a:pPr>
            <a:r>
              <a:rPr lang="en-US" dirty="0"/>
              <a:t>Authors and affiliations: 54 - 60 </a:t>
            </a:r>
            <a:r>
              <a:rPr lang="en-US" dirty="0" err="1"/>
              <a:t>pt</a:t>
            </a:r>
            <a:endParaRPr lang="en-US" dirty="0"/>
          </a:p>
          <a:p>
            <a:pPr marL="480207" indent="-289712">
              <a:spcAft>
                <a:spcPts val="1000"/>
              </a:spcAft>
              <a:buFont typeface="Arial" panose="020B0604020202020204" pitchFamily="34" charset="0"/>
              <a:buChar char="•"/>
            </a:pPr>
            <a:r>
              <a:rPr lang="en-US" dirty="0"/>
              <a:t>Headings: 36 </a:t>
            </a:r>
            <a:r>
              <a:rPr lang="en-US" dirty="0" err="1"/>
              <a:t>pt</a:t>
            </a:r>
            <a:endParaRPr lang="en-US" dirty="0"/>
          </a:p>
          <a:p>
            <a:pPr marL="480207" indent="-289712">
              <a:spcAft>
                <a:spcPts val="1000"/>
              </a:spcAft>
              <a:buFont typeface="Arial" panose="020B0604020202020204" pitchFamily="34" charset="0"/>
              <a:buChar char="•"/>
            </a:pPr>
            <a:r>
              <a:rPr lang="en-US" dirty="0"/>
              <a:t>Body text: 24 - 32 </a:t>
            </a:r>
            <a:r>
              <a:rPr lang="en-US" dirty="0" err="1"/>
              <a:t>pt</a:t>
            </a:r>
            <a:endParaRPr lang="en-US" dirty="0"/>
          </a:p>
          <a:p>
            <a:pPr marL="480207" indent="-289712">
              <a:spcAft>
                <a:spcPts val="1000"/>
              </a:spcAft>
              <a:buFont typeface="Arial" panose="020B0604020202020204" pitchFamily="34" charset="0"/>
              <a:buChar char="•"/>
            </a:pPr>
            <a:r>
              <a:rPr lang="en-US" dirty="0"/>
              <a:t>Captions: 18 </a:t>
            </a:r>
            <a:r>
              <a:rPr lang="en-US" dirty="0" err="1"/>
              <a:t>pt</a:t>
            </a:r>
            <a:endParaRPr lang="en-US" dirty="0"/>
          </a:p>
          <a:p>
            <a:pPr>
              <a:spcAft>
                <a:spcPts val="1000"/>
              </a:spcAft>
            </a:pPr>
            <a:r>
              <a:rPr lang="en-US" dirty="0"/>
              <a:t>For readability, the following sizes are suggested for the body text:</a:t>
            </a:r>
          </a:p>
          <a:p>
            <a:pPr marL="480207" indent="-289712">
              <a:spcAft>
                <a:spcPts val="1000"/>
              </a:spcAft>
              <a:buFont typeface="Arial" panose="020B0604020202020204" pitchFamily="34" charset="0"/>
              <a:buChar char="•"/>
            </a:pPr>
            <a:r>
              <a:rPr lang="en-US" dirty="0"/>
              <a:t>To be legible at 6 feet use 30 point. (most common for conferences)</a:t>
            </a:r>
          </a:p>
          <a:p>
            <a:pPr marL="480207" indent="-289712">
              <a:spcAft>
                <a:spcPts val="1000"/>
              </a:spcAft>
              <a:buFont typeface="Arial" panose="020B0604020202020204" pitchFamily="34" charset="0"/>
              <a:buChar char="•"/>
            </a:pPr>
            <a:r>
              <a:rPr lang="en-US" dirty="0"/>
              <a:t>To be legible at 10 feet use 48 point.</a:t>
            </a:r>
          </a:p>
          <a:p>
            <a:pPr marL="480207" indent="-289712">
              <a:spcAft>
                <a:spcPts val="1000"/>
              </a:spcAft>
              <a:buFont typeface="Arial" panose="020B0604020202020204" pitchFamily="34" charset="0"/>
              <a:buChar char="•"/>
            </a:pPr>
            <a:r>
              <a:rPr lang="en-US" dirty="0"/>
              <a:t>To be legible at 12 feet use 60 point.</a:t>
            </a:r>
          </a:p>
          <a:p>
            <a:pPr marL="480207" indent="-289712">
              <a:spcAft>
                <a:spcPts val="1000"/>
              </a:spcAft>
              <a:buFont typeface="Arial" panose="020B0604020202020204" pitchFamily="34" charset="0"/>
              <a:buChar char="•"/>
            </a:pPr>
            <a:r>
              <a:rPr lang="en-US" dirty="0"/>
              <a:t>To be legible at 14 feet use 72 point.</a:t>
            </a:r>
          </a:p>
          <a:p>
            <a:pPr marL="190495">
              <a:spcAft>
                <a:spcPts val="1000"/>
              </a:spcAft>
            </a:pPr>
            <a:r>
              <a:rPr lang="en-US" dirty="0"/>
              <a:t>Text and figures should be readable from around 5-7 feet away</a:t>
            </a:r>
          </a:p>
          <a:p>
            <a:pPr marL="480207" indent="-289712">
              <a:spcAft>
                <a:spcPts val="1000"/>
              </a:spcAft>
              <a:buFont typeface="Arial" panose="020B0604020202020204" pitchFamily="34" charset="0"/>
              <a:buChar char="•"/>
            </a:pPr>
            <a:r>
              <a:rPr lang="en-US" dirty="0"/>
              <a:t>Use a sans serif typeface (e.g., </a:t>
            </a:r>
            <a:r>
              <a:rPr lang="en-US" dirty="0" err="1"/>
              <a:t>Lato</a:t>
            </a:r>
            <a:r>
              <a:rPr lang="en-US" dirty="0"/>
              <a:t>, Arial, Open Sans, Helvetica, etc.). Our poster templates use the sans serif font </a:t>
            </a:r>
            <a:r>
              <a:rPr lang="en-US" dirty="0" err="1"/>
              <a:t>Lato</a:t>
            </a:r>
            <a:r>
              <a:rPr lang="en-US" dirty="0"/>
              <a:t>, which can be downloaded from </a:t>
            </a:r>
            <a:r>
              <a:rPr lang="en-US" dirty="0">
                <a:hlinkClick r:id="rId2"/>
              </a:rPr>
              <a:t>the link provided on our FAQ page </a:t>
            </a:r>
            <a:r>
              <a:rPr lang="en-US" dirty="0"/>
              <a:t>or from Google: </a:t>
            </a:r>
            <a:r>
              <a:rPr lang="en-US" dirty="0">
                <a:hlinkClick r:id="rId3"/>
              </a:rPr>
              <a:t>https://fonts.google.com/specimen/Lato</a:t>
            </a:r>
            <a:endParaRPr lang="en-US" dirty="0"/>
          </a:p>
          <a:p>
            <a:pPr marL="480207" indent="-289712">
              <a:spcAft>
                <a:spcPts val="1000"/>
              </a:spcAft>
              <a:buFont typeface="Arial" panose="020B0604020202020204" pitchFamily="34" charset="0"/>
              <a:buChar char="•"/>
            </a:pPr>
            <a:r>
              <a:rPr lang="en-US" dirty="0"/>
              <a:t>This poster uses </a:t>
            </a:r>
            <a:r>
              <a:rPr lang="en-US" dirty="0" err="1"/>
              <a:t>Lato</a:t>
            </a:r>
            <a:r>
              <a:rPr lang="en-US" dirty="0"/>
              <a:t> font and the theme has been mapped to that font. If you copy/paste text from documents, please ensure fonts are correct. Mismatched fonts in posters are a distraction and aesthetically degrades the quality of your presentation.</a:t>
            </a:r>
          </a:p>
          <a:p>
            <a:pPr marL="480207" indent="-289712">
              <a:spcAft>
                <a:spcPts val="1000"/>
              </a:spcAft>
              <a:buFont typeface="Arial" panose="020B0604020202020204" pitchFamily="34" charset="0"/>
              <a:buChar char="•"/>
            </a:pPr>
            <a:r>
              <a:rPr lang="en-US" dirty="0"/>
              <a:t>For more information about creating accessible design with color and type, please reference </a:t>
            </a:r>
            <a:r>
              <a:rPr lang="en-US" dirty="0">
                <a:hlinkClick r:id="rId4"/>
              </a:rPr>
              <a:t>https://medcom.med.wayne.edu/creating-accessible-design</a:t>
            </a:r>
            <a:endParaRPr lang="en-US" dirty="0"/>
          </a:p>
          <a:p>
            <a:r>
              <a:rPr lang="en-US" b="1" dirty="0"/>
              <a:t>Text – good examples</a:t>
            </a:r>
          </a:p>
          <a:p>
            <a:r>
              <a:rPr lang="en-US" dirty="0"/>
              <a:t>Text should be high contrast, the following provide the best contrast for reading and printing:</a:t>
            </a:r>
          </a:p>
          <a:p>
            <a:pPr marL="482853" indent="-342628">
              <a:buFont typeface="Arial" panose="020B0604020202020204" pitchFamily="34" charset="0"/>
              <a:buChar char="•"/>
            </a:pPr>
            <a:r>
              <a:rPr lang="en-US" dirty="0"/>
              <a:t>Black on white</a:t>
            </a:r>
          </a:p>
          <a:p>
            <a:pPr marL="482853" indent="-342628">
              <a:buFont typeface="Arial" panose="020B0604020202020204" pitchFamily="34" charset="0"/>
              <a:buChar char="•"/>
            </a:pPr>
            <a:r>
              <a:rPr lang="en-US" dirty="0">
                <a:solidFill>
                  <a:srgbClr val="00594F"/>
                </a:solidFill>
              </a:rPr>
              <a:t>WSU primary green on white</a:t>
            </a:r>
          </a:p>
          <a:p>
            <a:pPr marL="482853" indent="-342628">
              <a:buFont typeface="Arial" panose="020B0604020202020204" pitchFamily="34" charset="0"/>
              <a:buChar char="•"/>
            </a:pPr>
            <a:r>
              <a:rPr lang="en-US" dirty="0">
                <a:solidFill>
                  <a:schemeClr val="bg2">
                    <a:lumMod val="25000"/>
                  </a:schemeClr>
                </a:solidFill>
              </a:rPr>
              <a:t>Dark gray on white</a:t>
            </a:r>
          </a:p>
          <a:p>
            <a:pPr marL="482853" indent="-342628">
              <a:buFont typeface="Arial" panose="020B0604020202020204" pitchFamily="34" charset="0"/>
              <a:buChar char="•"/>
            </a:pPr>
            <a:r>
              <a:rPr lang="en-US" b="1" dirty="0">
                <a:solidFill>
                  <a:srgbClr val="00594F"/>
                </a:solidFill>
                <a:highlight>
                  <a:srgbClr val="FFC844"/>
                </a:highlight>
              </a:rPr>
              <a:t>WSU primary green on WSU primary yellow </a:t>
            </a:r>
          </a:p>
          <a:p>
            <a:pPr marL="482853" indent="-342628">
              <a:buFont typeface="Arial" panose="020B0604020202020204" pitchFamily="34" charset="0"/>
              <a:buChar char="•"/>
            </a:pPr>
            <a:r>
              <a:rPr lang="en-US" b="1" dirty="0">
                <a:solidFill>
                  <a:srgbClr val="FFC844"/>
                </a:solidFill>
                <a:highlight>
                  <a:srgbClr val="00594F"/>
                </a:highlight>
              </a:rPr>
              <a:t>WSU primary yellow on WSU primary green</a:t>
            </a:r>
            <a:endParaRPr lang="en-US" dirty="0">
              <a:solidFill>
                <a:schemeClr val="bg2">
                  <a:lumMod val="25000"/>
                </a:schemeClr>
              </a:solidFill>
            </a:endParaRPr>
          </a:p>
          <a:p>
            <a:pPr marL="482853" indent="-342628">
              <a:buClr>
                <a:srgbClr val="00594F"/>
              </a:buClr>
              <a:buFont typeface="Arial" panose="020B0604020202020204" pitchFamily="34" charset="0"/>
              <a:buChar char="•"/>
            </a:pPr>
            <a:r>
              <a:rPr lang="en-US" dirty="0">
                <a:solidFill>
                  <a:schemeClr val="bg1"/>
                </a:solidFill>
                <a:highlight>
                  <a:srgbClr val="00594F"/>
                </a:highlight>
              </a:rPr>
              <a:t>White on WSU primary green</a:t>
            </a:r>
          </a:p>
          <a:p>
            <a:pPr marL="480207" indent="-289712">
              <a:spcAft>
                <a:spcPts val="1000"/>
              </a:spcAft>
              <a:buFont typeface="Arial" panose="020B0604020202020204" pitchFamily="34" charset="0"/>
              <a:buChar char="•"/>
            </a:pPr>
            <a:endParaRPr lang="en-US" dirty="0"/>
          </a:p>
          <a:p>
            <a:pPr marL="480207" indent="-289712">
              <a:spcAft>
                <a:spcPts val="1000"/>
              </a:spcAft>
              <a:buFont typeface="Arial" panose="020B0604020202020204" pitchFamily="34" charset="0"/>
              <a:buChar char="•"/>
            </a:pPr>
            <a:endParaRPr lang="en-US" dirty="0"/>
          </a:p>
        </p:txBody>
      </p:sp>
      <p:graphicFrame>
        <p:nvGraphicFramePr>
          <p:cNvPr id="17" name="Chart 16">
            <a:extLst>
              <a:ext uri="{FF2B5EF4-FFF2-40B4-BE49-F238E27FC236}">
                <a16:creationId xmlns:a16="http://schemas.microsoft.com/office/drawing/2014/main" id="{90918620-D7E5-8904-6194-349E411A84B2}"/>
              </a:ext>
            </a:extLst>
          </p:cNvPr>
          <p:cNvGraphicFramePr/>
          <p:nvPr>
            <p:extLst>
              <p:ext uri="{D42A27DB-BD31-4B8C-83A1-F6EECF244321}">
                <p14:modId xmlns:p14="http://schemas.microsoft.com/office/powerpoint/2010/main" val="1177121716"/>
              </p:ext>
            </p:extLst>
          </p:nvPr>
        </p:nvGraphicFramePr>
        <p:xfrm>
          <a:off x="14057251" y="15913244"/>
          <a:ext cx="4053740" cy="3096348"/>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a:extLst>
              <a:ext uri="{FF2B5EF4-FFF2-40B4-BE49-F238E27FC236}">
                <a16:creationId xmlns:a16="http://schemas.microsoft.com/office/drawing/2014/main" id="{5304A922-E724-A3D0-9A61-B5CCEF0C5619}"/>
              </a:ext>
            </a:extLst>
          </p:cNvPr>
          <p:cNvSpPr txBox="1"/>
          <p:nvPr/>
        </p:nvSpPr>
        <p:spPr>
          <a:xfrm>
            <a:off x="9525000" y="6791375"/>
            <a:ext cx="8382000" cy="5868040"/>
          </a:xfrm>
          <a:prstGeom prst="rect">
            <a:avLst/>
          </a:prstGeom>
          <a:noFill/>
        </p:spPr>
        <p:txBody>
          <a:bodyPr wrap="square" numCol="2" spcCol="914400">
            <a:noAutofit/>
          </a:bodyPr>
          <a:lstStyle/>
          <a:p>
            <a:r>
              <a:rPr lang="en-US" b="1" dirty="0"/>
              <a:t>Text – poor/inaccessible examples</a:t>
            </a:r>
          </a:p>
          <a:p>
            <a:r>
              <a:rPr lang="en-US" dirty="0"/>
              <a:t>Text should be high contrast, the example to the right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dirty="0"/>
          </a:p>
          <a:p>
            <a:pPr marL="380991" indent="-279129">
              <a:buFont typeface="Arial" panose="020B0604020202020204" pitchFamily="34" charset="0"/>
              <a:buChar char="•"/>
            </a:pPr>
            <a:r>
              <a:rPr lang="en-US" dirty="0"/>
              <a:t>Black on white – best contrast</a:t>
            </a:r>
          </a:p>
          <a:p>
            <a:pPr marL="380991" indent="-279129">
              <a:buFont typeface="Arial" panose="020B0604020202020204" pitchFamily="34" charset="0"/>
              <a:buChar char="•"/>
            </a:pPr>
            <a:r>
              <a:rPr lang="en-US" dirty="0">
                <a:solidFill>
                  <a:schemeClr val="tx2">
                    <a:lumMod val="10000"/>
                    <a:lumOff val="90000"/>
                  </a:schemeClr>
                </a:solidFill>
                <a:highlight>
                  <a:srgbClr val="093F39"/>
                </a:highlight>
              </a:rPr>
              <a:t>Light green on WSU primary green – good contrast</a:t>
            </a:r>
          </a:p>
          <a:p>
            <a:pPr marL="380991" indent="-279129">
              <a:buFont typeface="Arial" panose="020B0604020202020204" pitchFamily="34" charset="0"/>
              <a:buChar char="•"/>
            </a:pPr>
            <a:r>
              <a:rPr lang="en-US" dirty="0">
                <a:solidFill>
                  <a:schemeClr val="bg2">
                    <a:lumMod val="25000"/>
                  </a:schemeClr>
                </a:solidFill>
                <a:highlight>
                  <a:srgbClr val="093F39"/>
                </a:highlight>
              </a:rPr>
              <a:t>Dark gray on WSU primary green -poor</a:t>
            </a:r>
          </a:p>
          <a:p>
            <a:pPr marL="380991" indent="-279129">
              <a:buFont typeface="Arial" panose="020B0604020202020204" pitchFamily="34" charset="0"/>
              <a:buChar char="•"/>
            </a:pPr>
            <a:r>
              <a:rPr lang="en-US" b="1" dirty="0">
                <a:solidFill>
                  <a:schemeClr val="bg1"/>
                </a:solidFill>
                <a:highlight>
                  <a:srgbClr val="FFC844"/>
                </a:highlight>
              </a:rPr>
              <a:t>White on WSU primary yellow - poor</a:t>
            </a:r>
          </a:p>
          <a:p>
            <a:pPr marL="380991" indent="-279129">
              <a:buFont typeface="Arial" panose="020B0604020202020204" pitchFamily="34" charset="0"/>
              <a:buChar char="•"/>
            </a:pPr>
            <a:r>
              <a:rPr lang="en-US" b="1" dirty="0">
                <a:highlight>
                  <a:srgbClr val="00594F"/>
                </a:highlight>
              </a:rPr>
              <a:t>Black on WSU primary green- poor</a:t>
            </a:r>
            <a:endParaRPr lang="en-US" dirty="0"/>
          </a:p>
          <a:p>
            <a:pPr marL="380991" indent="-279129">
              <a:buClr>
                <a:srgbClr val="00594F"/>
              </a:buClr>
              <a:buFont typeface="Arial" panose="020B0604020202020204" pitchFamily="34" charset="0"/>
              <a:buChar char="•"/>
            </a:pPr>
            <a:r>
              <a:rPr lang="en-US" dirty="0">
                <a:solidFill>
                  <a:srgbClr val="FF0000"/>
                </a:solidFill>
                <a:highlight>
                  <a:srgbClr val="00594F"/>
                </a:highlight>
              </a:rPr>
              <a:t>Red on WSU primary green - poor</a:t>
            </a:r>
          </a:p>
          <a:p>
            <a:pPr marL="380991" indent="-279129">
              <a:buClr>
                <a:srgbClr val="00594F"/>
              </a:buClr>
              <a:buFont typeface="Arial" panose="020B0604020202020204" pitchFamily="34" charset="0"/>
              <a:buChar char="•"/>
            </a:pPr>
            <a:r>
              <a:rPr lang="en-US" dirty="0">
                <a:solidFill>
                  <a:srgbClr val="FF0000"/>
                </a:solidFill>
              </a:rPr>
              <a:t>Red</a:t>
            </a:r>
            <a:r>
              <a:rPr lang="en-US" dirty="0">
                <a:solidFill>
                  <a:srgbClr val="093F39"/>
                </a:solidFill>
              </a:rPr>
              <a:t> does not mean this is important! When deciding to change your content's font color for important information, ensure the font color is </a:t>
            </a:r>
            <a:r>
              <a:rPr lang="en-US" b="1" i="1" dirty="0">
                <a:solidFill>
                  <a:srgbClr val="093F39"/>
                </a:solidFill>
              </a:rPr>
              <a:t>not</a:t>
            </a:r>
            <a:r>
              <a:rPr lang="en-US" dirty="0">
                <a:solidFill>
                  <a:srgbClr val="093F39"/>
                </a:solidFill>
              </a:rPr>
              <a:t> the only means of identification. </a:t>
            </a:r>
            <a:r>
              <a:rPr lang="en-US" b="1" dirty="0">
                <a:solidFill>
                  <a:srgbClr val="093F39"/>
                </a:solidFill>
              </a:rPr>
              <a:t>Bolding,</a:t>
            </a:r>
            <a:r>
              <a:rPr lang="en-US" dirty="0">
                <a:solidFill>
                  <a:srgbClr val="093F39"/>
                </a:solidFill>
              </a:rPr>
              <a:t> </a:t>
            </a:r>
            <a:r>
              <a:rPr lang="en-US" i="1" dirty="0">
                <a:solidFill>
                  <a:srgbClr val="093F39"/>
                </a:solidFill>
              </a:rPr>
              <a:t>italicizing</a:t>
            </a:r>
            <a:r>
              <a:rPr lang="en-US" dirty="0">
                <a:solidFill>
                  <a:srgbClr val="093F39"/>
                </a:solidFill>
              </a:rPr>
              <a:t> and scale can function as indicators of importance.</a:t>
            </a:r>
          </a:p>
        </p:txBody>
      </p:sp>
      <p:sp>
        <p:nvSpPr>
          <p:cNvPr id="19" name="TextBox 18">
            <a:extLst>
              <a:ext uri="{FF2B5EF4-FFF2-40B4-BE49-F238E27FC236}">
                <a16:creationId xmlns:a16="http://schemas.microsoft.com/office/drawing/2014/main" id="{98A45815-EA90-740D-580B-367007AD6171}"/>
              </a:ext>
            </a:extLst>
          </p:cNvPr>
          <p:cNvSpPr txBox="1"/>
          <p:nvPr/>
        </p:nvSpPr>
        <p:spPr>
          <a:xfrm>
            <a:off x="18491199" y="18547011"/>
            <a:ext cx="8382000" cy="1596591"/>
          </a:xfrm>
          <a:prstGeom prst="rect">
            <a:avLst/>
          </a:prstGeom>
          <a:noFill/>
        </p:spPr>
        <p:txBody>
          <a:bodyPr wrap="square" rtlCol="0">
            <a:noAutofit/>
          </a:bodyPr>
          <a:lstStyle/>
          <a:p>
            <a:pPr>
              <a:spcAft>
                <a:spcPts val="1000"/>
              </a:spcAft>
            </a:pPr>
            <a:r>
              <a:rPr lang="en-US" b="1" i="1" dirty="0"/>
              <a:t>We hope you find these tips helpful! </a:t>
            </a:r>
            <a:r>
              <a:rPr lang="en-US" dirty="0"/>
              <a:t>If you have any questions, please call the department of Medical Communications at Wayne State University School of Medicine at 313-577-1482 or email </a:t>
            </a:r>
            <a:r>
              <a:rPr lang="en-US" dirty="0">
                <a:hlinkClick r:id="rId6"/>
              </a:rPr>
              <a:t>medcom@med.wayne.edu</a:t>
            </a:r>
            <a:r>
              <a:rPr lang="en-US" dirty="0"/>
              <a:t> We are open Monday through Friday, 8:30 a.m. through 5 p.m. and closed for university recognized holidays.</a:t>
            </a:r>
          </a:p>
        </p:txBody>
      </p:sp>
      <p:sp>
        <p:nvSpPr>
          <p:cNvPr id="20" name="Rectangle 19">
            <a:extLst>
              <a:ext uri="{FF2B5EF4-FFF2-40B4-BE49-F238E27FC236}">
                <a16:creationId xmlns:a16="http://schemas.microsoft.com/office/drawing/2014/main" id="{58EF24EB-3445-4E8B-59BA-D6BA21618136}"/>
              </a:ext>
            </a:extLst>
          </p:cNvPr>
          <p:cNvSpPr/>
          <p:nvPr/>
        </p:nvSpPr>
        <p:spPr bwMode="auto">
          <a:xfrm>
            <a:off x="18491199" y="8325302"/>
            <a:ext cx="2616200" cy="1464186"/>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38100" rIns="76200" bIns="38100" numCol="1" rtlCol="0" anchor="ctr" anchorCtr="0" compatLnSpc="1">
            <a:prstTxWarp prst="textNoShape">
              <a:avLst/>
            </a:prstTxWarp>
          </a:bodyPr>
          <a:lstStyle/>
          <a:p>
            <a:pPr algn="ctr" defTabSz="3135234" fontAlgn="base">
              <a:spcBef>
                <a:spcPct val="0"/>
              </a:spcBef>
              <a:spcAft>
                <a:spcPct val="0"/>
              </a:spcAft>
            </a:pPr>
            <a:r>
              <a:rPr lang="en-US" sz="2000" dirty="0">
                <a:solidFill>
                  <a:schemeClr val="bg1"/>
                </a:solidFill>
              </a:rPr>
              <a:t>WSU primary green</a:t>
            </a:r>
          </a:p>
          <a:p>
            <a:pPr algn="ctr" defTabSz="3135234" fontAlgn="base">
              <a:spcBef>
                <a:spcPct val="0"/>
              </a:spcBef>
              <a:spcAft>
                <a:spcPct val="0"/>
              </a:spcAft>
            </a:pPr>
            <a:r>
              <a:rPr lang="nn-NO" sz="2000" dirty="0">
                <a:solidFill>
                  <a:schemeClr val="bg1"/>
                </a:solidFill>
              </a:rPr>
              <a:t>hex (#0c5449)</a:t>
            </a:r>
            <a:br>
              <a:rPr lang="nn-NO" sz="2000" dirty="0">
                <a:solidFill>
                  <a:schemeClr val="bg1"/>
                </a:solidFill>
              </a:rPr>
            </a:br>
            <a:r>
              <a:rPr lang="nn-NO" sz="2000" dirty="0">
                <a:solidFill>
                  <a:schemeClr val="bg1"/>
                </a:solidFill>
              </a:rPr>
              <a:t>rgb (12, 84, 73)</a:t>
            </a:r>
            <a:endParaRPr lang="en-US" sz="2000" dirty="0">
              <a:solidFill>
                <a:schemeClr val="bg1"/>
              </a:solidFill>
            </a:endParaRPr>
          </a:p>
        </p:txBody>
      </p:sp>
      <p:sp>
        <p:nvSpPr>
          <p:cNvPr id="21" name="Rectangle 20">
            <a:extLst>
              <a:ext uri="{FF2B5EF4-FFF2-40B4-BE49-F238E27FC236}">
                <a16:creationId xmlns:a16="http://schemas.microsoft.com/office/drawing/2014/main" id="{822D6566-01E8-9D2E-3FCF-5DEE448033B0}"/>
              </a:ext>
            </a:extLst>
          </p:cNvPr>
          <p:cNvSpPr/>
          <p:nvPr/>
        </p:nvSpPr>
        <p:spPr bwMode="auto">
          <a:xfrm>
            <a:off x="21374099" y="8325302"/>
            <a:ext cx="2616200" cy="1464186"/>
          </a:xfrm>
          <a:prstGeom prst="rect">
            <a:avLst/>
          </a:prstGeom>
          <a:solidFill>
            <a:schemeClr val="accent4"/>
          </a:solidFill>
          <a:ln w="9525"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3135234" fontAlgn="base">
              <a:spcBef>
                <a:spcPct val="0"/>
              </a:spcBef>
              <a:spcAft>
                <a:spcPct val="0"/>
              </a:spcAft>
            </a:pPr>
            <a:r>
              <a:rPr lang="en-US" sz="2000" dirty="0">
                <a:solidFill>
                  <a:srgbClr val="093F39"/>
                </a:solidFill>
              </a:rPr>
              <a:t>WSU primary yellow</a:t>
            </a:r>
          </a:p>
          <a:p>
            <a:pPr algn="ctr" defTabSz="3135234" fontAlgn="base">
              <a:spcBef>
                <a:spcPct val="0"/>
              </a:spcBef>
              <a:spcAft>
                <a:spcPct val="0"/>
              </a:spcAft>
            </a:pPr>
            <a:r>
              <a:rPr lang="en-US" sz="2000" dirty="0">
                <a:solidFill>
                  <a:srgbClr val="093F39"/>
                </a:solidFill>
              </a:rPr>
              <a:t>hex (#ffcc33)</a:t>
            </a:r>
            <a:br>
              <a:rPr lang="en-US" sz="2000" dirty="0">
                <a:solidFill>
                  <a:srgbClr val="093F39"/>
                </a:solidFill>
              </a:rPr>
            </a:br>
            <a:r>
              <a:rPr lang="en-US" sz="2000" dirty="0" err="1">
                <a:solidFill>
                  <a:srgbClr val="093F39"/>
                </a:solidFill>
              </a:rPr>
              <a:t>rgb</a:t>
            </a:r>
            <a:r>
              <a:rPr lang="en-US" sz="2000" dirty="0">
                <a:solidFill>
                  <a:srgbClr val="093F39"/>
                </a:solidFill>
              </a:rPr>
              <a:t> (255, 204, 51)</a:t>
            </a:r>
          </a:p>
        </p:txBody>
      </p:sp>
      <p:sp>
        <p:nvSpPr>
          <p:cNvPr id="22" name="Rectangle 21">
            <a:extLst>
              <a:ext uri="{FF2B5EF4-FFF2-40B4-BE49-F238E27FC236}">
                <a16:creationId xmlns:a16="http://schemas.microsoft.com/office/drawing/2014/main" id="{D640BBC5-E929-2B7F-2F10-8FCCB5743E8B}"/>
              </a:ext>
            </a:extLst>
          </p:cNvPr>
          <p:cNvSpPr/>
          <p:nvPr/>
        </p:nvSpPr>
        <p:spPr bwMode="auto">
          <a:xfrm>
            <a:off x="24256999" y="8325302"/>
            <a:ext cx="2616200" cy="1464186"/>
          </a:xfrm>
          <a:prstGeom prst="rect">
            <a:avLst/>
          </a:prstGeom>
          <a:solidFill>
            <a:srgbClr val="D9D9D9"/>
          </a:solidFill>
          <a:ln w="9525"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3135234" fontAlgn="base">
              <a:spcBef>
                <a:spcPct val="0"/>
              </a:spcBef>
              <a:spcAft>
                <a:spcPct val="0"/>
              </a:spcAft>
            </a:pPr>
            <a:r>
              <a:rPr lang="en-US" sz="2000" dirty="0">
                <a:solidFill>
                  <a:srgbClr val="093F39"/>
                </a:solidFill>
              </a:rPr>
              <a:t>Grey accent</a:t>
            </a:r>
          </a:p>
          <a:p>
            <a:pPr algn="ctr" defTabSz="3135234" fontAlgn="base">
              <a:spcBef>
                <a:spcPct val="0"/>
              </a:spcBef>
              <a:spcAft>
                <a:spcPct val="0"/>
              </a:spcAft>
            </a:pPr>
            <a:r>
              <a:rPr lang="nn-NO" sz="2000" dirty="0">
                <a:solidFill>
                  <a:srgbClr val="093F39"/>
                </a:solidFill>
              </a:rPr>
              <a:t>hex (#d9d9d9)</a:t>
            </a:r>
            <a:br>
              <a:rPr lang="nn-NO" sz="2000" dirty="0">
                <a:solidFill>
                  <a:srgbClr val="093F39"/>
                </a:solidFill>
              </a:rPr>
            </a:br>
            <a:r>
              <a:rPr lang="nn-NO" sz="2000" dirty="0">
                <a:solidFill>
                  <a:srgbClr val="093F39"/>
                </a:solidFill>
              </a:rPr>
              <a:t>rgb (217, 217, 217)</a:t>
            </a:r>
            <a:endParaRPr lang="en-US" sz="2000" dirty="0">
              <a:solidFill>
                <a:srgbClr val="093F39"/>
              </a:solidFill>
            </a:endParaRPr>
          </a:p>
        </p:txBody>
      </p:sp>
      <p:sp>
        <p:nvSpPr>
          <p:cNvPr id="23" name="Rectangle 21">
            <a:extLst>
              <a:ext uri="{FF2B5EF4-FFF2-40B4-BE49-F238E27FC236}">
                <a16:creationId xmlns:a16="http://schemas.microsoft.com/office/drawing/2014/main" id="{71A82372-C923-9C00-8D83-C253EEFBEF9F}"/>
              </a:ext>
            </a:extLst>
          </p:cNvPr>
          <p:cNvSpPr>
            <a:spLocks noChangeArrowheads="1"/>
          </p:cNvSpPr>
          <p:nvPr/>
        </p:nvSpPr>
        <p:spPr bwMode="auto">
          <a:xfrm>
            <a:off x="18369930" y="16788712"/>
            <a:ext cx="8861593" cy="762000"/>
          </a:xfrm>
          <a:prstGeom prst="rect">
            <a:avLst/>
          </a:prstGeom>
          <a:solidFill>
            <a:srgbClr val="FFCC33"/>
          </a:solidFill>
          <a:ln w="9525">
            <a:noFill/>
            <a:miter lim="800000"/>
            <a:headEnd/>
            <a:tailEnd/>
          </a:ln>
          <a:effectLst/>
        </p:spPr>
        <p:txBody>
          <a:bodyPr wrap="none" lIns="61869" tIns="30935" rIns="61869" bIns="30935" anchor="ctr"/>
          <a:lstStyle/>
          <a:p>
            <a:pPr algn="ctr" defTabSz="2015329"/>
            <a:r>
              <a:rPr lang="en-US" sz="3000" b="1">
                <a:solidFill>
                  <a:srgbClr val="093F39"/>
                </a:solidFill>
              </a:rPr>
              <a:t>References</a:t>
            </a:r>
          </a:p>
        </p:txBody>
      </p:sp>
      <p:sp>
        <p:nvSpPr>
          <p:cNvPr id="24" name="Rectangle 21">
            <a:extLst>
              <a:ext uri="{FF2B5EF4-FFF2-40B4-BE49-F238E27FC236}">
                <a16:creationId xmlns:a16="http://schemas.microsoft.com/office/drawing/2014/main" id="{8B5F5CC3-DFCA-5094-1D7C-7184BBE4C149}"/>
              </a:ext>
            </a:extLst>
          </p:cNvPr>
          <p:cNvSpPr>
            <a:spLocks noChangeArrowheads="1"/>
          </p:cNvSpPr>
          <p:nvPr/>
        </p:nvSpPr>
        <p:spPr bwMode="auto">
          <a:xfrm>
            <a:off x="18369930" y="17668139"/>
            <a:ext cx="8861593" cy="762000"/>
          </a:xfrm>
          <a:prstGeom prst="rect">
            <a:avLst/>
          </a:prstGeom>
          <a:solidFill>
            <a:schemeClr val="bg1"/>
          </a:solidFill>
          <a:ln w="9525">
            <a:noFill/>
            <a:miter lim="800000"/>
            <a:headEnd/>
            <a:tailEnd/>
          </a:ln>
          <a:effectLst/>
        </p:spPr>
        <p:txBody>
          <a:bodyPr wrap="none" lIns="61869" tIns="30935" rIns="61869" bIns="30935" anchor="ctr"/>
          <a:lstStyle/>
          <a:p>
            <a:pPr algn="ctr" defTabSz="2015329"/>
            <a:r>
              <a:rPr lang="en-US" sz="3000" b="1">
                <a:solidFill>
                  <a:srgbClr val="093F39"/>
                </a:solidFill>
              </a:rPr>
              <a:t>References</a:t>
            </a:r>
          </a:p>
        </p:txBody>
      </p:sp>
      <p:sp>
        <p:nvSpPr>
          <p:cNvPr id="25" name="TextBox 24">
            <a:extLst>
              <a:ext uri="{FF2B5EF4-FFF2-40B4-BE49-F238E27FC236}">
                <a16:creationId xmlns:a16="http://schemas.microsoft.com/office/drawing/2014/main" id="{578AAFC4-2A5C-71B8-7CBE-171547C976C5}"/>
              </a:ext>
            </a:extLst>
          </p:cNvPr>
          <p:cNvSpPr txBox="1"/>
          <p:nvPr/>
        </p:nvSpPr>
        <p:spPr>
          <a:xfrm>
            <a:off x="18491199" y="6791376"/>
            <a:ext cx="8509000" cy="1417054"/>
          </a:xfrm>
          <a:prstGeom prst="rect">
            <a:avLst/>
          </a:prstGeom>
          <a:noFill/>
        </p:spPr>
        <p:txBody>
          <a:bodyPr wrap="square" rtlCol="0">
            <a:noAutofit/>
          </a:bodyPr>
          <a:lstStyle/>
          <a:p>
            <a:pPr>
              <a:spcAft>
                <a:spcPts val="1000"/>
              </a:spcAft>
            </a:pPr>
            <a:r>
              <a:rPr lang="en-US" b="1" dirty="0"/>
              <a:t>WSU color branding quick guide. </a:t>
            </a:r>
          </a:p>
          <a:p>
            <a:pPr>
              <a:spcAft>
                <a:spcPts val="1000"/>
              </a:spcAft>
            </a:pPr>
            <a:r>
              <a:rPr lang="en-US" dirty="0"/>
              <a:t>For detailed information about WSU color branding, please visit the FAQ section on our website and </a:t>
            </a:r>
            <a:r>
              <a:rPr lang="en-US" dirty="0">
                <a:hlinkClick r:id="rId2"/>
              </a:rPr>
              <a:t>select the WSU color under the WSU branding section</a:t>
            </a:r>
            <a:r>
              <a:rPr lang="en-US" dirty="0"/>
              <a:t>.</a:t>
            </a:r>
          </a:p>
        </p:txBody>
      </p:sp>
      <p:sp>
        <p:nvSpPr>
          <p:cNvPr id="26" name="TextBox 25">
            <a:extLst>
              <a:ext uri="{FF2B5EF4-FFF2-40B4-BE49-F238E27FC236}">
                <a16:creationId xmlns:a16="http://schemas.microsoft.com/office/drawing/2014/main" id="{E3D145B0-8CC6-D0FD-267B-4CA86FDC0EC1}"/>
              </a:ext>
            </a:extLst>
          </p:cNvPr>
          <p:cNvSpPr txBox="1"/>
          <p:nvPr/>
        </p:nvSpPr>
        <p:spPr>
          <a:xfrm>
            <a:off x="18491199" y="11276389"/>
            <a:ext cx="8382000" cy="981038"/>
          </a:xfrm>
          <a:prstGeom prst="rect">
            <a:avLst/>
          </a:prstGeom>
          <a:noFill/>
        </p:spPr>
        <p:txBody>
          <a:bodyPr wrap="square" rtlCol="0">
            <a:noAutofit/>
          </a:bodyPr>
          <a:lstStyle/>
          <a:p>
            <a:pPr>
              <a:spcAft>
                <a:spcPts val="1000"/>
              </a:spcAft>
            </a:pPr>
            <a:r>
              <a:rPr lang="en-US" b="1" dirty="0"/>
              <a:t>High resolution WSU logos. </a:t>
            </a:r>
            <a:r>
              <a:rPr lang="en-US" dirty="0"/>
              <a:t>Proportionally scaled down. If you need to enlarge, please LOCK ASPECT RATIO in the shape format tab! Do not stretch or scale without aspect ratio selected or scale above 100%.</a:t>
            </a:r>
          </a:p>
        </p:txBody>
      </p:sp>
      <p:pic>
        <p:nvPicPr>
          <p:cNvPr id="27" name="Picture 26" descr="Logo, company name&#10;&#10;Description automatically generated">
            <a:extLst>
              <a:ext uri="{FF2B5EF4-FFF2-40B4-BE49-F238E27FC236}">
                <a16:creationId xmlns:a16="http://schemas.microsoft.com/office/drawing/2014/main" id="{2A94BDF9-DCA1-846D-C708-F954A9E6B2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596601" y="12441263"/>
            <a:ext cx="2381250" cy="1669257"/>
          </a:xfrm>
          <a:prstGeom prst="rect">
            <a:avLst/>
          </a:prstGeom>
        </p:spPr>
      </p:pic>
      <p:pic>
        <p:nvPicPr>
          <p:cNvPr id="28" name="Picture 27" descr="Logo, company name&#10;&#10;Description automatically generated">
            <a:extLst>
              <a:ext uri="{FF2B5EF4-FFF2-40B4-BE49-F238E27FC236}">
                <a16:creationId xmlns:a16="http://schemas.microsoft.com/office/drawing/2014/main" id="{1748A5DC-7CDA-D498-A15A-D3A79536D1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183351" y="12546183"/>
            <a:ext cx="2381250" cy="1669257"/>
          </a:xfrm>
          <a:prstGeom prst="rect">
            <a:avLst/>
          </a:prstGeom>
        </p:spPr>
      </p:pic>
      <p:pic>
        <p:nvPicPr>
          <p:cNvPr id="29" name="Picture 28" descr="Graphical user interface, text&#10;&#10;Description automatically generated">
            <a:extLst>
              <a:ext uri="{FF2B5EF4-FFF2-40B4-BE49-F238E27FC236}">
                <a16:creationId xmlns:a16="http://schemas.microsoft.com/office/drawing/2014/main" id="{ECD18791-358D-CAC9-C7E5-7AFD522CDE4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199726" y="14372978"/>
            <a:ext cx="3175000" cy="806450"/>
          </a:xfrm>
          <a:prstGeom prst="rect">
            <a:avLst/>
          </a:prstGeom>
        </p:spPr>
      </p:pic>
      <p:pic>
        <p:nvPicPr>
          <p:cNvPr id="30" name="Picture 29" descr="Text&#10;&#10;Description automatically generated">
            <a:extLst>
              <a:ext uri="{FF2B5EF4-FFF2-40B4-BE49-F238E27FC236}">
                <a16:creationId xmlns:a16="http://schemas.microsoft.com/office/drawing/2014/main" id="{FC1B53AF-1FAF-3192-ABBB-A544E62832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786476" y="14484959"/>
            <a:ext cx="3175000" cy="806450"/>
          </a:xfrm>
          <a:prstGeom prst="rect">
            <a:avLst/>
          </a:prstGeom>
        </p:spPr>
      </p:pic>
      <p:sp>
        <p:nvSpPr>
          <p:cNvPr id="31" name="TextBox 30">
            <a:extLst>
              <a:ext uri="{FF2B5EF4-FFF2-40B4-BE49-F238E27FC236}">
                <a16:creationId xmlns:a16="http://schemas.microsoft.com/office/drawing/2014/main" id="{EE40BE4B-BBC7-A167-F1C0-C81406CB11BA}"/>
              </a:ext>
            </a:extLst>
          </p:cNvPr>
          <p:cNvSpPr txBox="1"/>
          <p:nvPr/>
        </p:nvSpPr>
        <p:spPr>
          <a:xfrm>
            <a:off x="9486898" y="13824697"/>
            <a:ext cx="8382000" cy="1853071"/>
          </a:xfrm>
          <a:prstGeom prst="rect">
            <a:avLst/>
          </a:prstGeom>
          <a:noFill/>
        </p:spPr>
        <p:txBody>
          <a:bodyPr wrap="square" rtlCol="0">
            <a:noAutofit/>
          </a:bodyPr>
          <a:lstStyle/>
          <a:p>
            <a:pPr marL="285743" indent="-285743">
              <a:spcAft>
                <a:spcPts val="1000"/>
              </a:spcAft>
              <a:buFont typeface="Arial" panose="020B0604020202020204" pitchFamily="34" charset="0"/>
              <a:buChar char="•"/>
            </a:pPr>
            <a:r>
              <a:rPr lang="en-US" dirty="0"/>
              <a:t>Include a brief caption for figure(s), and explicitly refer to the figure in the text, which includes labeling with legible fonts and font sizes</a:t>
            </a:r>
          </a:p>
          <a:p>
            <a:pPr marL="285743" indent="-285743">
              <a:spcAft>
                <a:spcPts val="1000"/>
              </a:spcAft>
              <a:buFont typeface="Arial" panose="020B0604020202020204" pitchFamily="34" charset="0"/>
              <a:buChar char="•"/>
            </a:pPr>
            <a:r>
              <a:rPr lang="en-US" dirty="0"/>
              <a:t>Figures (Figure 1) should advance the points you’re making in the text</a:t>
            </a:r>
          </a:p>
          <a:p>
            <a:pPr marL="285743" indent="-285743">
              <a:spcAft>
                <a:spcPts val="1000"/>
              </a:spcAft>
              <a:buFont typeface="Arial" panose="020B0604020202020204" pitchFamily="34" charset="0"/>
              <a:buChar char="•"/>
            </a:pPr>
            <a:r>
              <a:rPr lang="en-US" dirty="0"/>
              <a:t>Ensure images and figures are sufficiently high resolution for enlargement</a:t>
            </a:r>
          </a:p>
        </p:txBody>
      </p:sp>
      <p:pic>
        <p:nvPicPr>
          <p:cNvPr id="32" name="Picture 31" descr="A large building with a clock tower&#10;&#10;Description automatically generated with medium confidence">
            <a:extLst>
              <a:ext uri="{FF2B5EF4-FFF2-40B4-BE49-F238E27FC236}">
                <a16:creationId xmlns:a16="http://schemas.microsoft.com/office/drawing/2014/main" id="{77A5D2A9-C11D-29BE-3D10-CDF6AB61AB0D}"/>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9524147" y="16139950"/>
            <a:ext cx="4152898" cy="2589371"/>
          </a:xfrm>
          <a:prstGeom prst="rect">
            <a:avLst/>
          </a:prstGeom>
        </p:spPr>
      </p:pic>
      <p:sp>
        <p:nvSpPr>
          <p:cNvPr id="33" name="TextBox 32">
            <a:extLst>
              <a:ext uri="{FF2B5EF4-FFF2-40B4-BE49-F238E27FC236}">
                <a16:creationId xmlns:a16="http://schemas.microsoft.com/office/drawing/2014/main" id="{1CA337C2-4542-C9C2-161B-573430F2FA0B}"/>
              </a:ext>
            </a:extLst>
          </p:cNvPr>
          <p:cNvSpPr txBox="1"/>
          <p:nvPr/>
        </p:nvSpPr>
        <p:spPr>
          <a:xfrm>
            <a:off x="9450372" y="18729321"/>
            <a:ext cx="4226673" cy="923330"/>
          </a:xfrm>
          <a:prstGeom prst="rect">
            <a:avLst/>
          </a:prstGeom>
          <a:noFill/>
        </p:spPr>
        <p:txBody>
          <a:bodyPr wrap="square" rtlCol="0">
            <a:spAutoFit/>
          </a:bodyPr>
          <a:lstStyle/>
          <a:p>
            <a:r>
              <a:rPr lang="en-US" dirty="0"/>
              <a:t>Figure 1 - reference figures in your poster. Suggested caption text size is 18 point </a:t>
            </a:r>
          </a:p>
        </p:txBody>
      </p:sp>
      <p:sp>
        <p:nvSpPr>
          <p:cNvPr id="34" name="TextBox 33">
            <a:extLst>
              <a:ext uri="{FF2B5EF4-FFF2-40B4-BE49-F238E27FC236}">
                <a16:creationId xmlns:a16="http://schemas.microsoft.com/office/drawing/2014/main" id="{3BE40CB4-0CF3-E538-79EC-56542CDD27DF}"/>
              </a:ext>
            </a:extLst>
          </p:cNvPr>
          <p:cNvSpPr txBox="1"/>
          <p:nvPr/>
        </p:nvSpPr>
        <p:spPr>
          <a:xfrm>
            <a:off x="13970785" y="19159641"/>
            <a:ext cx="4226673" cy="369332"/>
          </a:xfrm>
          <a:prstGeom prst="rect">
            <a:avLst/>
          </a:prstGeom>
          <a:noFill/>
        </p:spPr>
        <p:txBody>
          <a:bodyPr wrap="square" rtlCol="0">
            <a:spAutoFit/>
          </a:bodyPr>
          <a:lstStyle/>
          <a:p>
            <a:r>
              <a:rPr lang="en-US" dirty="0"/>
              <a:t>Figure 2 – example chart</a:t>
            </a:r>
          </a:p>
        </p:txBody>
      </p:sp>
      <p:pic>
        <p:nvPicPr>
          <p:cNvPr id="35" name="Picture 34" descr="Logo, company name&#10;&#10;Description automatically generated">
            <a:extLst>
              <a:ext uri="{FF2B5EF4-FFF2-40B4-BE49-F238E27FC236}">
                <a16:creationId xmlns:a16="http://schemas.microsoft.com/office/drawing/2014/main" id="{A83BE7B8-6CF4-8614-94EA-0EBBE14917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 y="921295"/>
            <a:ext cx="4833815" cy="3388505"/>
          </a:xfrm>
          <a:prstGeom prst="rect">
            <a:avLst/>
          </a:prstGeom>
        </p:spPr>
      </p:pic>
      <p:sp>
        <p:nvSpPr>
          <p:cNvPr id="5" name="Rectangle 20">
            <a:extLst>
              <a:ext uri="{FF2B5EF4-FFF2-40B4-BE49-F238E27FC236}">
                <a16:creationId xmlns:a16="http://schemas.microsoft.com/office/drawing/2014/main" id="{136C0F30-7FDC-E57A-6670-5B0FF3EFF70B}"/>
              </a:ext>
            </a:extLst>
          </p:cNvPr>
          <p:cNvSpPr>
            <a:spLocks noChangeArrowheads="1"/>
          </p:cNvSpPr>
          <p:nvPr/>
        </p:nvSpPr>
        <p:spPr bwMode="auto">
          <a:xfrm>
            <a:off x="200753" y="5825912"/>
            <a:ext cx="8858250" cy="762000"/>
          </a:xfrm>
          <a:prstGeom prst="rect">
            <a:avLst/>
          </a:prstGeom>
          <a:gradFill>
            <a:gsLst>
              <a:gs pos="0">
                <a:srgbClr val="0C5449"/>
              </a:gs>
              <a:gs pos="100000">
                <a:srgbClr val="093F39"/>
              </a:gs>
            </a:gsLst>
            <a:lin ang="18900000" scaled="1"/>
          </a:gradFill>
          <a:ln w="9525">
            <a:noFill/>
            <a:miter lim="800000"/>
            <a:headEnd/>
            <a:tailEnd/>
          </a:ln>
          <a:effectLst/>
        </p:spPr>
        <p:txBody>
          <a:bodyPr wrap="none" lIns="61869" tIns="30935" rIns="61869" bIns="30935" anchor="ctr"/>
          <a:lstStyle/>
          <a:p>
            <a:pPr algn="ctr" defTabSz="2015329"/>
            <a:r>
              <a:rPr lang="en-US" sz="3000" b="1" dirty="0">
                <a:solidFill>
                  <a:srgbClr val="FFE596"/>
                </a:solidFill>
              </a:rPr>
              <a:t>Introduction</a:t>
            </a:r>
          </a:p>
        </p:txBody>
      </p:sp>
      <p:sp>
        <p:nvSpPr>
          <p:cNvPr id="7" name="Rectangle 22">
            <a:extLst>
              <a:ext uri="{FF2B5EF4-FFF2-40B4-BE49-F238E27FC236}">
                <a16:creationId xmlns:a16="http://schemas.microsoft.com/office/drawing/2014/main" id="{52698F78-F582-4476-3843-D7A977D15613}"/>
              </a:ext>
            </a:extLst>
          </p:cNvPr>
          <p:cNvSpPr>
            <a:spLocks noChangeArrowheads="1"/>
          </p:cNvSpPr>
          <p:nvPr/>
        </p:nvSpPr>
        <p:spPr bwMode="auto">
          <a:xfrm>
            <a:off x="9285341" y="5825912"/>
            <a:ext cx="8862430" cy="762000"/>
          </a:xfrm>
          <a:prstGeom prst="rect">
            <a:avLst/>
          </a:prstGeom>
          <a:gradFill>
            <a:gsLst>
              <a:gs pos="0">
                <a:srgbClr val="0C5449"/>
              </a:gs>
              <a:gs pos="100000">
                <a:srgbClr val="093F39"/>
              </a:gs>
            </a:gsLst>
            <a:lin ang="18900000" scaled="1"/>
          </a:gradFill>
          <a:ln w="9525">
            <a:noFill/>
            <a:miter lim="800000"/>
            <a:headEnd/>
            <a:tailEnd/>
          </a:ln>
          <a:effectLst/>
        </p:spPr>
        <p:txBody>
          <a:bodyPr wrap="none" lIns="61869" tIns="30935" rIns="61869" bIns="30935" anchor="ctr"/>
          <a:lstStyle/>
          <a:p>
            <a:pPr algn="ctr" defTabSz="2015329"/>
            <a:r>
              <a:rPr lang="en-US" sz="3000" b="1">
                <a:solidFill>
                  <a:srgbClr val="FFE596"/>
                </a:solidFill>
              </a:rPr>
              <a:t>Methods</a:t>
            </a:r>
          </a:p>
        </p:txBody>
      </p:sp>
      <p:sp>
        <p:nvSpPr>
          <p:cNvPr id="9" name="Rectangle 25">
            <a:extLst>
              <a:ext uri="{FF2B5EF4-FFF2-40B4-BE49-F238E27FC236}">
                <a16:creationId xmlns:a16="http://schemas.microsoft.com/office/drawing/2014/main" id="{D776BFB2-EAE4-9874-F2BF-8C237A6EFCAE}"/>
              </a:ext>
            </a:extLst>
          </p:cNvPr>
          <p:cNvSpPr>
            <a:spLocks noChangeArrowheads="1"/>
          </p:cNvSpPr>
          <p:nvPr/>
        </p:nvSpPr>
        <p:spPr bwMode="auto">
          <a:xfrm>
            <a:off x="18369929" y="5825912"/>
            <a:ext cx="8861318" cy="762000"/>
          </a:xfrm>
          <a:prstGeom prst="rect">
            <a:avLst/>
          </a:prstGeom>
          <a:gradFill>
            <a:gsLst>
              <a:gs pos="0">
                <a:srgbClr val="0C5449"/>
              </a:gs>
              <a:gs pos="100000">
                <a:srgbClr val="093F39"/>
              </a:gs>
            </a:gsLst>
            <a:lin ang="18900000" scaled="1"/>
          </a:gradFill>
          <a:ln w="9525">
            <a:noFill/>
            <a:miter lim="800000"/>
            <a:headEnd/>
            <a:tailEnd/>
          </a:ln>
          <a:effectLst/>
        </p:spPr>
        <p:txBody>
          <a:bodyPr wrap="none" lIns="61869" tIns="30935" rIns="61869" bIns="30935" anchor="ctr"/>
          <a:lstStyle/>
          <a:p>
            <a:pPr algn="ctr" defTabSz="2015329"/>
            <a:r>
              <a:rPr lang="en-US" sz="3000" b="1">
                <a:solidFill>
                  <a:srgbClr val="FFE596"/>
                </a:solidFill>
              </a:rPr>
              <a:t>Conclusion</a:t>
            </a:r>
          </a:p>
        </p:txBody>
      </p:sp>
      <p:sp>
        <p:nvSpPr>
          <p:cNvPr id="2" name="Rectangle 22">
            <a:extLst>
              <a:ext uri="{FF2B5EF4-FFF2-40B4-BE49-F238E27FC236}">
                <a16:creationId xmlns:a16="http://schemas.microsoft.com/office/drawing/2014/main" id="{D12F7E53-8119-70C1-90F7-6EB79D8CDDC4}"/>
              </a:ext>
            </a:extLst>
          </p:cNvPr>
          <p:cNvSpPr>
            <a:spLocks noChangeArrowheads="1"/>
          </p:cNvSpPr>
          <p:nvPr/>
        </p:nvSpPr>
        <p:spPr bwMode="auto">
          <a:xfrm>
            <a:off x="9285341" y="12894891"/>
            <a:ext cx="8862430" cy="762000"/>
          </a:xfrm>
          <a:prstGeom prst="rect">
            <a:avLst/>
          </a:prstGeom>
          <a:gradFill>
            <a:gsLst>
              <a:gs pos="0">
                <a:srgbClr val="0C5449"/>
              </a:gs>
              <a:gs pos="100000">
                <a:srgbClr val="093F39"/>
              </a:gs>
            </a:gsLst>
            <a:lin ang="18900000" scaled="1"/>
          </a:gradFill>
          <a:ln w="9525">
            <a:noFill/>
            <a:miter lim="800000"/>
            <a:headEnd/>
            <a:tailEnd/>
          </a:ln>
          <a:effectLst/>
        </p:spPr>
        <p:txBody>
          <a:bodyPr wrap="none" lIns="61869" tIns="30935" rIns="61869" bIns="30935" anchor="ctr"/>
          <a:lstStyle/>
          <a:p>
            <a:pPr algn="ctr" defTabSz="2015329"/>
            <a:r>
              <a:rPr lang="en-US" sz="3000" b="1" dirty="0">
                <a:solidFill>
                  <a:srgbClr val="FFE596"/>
                </a:solidFill>
              </a:rPr>
              <a:t>Results</a:t>
            </a:r>
          </a:p>
        </p:txBody>
      </p:sp>
    </p:spTree>
    <p:extLst>
      <p:ext uri="{BB962C8B-B14F-4D97-AF65-F5344CB8AC3E}">
        <p14:creationId xmlns:p14="http://schemas.microsoft.com/office/powerpoint/2010/main" val="3265229778"/>
      </p:ext>
    </p:extLst>
  </p:cSld>
  <p:clrMapOvr>
    <a:masterClrMapping/>
  </p:clrMapOvr>
</p:sld>
</file>

<file path=ppt/theme/theme1.xml><?xml version="1.0" encoding="utf-8"?>
<a:theme xmlns:a="http://schemas.openxmlformats.org/drawingml/2006/main" name="Office Theme">
  <a:themeElements>
    <a:clrScheme name="WSU">
      <a:dk1>
        <a:sysClr val="windowText" lastClr="000000"/>
      </a:dk1>
      <a:lt1>
        <a:sysClr val="window" lastClr="FFFFFF"/>
      </a:lt1>
      <a:dk2>
        <a:srgbClr val="0C5449"/>
      </a:dk2>
      <a:lt2>
        <a:srgbClr val="E7E6E6"/>
      </a:lt2>
      <a:accent1>
        <a:srgbClr val="0C5449"/>
      </a:accent1>
      <a:accent2>
        <a:srgbClr val="179769"/>
      </a:accent2>
      <a:accent3>
        <a:srgbClr val="DBDBDB"/>
      </a:accent3>
      <a:accent4>
        <a:srgbClr val="FFCC33"/>
      </a:accent4>
      <a:accent5>
        <a:srgbClr val="3D7A67"/>
      </a:accent5>
      <a:accent6>
        <a:srgbClr val="43B087"/>
      </a:accent6>
      <a:hlink>
        <a:srgbClr val="0C5449"/>
      </a:hlink>
      <a:folHlink>
        <a:srgbClr val="0C5449"/>
      </a:folHlink>
    </a:clrScheme>
    <a:fontScheme name="WSU Lato">
      <a:majorFont>
        <a:latin typeface="Lato Black"/>
        <a:ea typeface=""/>
        <a:cs typeface=""/>
      </a:majorFont>
      <a:minorFont>
        <a:latin typeface="Lato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117</TotalTime>
  <Words>775</Words>
  <Application>Microsoft Office PowerPoint</Application>
  <PresentationFormat>Custom</PresentationFormat>
  <Paragraphs>60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Lato Black</vt:lpstr>
      <vt:lpstr>Lato Medium</vt:lpstr>
      <vt:lpstr>Times</vt:lpstr>
      <vt:lpstr>Office Theme</vt:lpstr>
      <vt:lpstr>PowerPoint Presentation</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5x4 PowerPoint poster template</dc:title>
  <dc:subject>WSU SOM 5x4 PowerPoint poster template</dc:subject>
  <dc:creator>Medical Communications</dc:creator>
  <cp:keywords>WSU SOM 5x4 PowerPoint poster template</cp:keywords>
  <cp:lastModifiedBy>Matt Garin</cp:lastModifiedBy>
  <cp:revision>21</cp:revision>
  <dcterms:created xsi:type="dcterms:W3CDTF">2023-01-18T20:18:19Z</dcterms:created>
  <dcterms:modified xsi:type="dcterms:W3CDTF">2023-12-16T03:07:16Z</dcterms:modified>
  <cp:category>poster template</cp:category>
</cp:coreProperties>
</file>