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Lst>
  <p:sldSz cx="27432000" cy="16459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96"/>
    <a:srgbClr val="FFF2C9"/>
    <a:srgbClr val="23594B"/>
    <a:srgbClr val="4C7A6D"/>
    <a:srgbClr val="FFF8E0"/>
    <a:srgbClr val="ACC9C0"/>
    <a:srgbClr val="093F39"/>
    <a:srgbClr val="0C5449"/>
    <a:srgbClr val="D8AD2D"/>
    <a:srgbClr val="FF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0" autoAdjust="0"/>
    <p:restoredTop sz="94660"/>
  </p:normalViewPr>
  <p:slideViewPr>
    <p:cSldViewPr snapToGrid="0">
      <p:cViewPr varScale="1">
        <p:scale>
          <a:sx n="32" d="100"/>
          <a:sy n="32" d="100"/>
        </p:scale>
        <p:origin x="75" y="39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C04-421E-946A-842FD15B2A8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C04-421E-946A-842FD15B2A8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C04-421E-946A-842FD15B2A8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C04-421E-946A-842FD15B2A8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C04-421E-946A-842FD15B2A8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x3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68991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14">
            <a:extLst>
              <a:ext uri="{FF2B5EF4-FFF2-40B4-BE49-F238E27FC236}">
                <a16:creationId xmlns:a16="http://schemas.microsoft.com/office/drawing/2014/main" id="{C8C5E0D3-4B23-5F58-8FB0-6988D516D176}"/>
              </a:ext>
            </a:extLst>
          </p:cNvPr>
          <p:cNvSpPr>
            <a:spLocks noChangeArrowheads="1"/>
          </p:cNvSpPr>
          <p:nvPr userDrawn="1"/>
        </p:nvSpPr>
        <p:spPr bwMode="auto">
          <a:xfrm>
            <a:off x="200531" y="4173921"/>
            <a:ext cx="8778240" cy="12097019"/>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43532" tIns="21766" rIns="43532" bIns="21766"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134"/>
          </a:p>
        </p:txBody>
      </p:sp>
      <p:sp>
        <p:nvSpPr>
          <p:cNvPr id="8" name="Rectangle 14">
            <a:extLst>
              <a:ext uri="{FF2B5EF4-FFF2-40B4-BE49-F238E27FC236}">
                <a16:creationId xmlns:a16="http://schemas.microsoft.com/office/drawing/2014/main" id="{87A9F3B5-57E2-997D-916C-C1566A441520}"/>
              </a:ext>
            </a:extLst>
          </p:cNvPr>
          <p:cNvSpPr>
            <a:spLocks noChangeArrowheads="1"/>
          </p:cNvSpPr>
          <p:nvPr userDrawn="1"/>
        </p:nvSpPr>
        <p:spPr bwMode="auto">
          <a:xfrm>
            <a:off x="9325889" y="4173921"/>
            <a:ext cx="8778240" cy="12097019"/>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43532" tIns="21766" rIns="43532" bIns="21766"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134"/>
          </a:p>
        </p:txBody>
      </p:sp>
      <p:sp>
        <p:nvSpPr>
          <p:cNvPr id="9" name="Rectangle 14">
            <a:extLst>
              <a:ext uri="{FF2B5EF4-FFF2-40B4-BE49-F238E27FC236}">
                <a16:creationId xmlns:a16="http://schemas.microsoft.com/office/drawing/2014/main" id="{1CE4A496-6F29-D3E7-EB8C-70B718DF500F}"/>
              </a:ext>
            </a:extLst>
          </p:cNvPr>
          <p:cNvSpPr>
            <a:spLocks noChangeArrowheads="1"/>
          </p:cNvSpPr>
          <p:nvPr userDrawn="1"/>
        </p:nvSpPr>
        <p:spPr bwMode="auto">
          <a:xfrm>
            <a:off x="18451247" y="4173921"/>
            <a:ext cx="8778240" cy="12097019"/>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43532" tIns="21766" rIns="43532" bIns="21766"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134"/>
          </a:p>
        </p:txBody>
      </p:sp>
      <p:sp>
        <p:nvSpPr>
          <p:cNvPr id="3" name="Text Placeholder 2"/>
          <p:cNvSpPr>
            <a:spLocks noGrp="1"/>
          </p:cNvSpPr>
          <p:nvPr>
            <p:ph type="body" idx="1"/>
          </p:nvPr>
        </p:nvSpPr>
        <p:spPr>
          <a:xfrm>
            <a:off x="1885950" y="4381500"/>
            <a:ext cx="2366010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B372852-9F8F-7DBB-418A-AB6C8785F2D4}"/>
              </a:ext>
            </a:extLst>
          </p:cNvPr>
          <p:cNvSpPr/>
          <p:nvPr userDrawn="1"/>
        </p:nvSpPr>
        <p:spPr>
          <a:xfrm>
            <a:off x="200531" y="159159"/>
            <a:ext cx="27030938" cy="3660038"/>
          </a:xfrm>
          <a:prstGeom prst="rect">
            <a:avLst/>
          </a:prstGeom>
          <a:gradFill>
            <a:gsLst>
              <a:gs pos="0">
                <a:srgbClr val="0C5449"/>
              </a:gs>
              <a:gs pos="100000">
                <a:srgbClr val="093F39"/>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11" name="Rectangle 14">
            <a:extLst>
              <a:ext uri="{FF2B5EF4-FFF2-40B4-BE49-F238E27FC236}">
                <a16:creationId xmlns:a16="http://schemas.microsoft.com/office/drawing/2014/main" id="{C6508324-091E-B4D1-C2D7-BA60676BFBFF}"/>
              </a:ext>
            </a:extLst>
          </p:cNvPr>
          <p:cNvSpPr>
            <a:spLocks noChangeArrowheads="1"/>
          </p:cNvSpPr>
          <p:nvPr userDrawn="1"/>
        </p:nvSpPr>
        <p:spPr bwMode="auto">
          <a:xfrm>
            <a:off x="200531" y="16220850"/>
            <a:ext cx="8778240" cy="68580"/>
          </a:xfrm>
          <a:prstGeom prst="rect">
            <a:avLst/>
          </a:prstGeom>
          <a:solidFill>
            <a:srgbClr val="D8AD2D"/>
          </a:solidFill>
          <a:ln w="9525">
            <a:noFill/>
            <a:miter lim="800000"/>
            <a:headEnd/>
            <a:tailEnd/>
          </a:ln>
        </p:spPr>
        <p:txBody>
          <a:bodyPr wrap="none" lIns="43532" tIns="21766" rIns="43532" bIns="21766"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134"/>
          </a:p>
        </p:txBody>
      </p:sp>
      <p:sp>
        <p:nvSpPr>
          <p:cNvPr id="12" name="Rectangle 14">
            <a:extLst>
              <a:ext uri="{FF2B5EF4-FFF2-40B4-BE49-F238E27FC236}">
                <a16:creationId xmlns:a16="http://schemas.microsoft.com/office/drawing/2014/main" id="{0A723E56-A7A4-573E-8BA0-41A5DBBB3AA8}"/>
              </a:ext>
            </a:extLst>
          </p:cNvPr>
          <p:cNvSpPr>
            <a:spLocks noChangeArrowheads="1"/>
          </p:cNvSpPr>
          <p:nvPr userDrawn="1"/>
        </p:nvSpPr>
        <p:spPr bwMode="auto">
          <a:xfrm>
            <a:off x="9324392" y="16220850"/>
            <a:ext cx="8778240" cy="68580"/>
          </a:xfrm>
          <a:prstGeom prst="rect">
            <a:avLst/>
          </a:prstGeom>
          <a:solidFill>
            <a:srgbClr val="D8AD2D"/>
          </a:solidFill>
          <a:ln w="9525">
            <a:noFill/>
            <a:miter lim="800000"/>
            <a:headEnd/>
            <a:tailEnd/>
          </a:ln>
        </p:spPr>
        <p:txBody>
          <a:bodyPr wrap="none" lIns="43532" tIns="21766" rIns="43532" bIns="21766"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134"/>
          </a:p>
        </p:txBody>
      </p:sp>
      <p:sp>
        <p:nvSpPr>
          <p:cNvPr id="13" name="Rectangle 14">
            <a:extLst>
              <a:ext uri="{FF2B5EF4-FFF2-40B4-BE49-F238E27FC236}">
                <a16:creationId xmlns:a16="http://schemas.microsoft.com/office/drawing/2014/main" id="{66DD915A-15CE-AE5F-8E20-D3BC8C7ED302}"/>
              </a:ext>
            </a:extLst>
          </p:cNvPr>
          <p:cNvSpPr>
            <a:spLocks noChangeArrowheads="1"/>
          </p:cNvSpPr>
          <p:nvPr userDrawn="1"/>
        </p:nvSpPr>
        <p:spPr bwMode="auto">
          <a:xfrm>
            <a:off x="18451247" y="16220850"/>
            <a:ext cx="8778240" cy="68580"/>
          </a:xfrm>
          <a:prstGeom prst="rect">
            <a:avLst/>
          </a:prstGeom>
          <a:solidFill>
            <a:srgbClr val="D8AD2D"/>
          </a:solidFill>
          <a:ln w="9525">
            <a:noFill/>
            <a:miter lim="800000"/>
            <a:headEnd/>
            <a:tailEnd/>
          </a:ln>
        </p:spPr>
        <p:txBody>
          <a:bodyPr wrap="none" lIns="43532" tIns="21766" rIns="43532" bIns="21766"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1134"/>
          </a:p>
        </p:txBody>
      </p:sp>
      <p:sp>
        <p:nvSpPr>
          <p:cNvPr id="14" name="Rectangle 13">
            <a:extLst>
              <a:ext uri="{FF2B5EF4-FFF2-40B4-BE49-F238E27FC236}">
                <a16:creationId xmlns:a16="http://schemas.microsoft.com/office/drawing/2014/main" id="{95C52274-B439-B28D-B75E-A3AC6513CE1D}"/>
              </a:ext>
            </a:extLst>
          </p:cNvPr>
          <p:cNvSpPr/>
          <p:nvPr userDrawn="1"/>
        </p:nvSpPr>
        <p:spPr>
          <a:xfrm flipV="1">
            <a:off x="198548" y="3815251"/>
            <a:ext cx="27030938" cy="68580"/>
          </a:xfrm>
          <a:prstGeom prst="rect">
            <a:avLst/>
          </a:prstGeom>
          <a:gradFill flip="none" rotWithShape="1">
            <a:gsLst>
              <a:gs pos="0">
                <a:srgbClr val="0C5449"/>
              </a:gs>
              <a:gs pos="100000">
                <a:srgbClr val="093F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15" name="Right Triangle 14">
            <a:extLst>
              <a:ext uri="{FF2B5EF4-FFF2-40B4-BE49-F238E27FC236}">
                <a16:creationId xmlns:a16="http://schemas.microsoft.com/office/drawing/2014/main" id="{5B03B699-081D-FE60-B44F-F0C0899E1FE6}"/>
              </a:ext>
            </a:extLst>
          </p:cNvPr>
          <p:cNvSpPr/>
          <p:nvPr userDrawn="1"/>
        </p:nvSpPr>
        <p:spPr>
          <a:xfrm rot="16200000">
            <a:off x="26420201" y="3072564"/>
            <a:ext cx="768570" cy="853966"/>
          </a:xfrm>
          <a:prstGeom prst="rtTriangle">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16" name="Rectangle 15">
            <a:extLst>
              <a:ext uri="{FF2B5EF4-FFF2-40B4-BE49-F238E27FC236}">
                <a16:creationId xmlns:a16="http://schemas.microsoft.com/office/drawing/2014/main" id="{94F994D4-D72A-F437-F1CC-89434A55318B}"/>
              </a:ext>
            </a:extLst>
          </p:cNvPr>
          <p:cNvSpPr/>
          <p:nvPr userDrawn="1"/>
        </p:nvSpPr>
        <p:spPr>
          <a:xfrm flipV="1">
            <a:off x="215899" y="159159"/>
            <a:ext cx="27013587" cy="68580"/>
          </a:xfrm>
          <a:prstGeom prst="rect">
            <a:avLst/>
          </a:prstGeom>
          <a:gradFill flip="none" rotWithShape="1">
            <a:gsLst>
              <a:gs pos="100000">
                <a:srgbClr val="0C5449"/>
              </a:gs>
              <a:gs pos="0">
                <a:srgbClr val="093F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17" name="Right Triangle 16">
            <a:extLst>
              <a:ext uri="{FF2B5EF4-FFF2-40B4-BE49-F238E27FC236}">
                <a16:creationId xmlns:a16="http://schemas.microsoft.com/office/drawing/2014/main" id="{315C4C04-E504-631C-AD23-5B0CF30135D9}"/>
              </a:ext>
            </a:extLst>
          </p:cNvPr>
          <p:cNvSpPr/>
          <p:nvPr userDrawn="1"/>
        </p:nvSpPr>
        <p:spPr>
          <a:xfrm rot="5400000">
            <a:off x="243229" y="116462"/>
            <a:ext cx="768570" cy="853966"/>
          </a:xfrm>
          <a:prstGeom prst="rtTriangle">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a:p>
        </p:txBody>
      </p:sp>
      <p:sp>
        <p:nvSpPr>
          <p:cNvPr id="2" name="Title Placeholder 1"/>
          <p:cNvSpPr>
            <a:spLocks noGrp="1"/>
          </p:cNvSpPr>
          <p:nvPr>
            <p:ph type="title"/>
          </p:nvPr>
        </p:nvSpPr>
        <p:spPr>
          <a:xfrm>
            <a:off x="1885950" y="876301"/>
            <a:ext cx="2366010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04900846"/>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2057400" rtl="0" eaLnBrk="1" latinLnBrk="0" hangingPunct="1">
        <a:lnSpc>
          <a:spcPct val="90000"/>
        </a:lnSpc>
        <a:spcBef>
          <a:spcPct val="0"/>
        </a:spcBef>
        <a:buNone/>
        <a:defRPr sz="9900" kern="1200">
          <a:solidFill>
            <a:schemeClr val="bg1"/>
          </a:solidFill>
          <a:latin typeface="+mj-lt"/>
          <a:ea typeface="+mj-ea"/>
          <a:cs typeface="+mj-cs"/>
        </a:defRPr>
      </a:lvl1pPr>
    </p:titleStyle>
    <p:bodyStyle>
      <a:lvl1pPr marL="514350" indent="-514350" algn="l" defTabSz="2057400" rtl="0" eaLnBrk="1" latinLnBrk="0" hangingPunct="1">
        <a:lnSpc>
          <a:spcPct val="90000"/>
        </a:lnSpc>
        <a:spcBef>
          <a:spcPts val="2250"/>
        </a:spcBef>
        <a:buFont typeface="Arial" panose="020B0604020202020204" pitchFamily="34" charset="0"/>
        <a:buChar char="•"/>
        <a:defRPr sz="6300" kern="1200">
          <a:solidFill>
            <a:schemeClr val="tx1"/>
          </a:solidFill>
          <a:latin typeface="+mn-lt"/>
          <a:ea typeface="+mn-ea"/>
          <a:cs typeface="+mn-cs"/>
        </a:defRPr>
      </a:lvl1pPr>
      <a:lvl2pPr marL="1543050" indent="-514350" algn="l" defTabSz="2057400" rtl="0" eaLnBrk="1" latinLnBrk="0" hangingPunct="1">
        <a:lnSpc>
          <a:spcPct val="90000"/>
        </a:lnSpc>
        <a:spcBef>
          <a:spcPts val="1125"/>
        </a:spcBef>
        <a:buFont typeface="Arial" panose="020B0604020202020204" pitchFamily="34" charset="0"/>
        <a:buChar char="•"/>
        <a:defRPr sz="5400" kern="1200">
          <a:solidFill>
            <a:schemeClr val="tx1"/>
          </a:solidFill>
          <a:latin typeface="+mn-lt"/>
          <a:ea typeface="+mn-ea"/>
          <a:cs typeface="+mn-cs"/>
        </a:defRPr>
      </a:lvl2pPr>
      <a:lvl3pPr marL="2571750" indent="-514350" algn="l" defTabSz="2057400" rtl="0" eaLnBrk="1" latinLnBrk="0" hangingPunct="1">
        <a:lnSpc>
          <a:spcPct val="90000"/>
        </a:lnSpc>
        <a:spcBef>
          <a:spcPts val="1125"/>
        </a:spcBef>
        <a:buFont typeface="Arial" panose="020B0604020202020204" pitchFamily="34" charset="0"/>
        <a:buChar char="•"/>
        <a:defRPr sz="4500" kern="1200">
          <a:solidFill>
            <a:schemeClr val="tx1"/>
          </a:solidFill>
          <a:latin typeface="+mn-lt"/>
          <a:ea typeface="+mn-ea"/>
          <a:cs typeface="+mn-cs"/>
        </a:defRPr>
      </a:lvl3pPr>
      <a:lvl4pPr marL="36004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4pPr>
      <a:lvl5pPr marL="46291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5pPr>
      <a:lvl6pPr marL="56578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6pPr>
      <a:lvl7pPr marL="66865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7pPr>
      <a:lvl8pPr marL="77152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8pPr>
      <a:lvl9pPr marL="87439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9pPr>
    </p:bodyStyle>
    <p:otherStyle>
      <a:defPPr>
        <a:defRPr lang="en-US"/>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5C57D4-768D-8E2C-ABF0-935547EFB611}"/>
              </a:ext>
            </a:extLst>
          </p:cNvPr>
          <p:cNvSpPr/>
          <p:nvPr/>
        </p:nvSpPr>
        <p:spPr bwMode="auto">
          <a:xfrm>
            <a:off x="22404125" y="9335090"/>
            <a:ext cx="3454399" cy="22954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t" anchorCtr="0" compatLnSpc="1">
            <a:prstTxWarp prst="textNoShape">
              <a:avLst/>
            </a:prstTxWarp>
          </a:bodyPr>
          <a:lstStyle/>
          <a:p>
            <a:pPr defTabSz="2508188" fontAlgn="base">
              <a:spcBef>
                <a:spcPct val="0"/>
              </a:spcBef>
              <a:spcAft>
                <a:spcPct val="0"/>
              </a:spcAft>
            </a:pPr>
            <a:endParaRPr lang="en-US" sz="1734">
              <a:latin typeface="Arial" pitchFamily="34" charset="0"/>
            </a:endParaRPr>
          </a:p>
        </p:txBody>
      </p:sp>
      <p:sp>
        <p:nvSpPr>
          <p:cNvPr id="6" name="Rectangle 21">
            <a:extLst>
              <a:ext uri="{FF2B5EF4-FFF2-40B4-BE49-F238E27FC236}">
                <a16:creationId xmlns:a16="http://schemas.microsoft.com/office/drawing/2014/main" id="{6021D743-2F9C-EB02-FCEE-923D61FF8E45}"/>
              </a:ext>
            </a:extLst>
          </p:cNvPr>
          <p:cNvSpPr>
            <a:spLocks noChangeArrowheads="1"/>
          </p:cNvSpPr>
          <p:nvPr/>
        </p:nvSpPr>
        <p:spPr bwMode="auto">
          <a:xfrm>
            <a:off x="18450433" y="12199766"/>
            <a:ext cx="877824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References</a:t>
            </a:r>
          </a:p>
        </p:txBody>
      </p:sp>
      <p:sp>
        <p:nvSpPr>
          <p:cNvPr id="10" name="Title 8">
            <a:extLst>
              <a:ext uri="{FF2B5EF4-FFF2-40B4-BE49-F238E27FC236}">
                <a16:creationId xmlns:a16="http://schemas.microsoft.com/office/drawing/2014/main" id="{35AE11C3-5D5C-CAF5-E8C3-AEF145395ADE}"/>
              </a:ext>
            </a:extLst>
          </p:cNvPr>
          <p:cNvSpPr txBox="1">
            <a:spLocks/>
          </p:cNvSpPr>
          <p:nvPr/>
        </p:nvSpPr>
        <p:spPr>
          <a:xfrm>
            <a:off x="5049078" y="577622"/>
            <a:ext cx="21736216" cy="1611770"/>
          </a:xfrm>
          <a:prstGeom prst="rect">
            <a:avLst/>
          </a:prstGeom>
        </p:spPr>
        <p:txBody>
          <a:bodyPr/>
          <a:lstStyle>
            <a:lvl1pPr algn="l" defTabSz="1432838" rtl="0" eaLnBrk="1" latinLnBrk="0" hangingPunct="1">
              <a:spcBef>
                <a:spcPct val="0"/>
              </a:spcBef>
              <a:buNone/>
              <a:defRPr sz="4400" kern="1200" cap="all" baseline="0">
                <a:solidFill>
                  <a:schemeClr val="tx1"/>
                </a:solidFill>
                <a:latin typeface="+mj-lt"/>
                <a:ea typeface="+mj-ea"/>
                <a:cs typeface="+mj-cs"/>
              </a:defRPr>
            </a:lvl1pPr>
          </a:lstStyle>
          <a:p>
            <a:pPr algn="ctr"/>
            <a:r>
              <a:rPr lang="en-US" cap="none" dirty="0">
                <a:solidFill>
                  <a:schemeClr val="bg1"/>
                </a:solidFill>
              </a:rPr>
              <a:t>Title – this is a </a:t>
            </a:r>
            <a:r>
              <a:rPr lang="en-US" cap="none" dirty="0">
                <a:solidFill>
                  <a:srgbClr val="FFE596"/>
                </a:solidFill>
              </a:rPr>
              <a:t>60” x 36”  (5’ x 3’) poster</a:t>
            </a:r>
            <a:r>
              <a:rPr lang="en-US" cap="none" dirty="0">
                <a:solidFill>
                  <a:schemeClr val="bg1"/>
                </a:solidFill>
              </a:rPr>
              <a:t>, 88 point </a:t>
            </a:r>
            <a:r>
              <a:rPr lang="en-US" cap="none" dirty="0" err="1">
                <a:solidFill>
                  <a:schemeClr val="bg1"/>
                </a:solidFill>
              </a:rPr>
              <a:t>Lato</a:t>
            </a:r>
            <a:r>
              <a:rPr lang="en-US" cap="none" dirty="0">
                <a:solidFill>
                  <a:schemeClr val="bg1"/>
                </a:solidFill>
              </a:rPr>
              <a:t> title heading, legible at 16 feet away when printed at 200%</a:t>
            </a:r>
          </a:p>
        </p:txBody>
      </p:sp>
      <p:sp>
        <p:nvSpPr>
          <p:cNvPr id="11" name="Subtitle 9">
            <a:extLst>
              <a:ext uri="{FF2B5EF4-FFF2-40B4-BE49-F238E27FC236}">
                <a16:creationId xmlns:a16="http://schemas.microsoft.com/office/drawing/2014/main" id="{66C9D7E1-ED51-3B58-DFB3-A045A0B6FAC9}"/>
              </a:ext>
            </a:extLst>
          </p:cNvPr>
          <p:cNvSpPr txBox="1">
            <a:spLocks/>
          </p:cNvSpPr>
          <p:nvPr/>
        </p:nvSpPr>
        <p:spPr>
          <a:xfrm>
            <a:off x="5049078" y="2385165"/>
            <a:ext cx="21736215" cy="1276563"/>
          </a:xfrm>
          <a:prstGeom prst="rect">
            <a:avLst/>
          </a:prstGeom>
        </p:spPr>
        <p:txBody>
          <a:bodyPr/>
          <a:lst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a:lstStyle>
          <a:p>
            <a:pPr algn="ctr">
              <a:spcBef>
                <a:spcPts val="0"/>
              </a:spcBef>
            </a:pPr>
            <a:r>
              <a:rPr lang="en-US" sz="2800" dirty="0">
                <a:solidFill>
                  <a:schemeClr val="bg1"/>
                </a:solidFill>
              </a:rPr>
              <a:t>Authors and affiliations</a:t>
            </a:r>
          </a:p>
          <a:p>
            <a:pPr algn="ctr">
              <a:spcBef>
                <a:spcPts val="0"/>
              </a:spcBef>
            </a:pPr>
            <a:r>
              <a:rPr lang="en-US" sz="2800" dirty="0">
                <a:solidFill>
                  <a:schemeClr val="bg1"/>
                </a:solidFill>
              </a:rPr>
              <a:t>56 point </a:t>
            </a:r>
            <a:r>
              <a:rPr lang="en-US" sz="2800" dirty="0" err="1">
                <a:solidFill>
                  <a:schemeClr val="bg1"/>
                </a:solidFill>
              </a:rPr>
              <a:t>Lato</a:t>
            </a:r>
            <a:r>
              <a:rPr lang="en-US" sz="2800" dirty="0">
                <a:solidFill>
                  <a:schemeClr val="bg1"/>
                </a:solidFill>
              </a:rPr>
              <a:t> medium body</a:t>
            </a:r>
          </a:p>
        </p:txBody>
      </p:sp>
      <p:sp>
        <p:nvSpPr>
          <p:cNvPr id="12" name="Rectangle 11">
            <a:extLst>
              <a:ext uri="{FF2B5EF4-FFF2-40B4-BE49-F238E27FC236}">
                <a16:creationId xmlns:a16="http://schemas.microsoft.com/office/drawing/2014/main" id="{3705D881-7E79-0E2D-79A4-F79270197945}"/>
              </a:ext>
            </a:extLst>
          </p:cNvPr>
          <p:cNvSpPr/>
          <p:nvPr/>
        </p:nvSpPr>
        <p:spPr>
          <a:xfrm>
            <a:off x="20742966" y="7970614"/>
            <a:ext cx="2092960" cy="402328"/>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3" name="Rectangle 12">
            <a:extLst>
              <a:ext uri="{FF2B5EF4-FFF2-40B4-BE49-F238E27FC236}">
                <a16:creationId xmlns:a16="http://schemas.microsoft.com/office/drawing/2014/main" id="{22DA1FC6-6590-7FF1-0507-E481C287FD1E}"/>
              </a:ext>
            </a:extLst>
          </p:cNvPr>
          <p:cNvSpPr/>
          <p:nvPr/>
        </p:nvSpPr>
        <p:spPr>
          <a:xfrm>
            <a:off x="23049286" y="7970614"/>
            <a:ext cx="2092960" cy="402328"/>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4" name="Rectangle 13">
            <a:extLst>
              <a:ext uri="{FF2B5EF4-FFF2-40B4-BE49-F238E27FC236}">
                <a16:creationId xmlns:a16="http://schemas.microsoft.com/office/drawing/2014/main" id="{364DD14E-CDD8-FF26-1A49-D6D1C514E0A1}"/>
              </a:ext>
            </a:extLst>
          </p:cNvPr>
          <p:cNvSpPr/>
          <p:nvPr/>
        </p:nvSpPr>
        <p:spPr>
          <a:xfrm>
            <a:off x="18436646" y="7970614"/>
            <a:ext cx="2092960" cy="402328"/>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5" name="TextBox 14">
            <a:extLst>
              <a:ext uri="{FF2B5EF4-FFF2-40B4-BE49-F238E27FC236}">
                <a16:creationId xmlns:a16="http://schemas.microsoft.com/office/drawing/2014/main" id="{4D11975F-60DE-C743-E8F0-FB2A003287CF}"/>
              </a:ext>
            </a:extLst>
          </p:cNvPr>
          <p:cNvSpPr txBox="1"/>
          <p:nvPr/>
        </p:nvSpPr>
        <p:spPr>
          <a:xfrm>
            <a:off x="18436646" y="7455336"/>
            <a:ext cx="8785762" cy="499889"/>
          </a:xfrm>
          <a:prstGeom prst="rect">
            <a:avLst/>
          </a:prstGeom>
          <a:noFill/>
        </p:spPr>
        <p:txBody>
          <a:bodyPr wrap="square" rtlCol="0">
            <a:noAutofit/>
          </a:bodyPr>
          <a:lstStyle/>
          <a:p>
            <a:pPr>
              <a:spcAft>
                <a:spcPts val="800"/>
              </a:spcAft>
            </a:pPr>
            <a:r>
              <a:rPr lang="en-US" sz="1600" dirty="0"/>
              <a:t>Below are 3 accent gradients you can use as part of the WSU color branding.</a:t>
            </a:r>
          </a:p>
        </p:txBody>
      </p:sp>
      <p:sp>
        <p:nvSpPr>
          <p:cNvPr id="16" name="TextBox 15">
            <a:extLst>
              <a:ext uri="{FF2B5EF4-FFF2-40B4-BE49-F238E27FC236}">
                <a16:creationId xmlns:a16="http://schemas.microsoft.com/office/drawing/2014/main" id="{044E781D-372D-54E2-036F-2EF76F689762}"/>
              </a:ext>
            </a:extLst>
          </p:cNvPr>
          <p:cNvSpPr txBox="1"/>
          <p:nvPr/>
        </p:nvSpPr>
        <p:spPr>
          <a:xfrm>
            <a:off x="209591" y="4884460"/>
            <a:ext cx="8642309" cy="10305385"/>
          </a:xfrm>
          <a:prstGeom prst="rect">
            <a:avLst/>
          </a:prstGeom>
          <a:noFill/>
        </p:spPr>
        <p:txBody>
          <a:bodyPr wrap="square" rtlCol="0">
            <a:noAutofit/>
          </a:bodyPr>
          <a:lstStyle/>
          <a:p>
            <a:pPr>
              <a:spcAft>
                <a:spcPts val="800"/>
              </a:spcAft>
            </a:pPr>
            <a:r>
              <a:rPr lang="en-US" sz="1600" dirty="0"/>
              <a:t>Any posters that are meant to be read at a minimum distance; the following sizes are suggested:</a:t>
            </a:r>
          </a:p>
          <a:p>
            <a:pPr marL="384166" indent="-231770">
              <a:spcAft>
                <a:spcPts val="800"/>
              </a:spcAft>
              <a:buFont typeface="Arial" panose="020B0604020202020204" pitchFamily="34" charset="0"/>
              <a:buChar char="•"/>
            </a:pPr>
            <a:r>
              <a:rPr lang="en-US" sz="1600" dirty="0"/>
              <a:t>Title: 88 pt bolded</a:t>
            </a:r>
          </a:p>
          <a:p>
            <a:pPr marL="384166" indent="-231770">
              <a:spcAft>
                <a:spcPts val="800"/>
              </a:spcAft>
              <a:buFont typeface="Arial" panose="020B0604020202020204" pitchFamily="34" charset="0"/>
              <a:buChar char="•"/>
            </a:pPr>
            <a:r>
              <a:rPr lang="en-US" sz="1600" dirty="0"/>
              <a:t>Authors and affiliations: 54 - 60 </a:t>
            </a:r>
            <a:r>
              <a:rPr lang="en-US" sz="1600" dirty="0" err="1"/>
              <a:t>pt</a:t>
            </a:r>
            <a:endParaRPr lang="en-US" sz="1600" dirty="0"/>
          </a:p>
          <a:p>
            <a:pPr marL="384166" indent="-231770">
              <a:spcAft>
                <a:spcPts val="800"/>
              </a:spcAft>
              <a:buFont typeface="Arial" panose="020B0604020202020204" pitchFamily="34" charset="0"/>
              <a:buChar char="•"/>
            </a:pPr>
            <a:r>
              <a:rPr lang="en-US" sz="1600" dirty="0"/>
              <a:t>Headings: 48 pt</a:t>
            </a:r>
          </a:p>
          <a:p>
            <a:pPr marL="384166" indent="-231770">
              <a:spcAft>
                <a:spcPts val="800"/>
              </a:spcAft>
              <a:buFont typeface="Arial" panose="020B0604020202020204" pitchFamily="34" charset="0"/>
              <a:buChar char="•"/>
            </a:pPr>
            <a:r>
              <a:rPr lang="en-US" sz="1600" dirty="0"/>
              <a:t>Body text: 24 - 32 </a:t>
            </a:r>
            <a:r>
              <a:rPr lang="en-US" sz="1600" dirty="0" err="1"/>
              <a:t>pt</a:t>
            </a:r>
            <a:endParaRPr lang="en-US" sz="1600" dirty="0"/>
          </a:p>
          <a:p>
            <a:pPr marL="384166" indent="-231770">
              <a:spcAft>
                <a:spcPts val="800"/>
              </a:spcAft>
              <a:buFont typeface="Arial" panose="020B0604020202020204" pitchFamily="34" charset="0"/>
              <a:buChar char="•"/>
            </a:pPr>
            <a:r>
              <a:rPr lang="en-US" sz="1600" dirty="0"/>
              <a:t>Captions: 20 pt</a:t>
            </a:r>
          </a:p>
          <a:p>
            <a:pPr>
              <a:spcAft>
                <a:spcPts val="800"/>
              </a:spcAft>
            </a:pPr>
            <a:r>
              <a:rPr lang="en-US" sz="1600" dirty="0"/>
              <a:t>For readability, the following sizes are suggested for the body text:</a:t>
            </a:r>
          </a:p>
          <a:p>
            <a:pPr marL="384166" indent="-231770">
              <a:spcAft>
                <a:spcPts val="800"/>
              </a:spcAft>
              <a:buFont typeface="Arial" panose="020B0604020202020204" pitchFamily="34" charset="0"/>
              <a:buChar char="•"/>
            </a:pPr>
            <a:r>
              <a:rPr lang="en-US" sz="1600" dirty="0"/>
              <a:t>To be legible at 6 feet use 30 point. (most common for conferences)</a:t>
            </a:r>
          </a:p>
          <a:p>
            <a:pPr marL="384166" indent="-231770">
              <a:spcAft>
                <a:spcPts val="800"/>
              </a:spcAft>
              <a:buFont typeface="Arial" panose="020B0604020202020204" pitchFamily="34" charset="0"/>
              <a:buChar char="•"/>
            </a:pPr>
            <a:r>
              <a:rPr lang="en-US" sz="1600" dirty="0"/>
              <a:t>To be legible at 10 feet use 48 point.</a:t>
            </a:r>
          </a:p>
          <a:p>
            <a:pPr marL="384166" indent="-231770">
              <a:spcAft>
                <a:spcPts val="800"/>
              </a:spcAft>
              <a:buFont typeface="Arial" panose="020B0604020202020204" pitchFamily="34" charset="0"/>
              <a:buChar char="•"/>
            </a:pPr>
            <a:r>
              <a:rPr lang="en-US" sz="1600" dirty="0"/>
              <a:t>To be legible at 12 feet use 60 point.</a:t>
            </a:r>
          </a:p>
          <a:p>
            <a:pPr marL="384166" indent="-231770">
              <a:spcAft>
                <a:spcPts val="800"/>
              </a:spcAft>
              <a:buFont typeface="Arial" panose="020B0604020202020204" pitchFamily="34" charset="0"/>
              <a:buChar char="•"/>
            </a:pPr>
            <a:r>
              <a:rPr lang="en-US" sz="1600" dirty="0"/>
              <a:t>To be legible at 14 feet use 72 point.</a:t>
            </a:r>
          </a:p>
          <a:p>
            <a:pPr marL="152396">
              <a:spcAft>
                <a:spcPts val="800"/>
              </a:spcAft>
            </a:pPr>
            <a:r>
              <a:rPr lang="en-US" sz="1600" dirty="0"/>
              <a:t>Text and figures should be readable from around 5-7 feet away</a:t>
            </a:r>
          </a:p>
          <a:p>
            <a:pPr marL="384166" indent="-231770">
              <a:spcAft>
                <a:spcPts val="80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384166" indent="-231770">
              <a:spcAft>
                <a:spcPts val="80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384166" indent="-231770">
              <a:spcAft>
                <a:spcPts val="80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386283" indent="-274102">
              <a:buFont typeface="Arial" panose="020B0604020202020204" pitchFamily="34" charset="0"/>
              <a:buChar char="•"/>
            </a:pPr>
            <a:r>
              <a:rPr lang="en-US" sz="1600" dirty="0"/>
              <a:t>Black on white</a:t>
            </a:r>
          </a:p>
          <a:p>
            <a:pPr marL="386283" indent="-274102">
              <a:buFont typeface="Arial" panose="020B0604020202020204" pitchFamily="34" charset="0"/>
              <a:buChar char="•"/>
            </a:pPr>
            <a:r>
              <a:rPr lang="en-US" sz="1600" dirty="0">
                <a:solidFill>
                  <a:srgbClr val="00594F"/>
                </a:solidFill>
              </a:rPr>
              <a:t>WSU primary green on white</a:t>
            </a:r>
          </a:p>
          <a:p>
            <a:pPr marL="386283" indent="-274102">
              <a:buFont typeface="Arial" panose="020B0604020202020204" pitchFamily="34" charset="0"/>
              <a:buChar char="•"/>
            </a:pPr>
            <a:r>
              <a:rPr lang="en-US" sz="1600" dirty="0">
                <a:solidFill>
                  <a:schemeClr val="bg2">
                    <a:lumMod val="25000"/>
                  </a:schemeClr>
                </a:solidFill>
              </a:rPr>
              <a:t>Dark gray on white</a:t>
            </a:r>
          </a:p>
          <a:p>
            <a:pPr marL="386283" indent="-274102">
              <a:buFont typeface="Arial" panose="020B0604020202020204" pitchFamily="34" charset="0"/>
              <a:buChar char="•"/>
            </a:pPr>
            <a:r>
              <a:rPr lang="en-US" sz="1600" b="1" dirty="0">
                <a:solidFill>
                  <a:srgbClr val="00594F"/>
                </a:solidFill>
                <a:highlight>
                  <a:srgbClr val="FFC844"/>
                </a:highlight>
              </a:rPr>
              <a:t>WSU primary green on WSU primary yellow </a:t>
            </a:r>
          </a:p>
          <a:p>
            <a:pPr marL="386283" indent="-274102">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386283" indent="-274102">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384166" indent="-231770">
              <a:spcAft>
                <a:spcPts val="800"/>
              </a:spcAft>
              <a:buFont typeface="Arial" panose="020B0604020202020204" pitchFamily="34" charset="0"/>
              <a:buChar char="•"/>
            </a:pPr>
            <a:endParaRPr lang="en-US" sz="1600" dirty="0"/>
          </a:p>
          <a:p>
            <a:pPr marL="384166" indent="-231770">
              <a:spcAft>
                <a:spcPts val="800"/>
              </a:spcAft>
              <a:buFont typeface="Arial" panose="020B0604020202020204" pitchFamily="34" charset="0"/>
              <a:buChar char="•"/>
            </a:pPr>
            <a:endParaRPr lang="en-US" sz="1600" dirty="0"/>
          </a:p>
        </p:txBody>
      </p:sp>
      <p:graphicFrame>
        <p:nvGraphicFramePr>
          <p:cNvPr id="17" name="Chart 16">
            <a:extLst>
              <a:ext uri="{FF2B5EF4-FFF2-40B4-BE49-F238E27FC236}">
                <a16:creationId xmlns:a16="http://schemas.microsoft.com/office/drawing/2014/main" id="{90918620-D7E5-8904-6194-349E411A84B2}"/>
              </a:ext>
            </a:extLst>
          </p:cNvPr>
          <p:cNvGraphicFramePr/>
          <p:nvPr>
            <p:extLst>
              <p:ext uri="{D42A27DB-BD31-4B8C-83A1-F6EECF244321}">
                <p14:modId xmlns:p14="http://schemas.microsoft.com/office/powerpoint/2010/main" val="3870396923"/>
              </p:ext>
            </p:extLst>
          </p:nvPr>
        </p:nvGraphicFramePr>
        <p:xfrm>
          <a:off x="13655339" y="12181955"/>
          <a:ext cx="3242992" cy="2477078"/>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5304A922-E724-A3D0-9A61-B5CCEF0C5619}"/>
              </a:ext>
            </a:extLst>
          </p:cNvPr>
          <p:cNvSpPr txBox="1"/>
          <p:nvPr/>
        </p:nvSpPr>
        <p:spPr>
          <a:xfrm>
            <a:off x="9357360" y="4884460"/>
            <a:ext cx="7711440" cy="4694432"/>
          </a:xfrm>
          <a:prstGeom prst="rect">
            <a:avLst/>
          </a:prstGeom>
          <a:noFill/>
        </p:spPr>
        <p:txBody>
          <a:bodyPr wrap="square" numCol="2" spcCol="914400">
            <a:noAutofit/>
          </a:bodyPr>
          <a:lstStyle/>
          <a:p>
            <a:r>
              <a:rPr lang="en-US" sz="1600" b="1" dirty="0"/>
              <a:t>Text – poor/inaccessible examples</a:t>
            </a:r>
          </a:p>
          <a:p>
            <a:r>
              <a:rPr lang="en-US" sz="16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pPr marL="304793" indent="-223303">
              <a:buFont typeface="Arial" panose="020B0604020202020204" pitchFamily="34" charset="0"/>
              <a:buChar char="•"/>
            </a:pPr>
            <a:r>
              <a:rPr lang="en-US" sz="1600" dirty="0"/>
              <a:t>Black on white</a:t>
            </a:r>
          </a:p>
          <a:p>
            <a:pPr marL="304793" indent="-223303">
              <a:buFont typeface="Arial" panose="020B0604020202020204" pitchFamily="34" charset="0"/>
              <a:buChar char="•"/>
            </a:pPr>
            <a:r>
              <a:rPr lang="en-US" sz="1600" dirty="0">
                <a:solidFill>
                  <a:srgbClr val="3D7A67"/>
                </a:solidFill>
                <a:highlight>
                  <a:srgbClr val="093F39"/>
                </a:highlight>
              </a:rPr>
              <a:t>Light green on WSU primary green</a:t>
            </a:r>
          </a:p>
          <a:p>
            <a:pPr marL="304793" indent="-223303">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304793" indent="-223303">
              <a:buFont typeface="Arial" panose="020B0604020202020204" pitchFamily="34" charset="0"/>
              <a:buChar char="•"/>
            </a:pPr>
            <a:r>
              <a:rPr lang="en-US" sz="1600" b="1" dirty="0">
                <a:solidFill>
                  <a:schemeClr val="bg1"/>
                </a:solidFill>
                <a:highlight>
                  <a:srgbClr val="FFC844"/>
                </a:highlight>
              </a:rPr>
              <a:t>White on WSU primary yellow </a:t>
            </a:r>
          </a:p>
          <a:p>
            <a:pPr marL="304793" indent="-223303">
              <a:buFont typeface="Arial" panose="020B0604020202020204" pitchFamily="34" charset="0"/>
              <a:buChar char="•"/>
            </a:pPr>
            <a:r>
              <a:rPr lang="en-US" sz="1600" b="1" dirty="0">
                <a:highlight>
                  <a:srgbClr val="00594F"/>
                </a:highlight>
              </a:rPr>
              <a:t>Black on WSU primary green</a:t>
            </a:r>
            <a:endParaRPr lang="en-US" sz="1600" dirty="0"/>
          </a:p>
          <a:p>
            <a:pPr marL="304793" indent="-223303">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304793" indent="-223303">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19" name="TextBox 18">
            <a:extLst>
              <a:ext uri="{FF2B5EF4-FFF2-40B4-BE49-F238E27FC236}">
                <a16:creationId xmlns:a16="http://schemas.microsoft.com/office/drawing/2014/main" id="{98A45815-EA90-740D-580B-367007AD6171}"/>
              </a:ext>
            </a:extLst>
          </p:cNvPr>
          <p:cNvSpPr txBox="1"/>
          <p:nvPr/>
        </p:nvSpPr>
        <p:spPr>
          <a:xfrm>
            <a:off x="18450433" y="14288969"/>
            <a:ext cx="8771976" cy="1277273"/>
          </a:xfrm>
          <a:prstGeom prst="rect">
            <a:avLst/>
          </a:prstGeom>
          <a:noFill/>
        </p:spPr>
        <p:txBody>
          <a:bodyPr wrap="square" rtlCol="0">
            <a:noAutofit/>
          </a:bodyPr>
          <a:lstStyle/>
          <a:p>
            <a:pPr>
              <a:spcAft>
                <a:spcPts val="8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58EF24EB-3445-4E8B-59BA-D6BA21618136}"/>
              </a:ext>
            </a:extLst>
          </p:cNvPr>
          <p:cNvSpPr/>
          <p:nvPr/>
        </p:nvSpPr>
        <p:spPr bwMode="auto">
          <a:xfrm>
            <a:off x="18436646" y="6188589"/>
            <a:ext cx="2686436" cy="109436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chemeClr val="bg1"/>
                </a:solidFill>
              </a:rPr>
              <a:t>WSU primary green</a:t>
            </a:r>
          </a:p>
          <a:p>
            <a:pPr algn="ctr" defTabSz="2508188"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21" name="Rectangle 20">
            <a:extLst>
              <a:ext uri="{FF2B5EF4-FFF2-40B4-BE49-F238E27FC236}">
                <a16:creationId xmlns:a16="http://schemas.microsoft.com/office/drawing/2014/main" id="{822D6566-01E8-9D2E-3FCF-5DEE448033B0}"/>
              </a:ext>
            </a:extLst>
          </p:cNvPr>
          <p:cNvSpPr/>
          <p:nvPr/>
        </p:nvSpPr>
        <p:spPr bwMode="auto">
          <a:xfrm>
            <a:off x="21486309" y="6188589"/>
            <a:ext cx="2686436" cy="1094362"/>
          </a:xfrm>
          <a:prstGeom prst="rect">
            <a:avLst/>
          </a:prstGeom>
          <a:solidFill>
            <a:schemeClr val="accent2"/>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WSU primary yellow</a:t>
            </a:r>
          </a:p>
          <a:p>
            <a:pPr algn="ctr" defTabSz="2508188"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22" name="Rectangle 21">
            <a:extLst>
              <a:ext uri="{FF2B5EF4-FFF2-40B4-BE49-F238E27FC236}">
                <a16:creationId xmlns:a16="http://schemas.microsoft.com/office/drawing/2014/main" id="{D640BBC5-E929-2B7F-2F10-8FCCB5743E8B}"/>
              </a:ext>
            </a:extLst>
          </p:cNvPr>
          <p:cNvSpPr/>
          <p:nvPr/>
        </p:nvSpPr>
        <p:spPr bwMode="auto">
          <a:xfrm>
            <a:off x="24535972" y="6188589"/>
            <a:ext cx="2686436" cy="1094362"/>
          </a:xfrm>
          <a:prstGeom prst="rect">
            <a:avLst/>
          </a:prstGeom>
          <a:solidFill>
            <a:srgbClr val="D9D9D9"/>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Grey accent</a:t>
            </a:r>
          </a:p>
          <a:p>
            <a:pPr algn="ctr" defTabSz="2508188"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23" name="Rectangle 21">
            <a:extLst>
              <a:ext uri="{FF2B5EF4-FFF2-40B4-BE49-F238E27FC236}">
                <a16:creationId xmlns:a16="http://schemas.microsoft.com/office/drawing/2014/main" id="{71A82372-C923-9C00-8D83-C253EEFBEF9F}"/>
              </a:ext>
            </a:extLst>
          </p:cNvPr>
          <p:cNvSpPr>
            <a:spLocks noChangeArrowheads="1"/>
          </p:cNvSpPr>
          <p:nvPr/>
        </p:nvSpPr>
        <p:spPr bwMode="auto">
          <a:xfrm>
            <a:off x="18450433" y="12882330"/>
            <a:ext cx="8778240" cy="609600"/>
          </a:xfrm>
          <a:prstGeom prst="rect">
            <a:avLst/>
          </a:prstGeom>
          <a:solidFill>
            <a:srgbClr val="FFCC33"/>
          </a:solidFill>
          <a:ln w="9525">
            <a:noFill/>
            <a:miter lim="800000"/>
            <a:headEnd/>
            <a:tailEnd/>
          </a:ln>
          <a:effectLst/>
        </p:spPr>
        <p:txBody>
          <a:bodyPr wrap="none" lIns="49496" tIns="24748" rIns="49496" bIns="24748" anchor="ctr"/>
          <a:lstStyle/>
          <a:p>
            <a:pPr algn="ctr" defTabSz="1612263"/>
            <a:r>
              <a:rPr lang="en-US" sz="2400" b="1">
                <a:solidFill>
                  <a:srgbClr val="093F39"/>
                </a:solidFill>
              </a:rPr>
              <a:t>References</a:t>
            </a:r>
          </a:p>
        </p:txBody>
      </p:sp>
      <p:sp>
        <p:nvSpPr>
          <p:cNvPr id="24" name="Rectangle 21">
            <a:extLst>
              <a:ext uri="{FF2B5EF4-FFF2-40B4-BE49-F238E27FC236}">
                <a16:creationId xmlns:a16="http://schemas.microsoft.com/office/drawing/2014/main" id="{8B5F5CC3-DFCA-5094-1D7C-7184BBE4C149}"/>
              </a:ext>
            </a:extLst>
          </p:cNvPr>
          <p:cNvSpPr>
            <a:spLocks noChangeArrowheads="1"/>
          </p:cNvSpPr>
          <p:nvPr/>
        </p:nvSpPr>
        <p:spPr bwMode="auto">
          <a:xfrm>
            <a:off x="18450433" y="13585872"/>
            <a:ext cx="8778240" cy="609600"/>
          </a:xfrm>
          <a:prstGeom prst="rect">
            <a:avLst/>
          </a:prstGeom>
          <a:solidFill>
            <a:schemeClr val="bg1"/>
          </a:solidFill>
          <a:ln w="9525">
            <a:noFill/>
            <a:miter lim="800000"/>
            <a:headEnd/>
            <a:tailEnd/>
          </a:ln>
          <a:effectLst/>
        </p:spPr>
        <p:txBody>
          <a:bodyPr wrap="none" lIns="49496" tIns="24748" rIns="49496" bIns="24748" anchor="ctr"/>
          <a:lstStyle/>
          <a:p>
            <a:pPr algn="ctr" defTabSz="1612263"/>
            <a:r>
              <a:rPr lang="en-US" sz="2400" b="1">
                <a:solidFill>
                  <a:srgbClr val="093F39"/>
                </a:solidFill>
              </a:rPr>
              <a:t>References</a:t>
            </a:r>
          </a:p>
        </p:txBody>
      </p:sp>
      <p:sp>
        <p:nvSpPr>
          <p:cNvPr id="25" name="TextBox 24">
            <a:extLst>
              <a:ext uri="{FF2B5EF4-FFF2-40B4-BE49-F238E27FC236}">
                <a16:creationId xmlns:a16="http://schemas.microsoft.com/office/drawing/2014/main" id="{578AAFC4-2A5C-71B8-7CBE-171547C976C5}"/>
              </a:ext>
            </a:extLst>
          </p:cNvPr>
          <p:cNvSpPr txBox="1"/>
          <p:nvPr/>
        </p:nvSpPr>
        <p:spPr>
          <a:xfrm>
            <a:off x="18436645" y="4884460"/>
            <a:ext cx="8785763" cy="1133644"/>
          </a:xfrm>
          <a:prstGeom prst="rect">
            <a:avLst/>
          </a:prstGeom>
          <a:noFill/>
        </p:spPr>
        <p:txBody>
          <a:bodyPr wrap="square" rtlCol="0">
            <a:noAutofit/>
          </a:bodyPr>
          <a:lstStyle/>
          <a:p>
            <a:pPr>
              <a:spcAft>
                <a:spcPts val="800"/>
              </a:spcAft>
            </a:pPr>
            <a:r>
              <a:rPr lang="en-US" sz="1600" b="1" dirty="0"/>
              <a:t>WSU color branding quick guide. </a:t>
            </a:r>
          </a:p>
          <a:p>
            <a:pPr>
              <a:spcAft>
                <a:spcPts val="8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26" name="TextBox 25">
            <a:extLst>
              <a:ext uri="{FF2B5EF4-FFF2-40B4-BE49-F238E27FC236}">
                <a16:creationId xmlns:a16="http://schemas.microsoft.com/office/drawing/2014/main" id="{E3D145B0-8CC6-D0FD-267B-4CA86FDC0EC1}"/>
              </a:ext>
            </a:extLst>
          </p:cNvPr>
          <p:cNvSpPr txBox="1"/>
          <p:nvPr/>
        </p:nvSpPr>
        <p:spPr>
          <a:xfrm>
            <a:off x="18436646" y="8472472"/>
            <a:ext cx="8785762" cy="784830"/>
          </a:xfrm>
          <a:prstGeom prst="rect">
            <a:avLst/>
          </a:prstGeom>
          <a:noFill/>
        </p:spPr>
        <p:txBody>
          <a:bodyPr wrap="square" rtlCol="0">
            <a:noAutofit/>
          </a:bodyPr>
          <a:lstStyle/>
          <a:p>
            <a:pPr>
              <a:spcAft>
                <a:spcPts val="8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2A94BDF9-DCA1-846D-C708-F954A9E6B2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37246" y="9404370"/>
            <a:ext cx="1905000" cy="1335406"/>
          </a:xfrm>
          <a:prstGeom prst="rect">
            <a:avLst/>
          </a:prstGeom>
        </p:spPr>
      </p:pic>
      <p:pic>
        <p:nvPicPr>
          <p:cNvPr id="28" name="Picture 27" descr="Logo, company name&#10;&#10;Description automatically generated">
            <a:extLst>
              <a:ext uri="{FF2B5EF4-FFF2-40B4-BE49-F238E27FC236}">
                <a16:creationId xmlns:a16="http://schemas.microsoft.com/office/drawing/2014/main" id="{1748A5DC-7CDA-D498-A15A-D3A79536D1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06646" y="9488306"/>
            <a:ext cx="1905000" cy="1335406"/>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ECD18791-358D-CAC9-C7E5-7AFD522CDE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19746" y="10949743"/>
            <a:ext cx="2540000" cy="645160"/>
          </a:xfrm>
          <a:prstGeom prst="rect">
            <a:avLst/>
          </a:prstGeom>
        </p:spPr>
      </p:pic>
      <p:pic>
        <p:nvPicPr>
          <p:cNvPr id="30" name="Picture 29" descr="Text&#10;&#10;Description automatically generated">
            <a:extLst>
              <a:ext uri="{FF2B5EF4-FFF2-40B4-BE49-F238E27FC236}">
                <a16:creationId xmlns:a16="http://schemas.microsoft.com/office/drawing/2014/main" id="{FC1B53AF-1FAF-3192-ABBB-A544E6283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389146" y="11039328"/>
            <a:ext cx="2540000" cy="645160"/>
          </a:xfrm>
          <a:prstGeom prst="rect">
            <a:avLst/>
          </a:prstGeom>
        </p:spPr>
      </p:pic>
      <p:sp>
        <p:nvSpPr>
          <p:cNvPr id="31" name="TextBox 30">
            <a:extLst>
              <a:ext uri="{FF2B5EF4-FFF2-40B4-BE49-F238E27FC236}">
                <a16:creationId xmlns:a16="http://schemas.microsoft.com/office/drawing/2014/main" id="{EE40BE4B-BBC7-A167-F1C0-C81406CB11BA}"/>
              </a:ext>
            </a:extLst>
          </p:cNvPr>
          <p:cNvSpPr txBox="1"/>
          <p:nvPr/>
        </p:nvSpPr>
        <p:spPr>
          <a:xfrm>
            <a:off x="9367521" y="10511118"/>
            <a:ext cx="7670798" cy="1482457"/>
          </a:xfrm>
          <a:prstGeom prst="rect">
            <a:avLst/>
          </a:prstGeom>
          <a:noFill/>
        </p:spPr>
        <p:txBody>
          <a:bodyPr wrap="square" rtlCol="0">
            <a:noAutofit/>
          </a:bodyPr>
          <a:lstStyle/>
          <a:p>
            <a:pPr marL="228595" indent="-228595">
              <a:spcAft>
                <a:spcPts val="80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228595" indent="-228595">
              <a:spcAft>
                <a:spcPts val="800"/>
              </a:spcAft>
              <a:buFont typeface="Arial" panose="020B0604020202020204" pitchFamily="34" charset="0"/>
              <a:buChar char="•"/>
            </a:pPr>
            <a:r>
              <a:rPr lang="en-US" sz="1600" dirty="0"/>
              <a:t>Figures (Figure 1) should advance the points you’re making in the text</a:t>
            </a:r>
          </a:p>
          <a:p>
            <a:pPr marL="228595" indent="-228595">
              <a:spcAft>
                <a:spcPts val="800"/>
              </a:spcAft>
              <a:buFont typeface="Arial" panose="020B0604020202020204" pitchFamily="34" charset="0"/>
              <a:buChar char="•"/>
            </a:pPr>
            <a:r>
              <a:rPr lang="en-US" sz="1600" dirty="0"/>
              <a:t>Ensure images and figures are sufficiently high resolution for enlargement</a:t>
            </a:r>
          </a:p>
        </p:txBody>
      </p:sp>
      <p:pic>
        <p:nvPicPr>
          <p:cNvPr id="32" name="Picture 31" descr="A large building with a clock tower&#10;&#10;Description automatically generated with medium confidence">
            <a:extLst>
              <a:ext uri="{FF2B5EF4-FFF2-40B4-BE49-F238E27FC236}">
                <a16:creationId xmlns:a16="http://schemas.microsoft.com/office/drawing/2014/main" id="{77A5D2A9-C11D-29BE-3D10-CDF6AB61AB0D}"/>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9695194" y="12363320"/>
            <a:ext cx="3322319" cy="2071497"/>
          </a:xfrm>
          <a:prstGeom prst="rect">
            <a:avLst/>
          </a:prstGeom>
        </p:spPr>
      </p:pic>
      <p:sp>
        <p:nvSpPr>
          <p:cNvPr id="33" name="TextBox 32">
            <a:extLst>
              <a:ext uri="{FF2B5EF4-FFF2-40B4-BE49-F238E27FC236}">
                <a16:creationId xmlns:a16="http://schemas.microsoft.com/office/drawing/2014/main" id="{1CA337C2-4542-C9C2-161B-573430F2FA0B}"/>
              </a:ext>
            </a:extLst>
          </p:cNvPr>
          <p:cNvSpPr txBox="1"/>
          <p:nvPr/>
        </p:nvSpPr>
        <p:spPr>
          <a:xfrm>
            <a:off x="9636173" y="14434817"/>
            <a:ext cx="3381339" cy="400110"/>
          </a:xfrm>
          <a:prstGeom prst="rect">
            <a:avLst/>
          </a:prstGeom>
          <a:noFill/>
        </p:spPr>
        <p:txBody>
          <a:bodyPr wrap="square" rtlCol="0">
            <a:spAutoFit/>
          </a:bodyPr>
          <a:lstStyle/>
          <a:p>
            <a:r>
              <a:rPr lang="en-US" sz="1000" dirty="0"/>
              <a:t>Figure 1 - reference figures in your poster. Suggested caption text size is 18 point </a:t>
            </a:r>
          </a:p>
        </p:txBody>
      </p:sp>
      <p:sp>
        <p:nvSpPr>
          <p:cNvPr id="34" name="TextBox 33">
            <a:extLst>
              <a:ext uri="{FF2B5EF4-FFF2-40B4-BE49-F238E27FC236}">
                <a16:creationId xmlns:a16="http://schemas.microsoft.com/office/drawing/2014/main" id="{3BE40CB4-0CF3-E538-79EC-56542CDD27DF}"/>
              </a:ext>
            </a:extLst>
          </p:cNvPr>
          <p:cNvSpPr txBox="1"/>
          <p:nvPr/>
        </p:nvSpPr>
        <p:spPr>
          <a:xfrm>
            <a:off x="13919828" y="14779073"/>
            <a:ext cx="3381339" cy="246221"/>
          </a:xfrm>
          <a:prstGeom prst="rect">
            <a:avLst/>
          </a:prstGeom>
          <a:noFill/>
        </p:spPr>
        <p:txBody>
          <a:bodyPr wrap="square" rtlCol="0">
            <a:spAutoFit/>
          </a:bodyPr>
          <a:lstStyle/>
          <a:p>
            <a:r>
              <a:rPr lang="en-US" sz="1000" dirty="0"/>
              <a:t>Figure 2 – example chart</a:t>
            </a:r>
          </a:p>
        </p:txBody>
      </p:sp>
      <p:pic>
        <p:nvPicPr>
          <p:cNvPr id="35" name="Picture 34" descr="Logo, company name&#10;&#10;Description automatically generated">
            <a:extLst>
              <a:ext uri="{FF2B5EF4-FFF2-40B4-BE49-F238E27FC236}">
                <a16:creationId xmlns:a16="http://schemas.microsoft.com/office/drawing/2014/main" id="{A83BE7B8-6CF4-8614-94EA-0EBBE14917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706" y="668982"/>
            <a:ext cx="3867052" cy="2710804"/>
          </a:xfrm>
          <a:prstGeom prst="rect">
            <a:avLst/>
          </a:prstGeom>
        </p:spPr>
      </p:pic>
      <p:sp>
        <p:nvSpPr>
          <p:cNvPr id="5" name="Rectangle 20">
            <a:extLst>
              <a:ext uri="{FF2B5EF4-FFF2-40B4-BE49-F238E27FC236}">
                <a16:creationId xmlns:a16="http://schemas.microsoft.com/office/drawing/2014/main" id="{136C0F30-7FDC-E57A-6670-5B0FF3EFF70B}"/>
              </a:ext>
            </a:extLst>
          </p:cNvPr>
          <p:cNvSpPr>
            <a:spLocks noChangeArrowheads="1"/>
          </p:cNvSpPr>
          <p:nvPr/>
        </p:nvSpPr>
        <p:spPr bwMode="auto">
          <a:xfrm>
            <a:off x="203327" y="4112090"/>
            <a:ext cx="8778240" cy="609600"/>
          </a:xfrm>
          <a:prstGeom prst="rect">
            <a:avLst/>
          </a:prstGeom>
          <a:gradFill>
            <a:gsLst>
              <a:gs pos="0">
                <a:srgbClr val="0C5449"/>
              </a:gs>
              <a:gs pos="100000">
                <a:srgbClr val="093F39"/>
              </a:gs>
            </a:gsLst>
            <a:lin ang="18900000" scaled="1"/>
          </a:gradFill>
          <a:ln w="9525">
            <a:noFill/>
            <a:miter lim="800000"/>
            <a:headEnd/>
            <a:tailEnd/>
          </a:ln>
          <a:effectLst/>
        </p:spPr>
        <p:txBody>
          <a:bodyPr wrap="none" lIns="49496" tIns="24748" rIns="49496" bIns="24748" anchor="ctr"/>
          <a:lstStyle/>
          <a:p>
            <a:pPr algn="ctr" defTabSz="1612263"/>
            <a:r>
              <a:rPr lang="en-US" sz="2400" b="1" dirty="0">
                <a:solidFill>
                  <a:srgbClr val="FFE596"/>
                </a:solidFill>
              </a:rPr>
              <a:t>Introduction</a:t>
            </a:r>
          </a:p>
        </p:txBody>
      </p:sp>
      <p:sp>
        <p:nvSpPr>
          <p:cNvPr id="7" name="Rectangle 22">
            <a:extLst>
              <a:ext uri="{FF2B5EF4-FFF2-40B4-BE49-F238E27FC236}">
                <a16:creationId xmlns:a16="http://schemas.microsoft.com/office/drawing/2014/main" id="{52698F78-F582-4476-3843-D7A977D15613}"/>
              </a:ext>
            </a:extLst>
          </p:cNvPr>
          <p:cNvSpPr>
            <a:spLocks noChangeArrowheads="1"/>
          </p:cNvSpPr>
          <p:nvPr/>
        </p:nvSpPr>
        <p:spPr bwMode="auto">
          <a:xfrm>
            <a:off x="9326880" y="4112090"/>
            <a:ext cx="8778240" cy="609600"/>
          </a:xfrm>
          <a:prstGeom prst="rect">
            <a:avLst/>
          </a:prstGeom>
          <a:gradFill>
            <a:gsLst>
              <a:gs pos="0">
                <a:srgbClr val="0C5449"/>
              </a:gs>
              <a:gs pos="100000">
                <a:srgbClr val="093F39"/>
              </a:gs>
            </a:gsLst>
            <a:lin ang="18900000" scaled="1"/>
          </a:gradFill>
          <a:ln w="9525">
            <a:noFill/>
            <a:miter lim="800000"/>
            <a:headEnd/>
            <a:tailEnd/>
          </a:ln>
          <a:effectLst/>
        </p:spPr>
        <p:txBody>
          <a:bodyPr wrap="none" lIns="49496" tIns="24748" rIns="49496" bIns="24748" anchor="ctr"/>
          <a:lstStyle/>
          <a:p>
            <a:pPr algn="ctr" defTabSz="1612263"/>
            <a:r>
              <a:rPr lang="en-US" sz="2400" b="1">
                <a:solidFill>
                  <a:srgbClr val="FFE596"/>
                </a:solidFill>
              </a:rPr>
              <a:t>Methods</a:t>
            </a:r>
          </a:p>
        </p:txBody>
      </p:sp>
      <p:sp>
        <p:nvSpPr>
          <p:cNvPr id="9" name="Rectangle 25">
            <a:extLst>
              <a:ext uri="{FF2B5EF4-FFF2-40B4-BE49-F238E27FC236}">
                <a16:creationId xmlns:a16="http://schemas.microsoft.com/office/drawing/2014/main" id="{D776BFB2-EAE4-9874-F2BF-8C237A6EFCAE}"/>
              </a:ext>
            </a:extLst>
          </p:cNvPr>
          <p:cNvSpPr>
            <a:spLocks noChangeArrowheads="1"/>
          </p:cNvSpPr>
          <p:nvPr/>
        </p:nvSpPr>
        <p:spPr bwMode="auto">
          <a:xfrm>
            <a:off x="18450433" y="4112090"/>
            <a:ext cx="8778240" cy="609600"/>
          </a:xfrm>
          <a:prstGeom prst="rect">
            <a:avLst/>
          </a:prstGeom>
          <a:gradFill>
            <a:gsLst>
              <a:gs pos="0">
                <a:srgbClr val="0C5449"/>
              </a:gs>
              <a:gs pos="100000">
                <a:srgbClr val="093F39"/>
              </a:gs>
            </a:gsLst>
            <a:lin ang="18900000" scaled="1"/>
          </a:gradFill>
          <a:ln w="9525">
            <a:noFill/>
            <a:miter lim="800000"/>
            <a:headEnd/>
            <a:tailEnd/>
          </a:ln>
          <a:effectLst/>
        </p:spPr>
        <p:txBody>
          <a:bodyPr wrap="none" lIns="49496" tIns="24748" rIns="49496" bIns="24748" anchor="ctr"/>
          <a:lstStyle/>
          <a:p>
            <a:pPr algn="ctr" defTabSz="1612263"/>
            <a:r>
              <a:rPr lang="en-US" sz="2400" b="1">
                <a:solidFill>
                  <a:srgbClr val="FFE596"/>
                </a:solidFill>
              </a:rPr>
              <a:t>Conclusion</a:t>
            </a:r>
          </a:p>
        </p:txBody>
      </p:sp>
      <p:sp>
        <p:nvSpPr>
          <p:cNvPr id="2" name="Rectangle 22">
            <a:extLst>
              <a:ext uri="{FF2B5EF4-FFF2-40B4-BE49-F238E27FC236}">
                <a16:creationId xmlns:a16="http://schemas.microsoft.com/office/drawing/2014/main" id="{D12F7E53-8119-70C1-90F7-6EB79D8CDDC4}"/>
              </a:ext>
            </a:extLst>
          </p:cNvPr>
          <p:cNvSpPr>
            <a:spLocks noChangeArrowheads="1"/>
          </p:cNvSpPr>
          <p:nvPr/>
        </p:nvSpPr>
        <p:spPr bwMode="auto">
          <a:xfrm>
            <a:off x="9326880" y="9767273"/>
            <a:ext cx="8778240" cy="609600"/>
          </a:xfrm>
          <a:prstGeom prst="rect">
            <a:avLst/>
          </a:prstGeom>
          <a:gradFill>
            <a:gsLst>
              <a:gs pos="0">
                <a:srgbClr val="0C5449"/>
              </a:gs>
              <a:gs pos="100000">
                <a:srgbClr val="093F39"/>
              </a:gs>
            </a:gsLst>
            <a:lin ang="18900000" scaled="1"/>
          </a:gradFill>
          <a:ln w="9525">
            <a:noFill/>
            <a:miter lim="800000"/>
            <a:headEnd/>
            <a:tailEnd/>
          </a:ln>
          <a:effectLst/>
        </p:spPr>
        <p:txBody>
          <a:bodyPr wrap="none" lIns="49496" tIns="24748" rIns="49496" bIns="24748" anchor="ctr"/>
          <a:lstStyle/>
          <a:p>
            <a:pPr algn="ctr" defTabSz="1612263"/>
            <a:r>
              <a:rPr lang="en-US" sz="2400" b="1" dirty="0">
                <a:solidFill>
                  <a:srgbClr val="FFE596"/>
                </a:solidFill>
              </a:rPr>
              <a:t>Results</a:t>
            </a:r>
          </a:p>
        </p:txBody>
      </p:sp>
    </p:spTree>
    <p:extLst>
      <p:ext uri="{BB962C8B-B14F-4D97-AF65-F5344CB8AC3E}">
        <p14:creationId xmlns:p14="http://schemas.microsoft.com/office/powerpoint/2010/main" val="3265229778"/>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125</TotalTime>
  <Words>767</Words>
  <Application>Microsoft Office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Heavy</vt:lpstr>
      <vt:lpstr>Lato Medium</vt:lpstr>
      <vt:lpstr>Times</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5x3 PowerPoint poster template</dc:title>
  <dc:subject>WSU SOM 5x3 PowerPoint poster template</dc:subject>
  <dc:creator>Medical Communications</dc:creator>
  <cp:keywords>WSU SOM 5x3 PowerPoint poster template</cp:keywords>
  <cp:lastModifiedBy>Matthew Garin</cp:lastModifiedBy>
  <cp:revision>21</cp:revision>
  <dcterms:created xsi:type="dcterms:W3CDTF">2023-01-18T20:18:19Z</dcterms:created>
  <dcterms:modified xsi:type="dcterms:W3CDTF">2023-01-20T01:00:54Z</dcterms:modified>
  <cp:category>poster template</cp:category>
</cp:coreProperties>
</file>