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32918400" cy="16459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A192"/>
    <a:srgbClr val="FFDB6F"/>
    <a:srgbClr val="3D7A67"/>
    <a:srgbClr val="179769"/>
    <a:srgbClr val="FFE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p:cViewPr varScale="1">
        <p:scale>
          <a:sx n="25" d="100"/>
          <a:sy n="25" d="100"/>
        </p:scale>
        <p:origin x="77" y="7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566-4CC2-9685-25194FA904A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566-4CC2-9685-25194FA904A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566-4CC2-9685-25194FA904A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566-4CC2-9685-25194FA904A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E566-4CC2-9685-25194FA904A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6x3 poster template">
    <p:bg>
      <p:bgPr>
        <a:blipFill dpi="0" rotWithShape="1">
          <a:blip r:embed="rId2">
            <a:alphaModFix amt="60000"/>
            <a:duotone>
              <a:schemeClr val="bg1">
                <a:tint val="93000"/>
                <a:shade val="85000"/>
              </a:schemeClr>
              <a:schemeClr val="bg1">
                <a:tint val="96000"/>
                <a:shade val="99000"/>
              </a:schemeClr>
            </a:duotone>
            <a:lum/>
          </a:blip>
          <a:srcRect/>
          <a:tile tx="0" ty="0" sx="50000" sy="5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765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60000"/>
            <a:duotone>
              <a:schemeClr val="bg1">
                <a:tint val="93000"/>
                <a:shade val="85000"/>
              </a:schemeClr>
              <a:schemeClr val="bg1">
                <a:tint val="96000"/>
                <a:shade val="99000"/>
              </a:schemeClr>
            </a:duotone>
            <a:lum/>
          </a:blip>
          <a:srcRect/>
          <a:tile tx="0" ty="0" sx="50000" sy="50000" flip="none" algn="tl"/>
        </a:blip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1E920B0-47D5-D392-8721-622383440FAD}"/>
              </a:ext>
            </a:extLst>
          </p:cNvPr>
          <p:cNvSpPr/>
          <p:nvPr userDrawn="1"/>
        </p:nvSpPr>
        <p:spPr>
          <a:xfrm>
            <a:off x="3" y="6355080"/>
            <a:ext cx="12858750" cy="10104120"/>
          </a:xfrm>
          <a:prstGeom prst="rtTriangle">
            <a:avLst/>
          </a:prstGeom>
          <a:solidFill>
            <a:srgbClr val="71A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7463" tIns="53732" rIns="107463" bIns="53732" rtlCol="0" anchor="ctr"/>
          <a:lstStyle/>
          <a:p>
            <a:pPr algn="ctr"/>
            <a:endParaRPr lang="en-US" sz="1350"/>
          </a:p>
        </p:txBody>
      </p:sp>
      <p:sp>
        <p:nvSpPr>
          <p:cNvPr id="10" name="Freeform 7">
            <a:extLst>
              <a:ext uri="{FF2B5EF4-FFF2-40B4-BE49-F238E27FC236}">
                <a16:creationId xmlns:a16="http://schemas.microsoft.com/office/drawing/2014/main" id="{418D4B2D-20B9-B48C-065C-D6F3DD0E0FC4}"/>
              </a:ext>
            </a:extLst>
          </p:cNvPr>
          <p:cNvSpPr/>
          <p:nvPr userDrawn="1"/>
        </p:nvSpPr>
        <p:spPr>
          <a:xfrm>
            <a:off x="-8568" y="0"/>
            <a:ext cx="32926968" cy="1646142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FFDB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463" tIns="53732" rIns="107463" bIns="53732" rtlCol="0" anchor="ctr"/>
          <a:lstStyle/>
          <a:p>
            <a:pPr algn="ctr"/>
            <a:endParaRPr lang="en-US" sz="1350"/>
          </a:p>
        </p:txBody>
      </p:sp>
      <p:sp>
        <p:nvSpPr>
          <p:cNvPr id="17" name="Rectangle 16">
            <a:extLst>
              <a:ext uri="{FF2B5EF4-FFF2-40B4-BE49-F238E27FC236}">
                <a16:creationId xmlns:a16="http://schemas.microsoft.com/office/drawing/2014/main" id="{3D84806E-84A4-5B1F-59AC-092381CB2570}"/>
              </a:ext>
            </a:extLst>
          </p:cNvPr>
          <p:cNvSpPr/>
          <p:nvPr userDrawn="1"/>
        </p:nvSpPr>
        <p:spPr>
          <a:xfrm>
            <a:off x="1" y="-1"/>
            <a:ext cx="32918400" cy="3644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20">
            <a:extLst>
              <a:ext uri="{FF2B5EF4-FFF2-40B4-BE49-F238E27FC236}">
                <a16:creationId xmlns:a16="http://schemas.microsoft.com/office/drawing/2014/main" id="{D1D0BC5B-2D83-4489-2246-F312EC6BE267}"/>
              </a:ext>
            </a:extLst>
          </p:cNvPr>
          <p:cNvSpPr>
            <a:spLocks noChangeArrowheads="1"/>
          </p:cNvSpPr>
          <p:nvPr userDrawn="1"/>
        </p:nvSpPr>
        <p:spPr bwMode="auto">
          <a:xfrm>
            <a:off x="375951" y="3883065"/>
            <a:ext cx="10515600" cy="12576135"/>
          </a:xfrm>
          <a:prstGeom prst="rect">
            <a:avLst/>
          </a:prstGeom>
          <a:solidFill>
            <a:schemeClr val="bg1">
              <a:alpha val="85000"/>
            </a:schemeClr>
          </a:solidFill>
          <a:ln w="9525">
            <a:noFill/>
            <a:miter lim="800000"/>
            <a:headEnd/>
            <a:tailEnd/>
          </a:ln>
          <a:effectLst/>
        </p:spPr>
        <p:txBody>
          <a:bodyPr wrap="none" lIns="55682" tIns="27842" rIns="55682" bIns="27842" anchor="ctr"/>
          <a:lstStyle/>
          <a:p>
            <a:pPr algn="ctr" defTabSz="1813841"/>
            <a:endParaRPr lang="en-US" sz="2700" b="1" dirty="0">
              <a:solidFill>
                <a:schemeClr val="tx2"/>
              </a:solidFill>
            </a:endParaRPr>
          </a:p>
        </p:txBody>
      </p:sp>
      <p:sp>
        <p:nvSpPr>
          <p:cNvPr id="19" name="Rectangle 20">
            <a:extLst>
              <a:ext uri="{FF2B5EF4-FFF2-40B4-BE49-F238E27FC236}">
                <a16:creationId xmlns:a16="http://schemas.microsoft.com/office/drawing/2014/main" id="{21799AE2-8A70-8D12-4C66-D6DFCE17E120}"/>
              </a:ext>
            </a:extLst>
          </p:cNvPr>
          <p:cNvSpPr>
            <a:spLocks noChangeArrowheads="1"/>
          </p:cNvSpPr>
          <p:nvPr userDrawn="1"/>
        </p:nvSpPr>
        <p:spPr bwMode="auto">
          <a:xfrm>
            <a:off x="22026849" y="3883065"/>
            <a:ext cx="10515600" cy="12576135"/>
          </a:xfrm>
          <a:prstGeom prst="rect">
            <a:avLst/>
          </a:prstGeom>
          <a:solidFill>
            <a:schemeClr val="bg1">
              <a:alpha val="85000"/>
            </a:schemeClr>
          </a:solidFill>
          <a:ln w="9525">
            <a:noFill/>
            <a:miter lim="800000"/>
            <a:headEnd/>
            <a:tailEnd/>
          </a:ln>
          <a:effectLst/>
        </p:spPr>
        <p:txBody>
          <a:bodyPr wrap="none" lIns="55682" tIns="27842" rIns="55682" bIns="27842" anchor="ctr"/>
          <a:lstStyle/>
          <a:p>
            <a:pPr algn="ctr" defTabSz="1813841"/>
            <a:endParaRPr lang="en-US" sz="2700" b="1" dirty="0">
              <a:solidFill>
                <a:schemeClr val="tx2"/>
              </a:solidFill>
            </a:endParaRPr>
          </a:p>
        </p:txBody>
      </p:sp>
      <p:sp>
        <p:nvSpPr>
          <p:cNvPr id="20" name="Rectangle 20">
            <a:extLst>
              <a:ext uri="{FF2B5EF4-FFF2-40B4-BE49-F238E27FC236}">
                <a16:creationId xmlns:a16="http://schemas.microsoft.com/office/drawing/2014/main" id="{F5048CEF-0863-1239-51D5-C5E323DA9C3F}"/>
              </a:ext>
            </a:extLst>
          </p:cNvPr>
          <p:cNvSpPr>
            <a:spLocks noChangeArrowheads="1"/>
          </p:cNvSpPr>
          <p:nvPr userDrawn="1"/>
        </p:nvSpPr>
        <p:spPr bwMode="auto">
          <a:xfrm>
            <a:off x="11201400" y="3883065"/>
            <a:ext cx="10515600" cy="12576135"/>
          </a:xfrm>
          <a:prstGeom prst="rect">
            <a:avLst/>
          </a:prstGeom>
          <a:solidFill>
            <a:schemeClr val="bg1">
              <a:alpha val="85000"/>
            </a:schemeClr>
          </a:solidFill>
          <a:ln w="9525">
            <a:noFill/>
            <a:miter lim="800000"/>
            <a:headEnd/>
            <a:tailEnd/>
          </a:ln>
          <a:effectLst/>
        </p:spPr>
        <p:txBody>
          <a:bodyPr wrap="none" lIns="55682" tIns="27842" rIns="55682" bIns="27842" anchor="ctr"/>
          <a:lstStyle/>
          <a:p>
            <a:pPr algn="ctr" defTabSz="1813841"/>
            <a:endParaRPr lang="en-US" sz="2700" b="1" dirty="0">
              <a:solidFill>
                <a:schemeClr val="tx2"/>
              </a:solidFill>
            </a:endParaRPr>
          </a:p>
        </p:txBody>
      </p:sp>
      <p:sp>
        <p:nvSpPr>
          <p:cNvPr id="21" name="Rectangle 20">
            <a:extLst>
              <a:ext uri="{FF2B5EF4-FFF2-40B4-BE49-F238E27FC236}">
                <a16:creationId xmlns:a16="http://schemas.microsoft.com/office/drawing/2014/main" id="{18ECF256-E193-2B65-93BD-16E71E896337}"/>
              </a:ext>
            </a:extLst>
          </p:cNvPr>
          <p:cNvSpPr>
            <a:spLocks noChangeArrowheads="1"/>
          </p:cNvSpPr>
          <p:nvPr userDrawn="1"/>
        </p:nvSpPr>
        <p:spPr bwMode="auto">
          <a:xfrm flipV="1">
            <a:off x="375951" y="16363500"/>
            <a:ext cx="10515600" cy="95700"/>
          </a:xfrm>
          <a:prstGeom prst="rect">
            <a:avLst/>
          </a:prstGeom>
          <a:solidFill>
            <a:schemeClr val="accent1"/>
          </a:solidFill>
          <a:ln w="9525">
            <a:noFill/>
            <a:miter lim="800000"/>
            <a:headEnd/>
            <a:tailEnd/>
          </a:ln>
          <a:effectLst/>
        </p:spPr>
        <p:txBody>
          <a:bodyPr wrap="none" lIns="55682" tIns="27842" rIns="55682" bIns="27842" anchor="ctr"/>
          <a:lstStyle/>
          <a:p>
            <a:pPr algn="ctr" defTabSz="1813841"/>
            <a:endParaRPr lang="en-US" sz="2700" b="1" dirty="0">
              <a:solidFill>
                <a:schemeClr val="tx2"/>
              </a:solidFill>
            </a:endParaRPr>
          </a:p>
        </p:txBody>
      </p:sp>
      <p:sp>
        <p:nvSpPr>
          <p:cNvPr id="22" name="Rectangle 20">
            <a:extLst>
              <a:ext uri="{FF2B5EF4-FFF2-40B4-BE49-F238E27FC236}">
                <a16:creationId xmlns:a16="http://schemas.microsoft.com/office/drawing/2014/main" id="{6763E014-2615-1906-97AF-02A158F6C1EC}"/>
              </a:ext>
            </a:extLst>
          </p:cNvPr>
          <p:cNvSpPr>
            <a:spLocks noChangeArrowheads="1"/>
          </p:cNvSpPr>
          <p:nvPr userDrawn="1"/>
        </p:nvSpPr>
        <p:spPr bwMode="auto">
          <a:xfrm flipV="1">
            <a:off x="22026849" y="16363500"/>
            <a:ext cx="10515600" cy="95700"/>
          </a:xfrm>
          <a:prstGeom prst="rect">
            <a:avLst/>
          </a:prstGeom>
          <a:solidFill>
            <a:schemeClr val="accent1"/>
          </a:solidFill>
          <a:ln w="9525">
            <a:noFill/>
            <a:miter lim="800000"/>
            <a:headEnd/>
            <a:tailEnd/>
          </a:ln>
          <a:effectLst/>
        </p:spPr>
        <p:txBody>
          <a:bodyPr wrap="none" lIns="55682" tIns="27842" rIns="55682" bIns="27842" anchor="ctr"/>
          <a:lstStyle/>
          <a:p>
            <a:pPr algn="ctr" defTabSz="1813841"/>
            <a:endParaRPr lang="en-US" sz="2700" b="1" dirty="0">
              <a:solidFill>
                <a:schemeClr val="tx2"/>
              </a:solidFill>
            </a:endParaRPr>
          </a:p>
        </p:txBody>
      </p:sp>
      <p:sp>
        <p:nvSpPr>
          <p:cNvPr id="23" name="Rectangle 20">
            <a:extLst>
              <a:ext uri="{FF2B5EF4-FFF2-40B4-BE49-F238E27FC236}">
                <a16:creationId xmlns:a16="http://schemas.microsoft.com/office/drawing/2014/main" id="{06DADD03-1FF2-D6EE-2066-A7751E1217B3}"/>
              </a:ext>
            </a:extLst>
          </p:cNvPr>
          <p:cNvSpPr>
            <a:spLocks noChangeArrowheads="1"/>
          </p:cNvSpPr>
          <p:nvPr userDrawn="1"/>
        </p:nvSpPr>
        <p:spPr bwMode="auto">
          <a:xfrm flipV="1">
            <a:off x="11201400" y="16363500"/>
            <a:ext cx="10515600" cy="95699"/>
          </a:xfrm>
          <a:prstGeom prst="rect">
            <a:avLst/>
          </a:prstGeom>
          <a:solidFill>
            <a:schemeClr val="accent1"/>
          </a:solidFill>
          <a:ln w="9525">
            <a:noFill/>
            <a:miter lim="800000"/>
            <a:headEnd/>
            <a:tailEnd/>
          </a:ln>
          <a:effectLst/>
        </p:spPr>
        <p:txBody>
          <a:bodyPr wrap="none" lIns="55682" tIns="27842" rIns="55682" bIns="27842" anchor="ctr"/>
          <a:lstStyle/>
          <a:p>
            <a:pPr algn="ctr" defTabSz="1813841"/>
            <a:endParaRPr lang="en-US" sz="2700" b="1" dirty="0">
              <a:solidFill>
                <a:schemeClr val="tx2"/>
              </a:solidFill>
            </a:endParaRPr>
          </a:p>
        </p:txBody>
      </p:sp>
      <p:cxnSp>
        <p:nvCxnSpPr>
          <p:cNvPr id="26" name="Straight Connector 25">
            <a:extLst>
              <a:ext uri="{FF2B5EF4-FFF2-40B4-BE49-F238E27FC236}">
                <a16:creationId xmlns:a16="http://schemas.microsoft.com/office/drawing/2014/main" id="{89F656D5-1792-8A8F-6301-DB5ADD0F77F8}"/>
              </a:ext>
            </a:extLst>
          </p:cNvPr>
          <p:cNvCxnSpPr/>
          <p:nvPr userDrawn="1"/>
        </p:nvCxnSpPr>
        <p:spPr>
          <a:xfrm>
            <a:off x="-8568" y="3563462"/>
            <a:ext cx="32918400" cy="0"/>
          </a:xfrm>
          <a:prstGeom prst="line">
            <a:avLst/>
          </a:prstGeom>
          <a:ln w="63500" cap="rnd">
            <a:solidFill>
              <a:srgbClr val="71A19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986204"/>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1074629" rtl="0" eaLnBrk="1" latinLnBrk="0" hangingPunct="1">
        <a:spcBef>
          <a:spcPct val="0"/>
        </a:spcBef>
        <a:buNone/>
        <a:defRPr sz="3300" kern="1200" cap="all" baseline="0">
          <a:solidFill>
            <a:schemeClr val="tx1"/>
          </a:solidFill>
          <a:latin typeface="+mj-lt"/>
          <a:ea typeface="+mj-ea"/>
          <a:cs typeface="+mj-cs"/>
        </a:defRPr>
      </a:lvl1pPr>
    </p:titleStyle>
    <p:bodyStyle>
      <a:lvl1pPr marL="402986" indent="-402986" algn="l" defTabSz="1074629" rtl="0" eaLnBrk="1" latinLnBrk="0" hangingPunct="1">
        <a:spcBef>
          <a:spcPts val="940"/>
        </a:spcBef>
        <a:buFont typeface="Arial" pitchFamily="34" charset="0"/>
        <a:buNone/>
        <a:defRPr sz="1875" b="1" kern="1200">
          <a:solidFill>
            <a:schemeClr val="tx1"/>
          </a:solidFill>
          <a:latin typeface="+mn-lt"/>
          <a:ea typeface="+mn-ea"/>
          <a:cs typeface="+mn-cs"/>
        </a:defRPr>
      </a:lvl1pPr>
      <a:lvl2pPr marL="204179" indent="-204179" algn="l" defTabSz="1074629" rtl="0" eaLnBrk="1" latinLnBrk="0" hangingPunct="1">
        <a:spcBef>
          <a:spcPts val="353"/>
        </a:spcBef>
        <a:buClr>
          <a:schemeClr val="accent2"/>
        </a:buClr>
        <a:buFont typeface="Wingdings" pitchFamily="2" charset="2"/>
        <a:buChar char="§"/>
        <a:defRPr sz="1875" kern="1200">
          <a:solidFill>
            <a:schemeClr val="tx1"/>
          </a:solidFill>
          <a:latin typeface="+mn-lt"/>
          <a:ea typeface="+mn-ea"/>
          <a:cs typeface="+mn-cs"/>
        </a:defRPr>
      </a:lvl2pPr>
      <a:lvl3pPr marL="472837" indent="-193433" algn="l" defTabSz="1074629" rtl="0" eaLnBrk="1" latinLnBrk="0" hangingPunct="1">
        <a:spcBef>
          <a:spcPts val="353"/>
        </a:spcBef>
        <a:buClr>
          <a:schemeClr val="accent2"/>
        </a:buClr>
        <a:buFont typeface="Wingdings" pitchFamily="2" charset="2"/>
        <a:buChar char="§"/>
        <a:defRPr sz="1875" kern="1200">
          <a:solidFill>
            <a:schemeClr val="tx1"/>
          </a:solidFill>
          <a:latin typeface="+mn-lt"/>
          <a:ea typeface="+mn-ea"/>
          <a:cs typeface="+mn-cs"/>
        </a:defRPr>
      </a:lvl3pPr>
      <a:lvl4pPr marL="741494" indent="-193433" algn="l" defTabSz="1074629" rtl="0" eaLnBrk="1" latinLnBrk="0" hangingPunct="1">
        <a:spcBef>
          <a:spcPts val="353"/>
        </a:spcBef>
        <a:buClr>
          <a:schemeClr val="accent2"/>
        </a:buClr>
        <a:buFont typeface="Wingdings" pitchFamily="2" charset="2"/>
        <a:buChar char="§"/>
        <a:defRPr sz="1875" kern="1200">
          <a:solidFill>
            <a:schemeClr val="tx1"/>
          </a:solidFill>
          <a:latin typeface="+mn-lt"/>
          <a:ea typeface="+mn-ea"/>
          <a:cs typeface="+mn-cs"/>
        </a:defRPr>
      </a:lvl4pPr>
      <a:lvl5pPr marL="1010151" indent="-204179" algn="l" defTabSz="1074629" rtl="0" eaLnBrk="1" latinLnBrk="0" hangingPunct="1">
        <a:spcBef>
          <a:spcPts val="353"/>
        </a:spcBef>
        <a:buClr>
          <a:schemeClr val="accent2"/>
        </a:buClr>
        <a:buFont typeface="Wingdings" pitchFamily="2" charset="2"/>
        <a:buChar char="§"/>
        <a:defRPr sz="1875" kern="1200">
          <a:solidFill>
            <a:schemeClr val="tx1"/>
          </a:solidFill>
          <a:latin typeface="+mn-lt"/>
          <a:ea typeface="+mn-ea"/>
          <a:cs typeface="+mn-cs"/>
        </a:defRPr>
      </a:lvl5pPr>
      <a:lvl6pPr marL="1289555" indent="-204179" algn="l" defTabSz="1074629" rtl="0" eaLnBrk="1" latinLnBrk="0" hangingPunct="1">
        <a:spcBef>
          <a:spcPts val="353"/>
        </a:spcBef>
        <a:buClr>
          <a:schemeClr val="accent2"/>
        </a:buClr>
        <a:buFont typeface="Wingdings" pitchFamily="2" charset="2"/>
        <a:buChar char="§"/>
        <a:defRPr sz="1650" kern="1200">
          <a:solidFill>
            <a:schemeClr val="tx1"/>
          </a:solidFill>
          <a:latin typeface="+mn-lt"/>
          <a:ea typeface="+mn-ea"/>
          <a:cs typeface="+mn-cs"/>
        </a:defRPr>
      </a:lvl6pPr>
      <a:lvl7pPr marL="1590450" indent="-193433" algn="l" defTabSz="1074629" rtl="0" eaLnBrk="1" latinLnBrk="0" hangingPunct="1">
        <a:spcBef>
          <a:spcPts val="353"/>
        </a:spcBef>
        <a:buClr>
          <a:schemeClr val="accent2"/>
        </a:buClr>
        <a:buFont typeface="Wingdings" pitchFamily="2" charset="2"/>
        <a:buChar char="§"/>
        <a:defRPr sz="1650" kern="1200">
          <a:solidFill>
            <a:schemeClr val="tx1"/>
          </a:solidFill>
          <a:latin typeface="+mn-lt"/>
          <a:ea typeface="+mn-ea"/>
          <a:cs typeface="+mn-cs"/>
        </a:defRPr>
      </a:lvl7pPr>
      <a:lvl8pPr marL="1859108" indent="-193433" algn="l" defTabSz="1074629" rtl="0" eaLnBrk="1" latinLnBrk="0" hangingPunct="1">
        <a:spcBef>
          <a:spcPts val="353"/>
        </a:spcBef>
        <a:buClr>
          <a:schemeClr val="accent2"/>
        </a:buClr>
        <a:buFont typeface="Wingdings" pitchFamily="2" charset="2"/>
        <a:buChar char="§"/>
        <a:defRPr sz="1650" kern="1200">
          <a:solidFill>
            <a:schemeClr val="tx1"/>
          </a:solidFill>
          <a:latin typeface="+mn-lt"/>
          <a:ea typeface="+mn-ea"/>
          <a:cs typeface="+mn-cs"/>
        </a:defRPr>
      </a:lvl8pPr>
      <a:lvl9pPr marL="2106272" indent="-193433" algn="l" defTabSz="1074629" rtl="0" eaLnBrk="1" latinLnBrk="0" hangingPunct="1">
        <a:spcBef>
          <a:spcPts val="353"/>
        </a:spcBef>
        <a:buClr>
          <a:schemeClr val="accent2"/>
        </a:buClr>
        <a:buFont typeface="Wingdings" pitchFamily="2" charset="2"/>
        <a:buChar char="§"/>
        <a:defRPr sz="1650" kern="1200">
          <a:solidFill>
            <a:schemeClr val="tx1"/>
          </a:solidFill>
          <a:latin typeface="+mn-lt"/>
          <a:ea typeface="+mn-ea"/>
          <a:cs typeface="+mn-cs"/>
        </a:defRPr>
      </a:lvl9pPr>
    </p:bodyStyle>
    <p:otherStyle>
      <a:defPPr>
        <a:defRPr lang="en-US"/>
      </a:defPPr>
      <a:lvl1pPr marL="0" algn="l" defTabSz="1074629" rtl="0" eaLnBrk="1" latinLnBrk="0" hangingPunct="1">
        <a:defRPr sz="2100" kern="1200">
          <a:solidFill>
            <a:schemeClr val="tx1"/>
          </a:solidFill>
          <a:latin typeface="+mn-lt"/>
          <a:ea typeface="+mn-ea"/>
          <a:cs typeface="+mn-cs"/>
        </a:defRPr>
      </a:lvl1pPr>
      <a:lvl2pPr marL="537314" algn="l" defTabSz="1074629" rtl="0" eaLnBrk="1" latinLnBrk="0" hangingPunct="1">
        <a:defRPr sz="2100" kern="1200">
          <a:solidFill>
            <a:schemeClr val="tx1"/>
          </a:solidFill>
          <a:latin typeface="+mn-lt"/>
          <a:ea typeface="+mn-ea"/>
          <a:cs typeface="+mn-cs"/>
        </a:defRPr>
      </a:lvl2pPr>
      <a:lvl3pPr marL="1074629" algn="l" defTabSz="1074629" rtl="0" eaLnBrk="1" latinLnBrk="0" hangingPunct="1">
        <a:defRPr sz="2100" kern="1200">
          <a:solidFill>
            <a:schemeClr val="tx1"/>
          </a:solidFill>
          <a:latin typeface="+mn-lt"/>
          <a:ea typeface="+mn-ea"/>
          <a:cs typeface="+mn-cs"/>
        </a:defRPr>
      </a:lvl3pPr>
      <a:lvl4pPr marL="1611943" algn="l" defTabSz="1074629" rtl="0" eaLnBrk="1" latinLnBrk="0" hangingPunct="1">
        <a:defRPr sz="2100" kern="1200">
          <a:solidFill>
            <a:schemeClr val="tx1"/>
          </a:solidFill>
          <a:latin typeface="+mn-lt"/>
          <a:ea typeface="+mn-ea"/>
          <a:cs typeface="+mn-cs"/>
        </a:defRPr>
      </a:lvl4pPr>
      <a:lvl5pPr marL="2149257" algn="l" defTabSz="1074629" rtl="0" eaLnBrk="1" latinLnBrk="0" hangingPunct="1">
        <a:defRPr sz="2100" kern="1200">
          <a:solidFill>
            <a:schemeClr val="tx1"/>
          </a:solidFill>
          <a:latin typeface="+mn-lt"/>
          <a:ea typeface="+mn-ea"/>
          <a:cs typeface="+mn-cs"/>
        </a:defRPr>
      </a:lvl5pPr>
      <a:lvl6pPr marL="2686571" algn="l" defTabSz="1074629" rtl="0" eaLnBrk="1" latinLnBrk="0" hangingPunct="1">
        <a:defRPr sz="2100" kern="1200">
          <a:solidFill>
            <a:schemeClr val="tx1"/>
          </a:solidFill>
          <a:latin typeface="+mn-lt"/>
          <a:ea typeface="+mn-ea"/>
          <a:cs typeface="+mn-cs"/>
        </a:defRPr>
      </a:lvl6pPr>
      <a:lvl7pPr marL="3223886" algn="l" defTabSz="1074629" rtl="0" eaLnBrk="1" latinLnBrk="0" hangingPunct="1">
        <a:defRPr sz="2100" kern="1200">
          <a:solidFill>
            <a:schemeClr val="tx1"/>
          </a:solidFill>
          <a:latin typeface="+mn-lt"/>
          <a:ea typeface="+mn-ea"/>
          <a:cs typeface="+mn-cs"/>
        </a:defRPr>
      </a:lvl7pPr>
      <a:lvl8pPr marL="3761200" algn="l" defTabSz="1074629" rtl="0" eaLnBrk="1" latinLnBrk="0" hangingPunct="1">
        <a:defRPr sz="2100" kern="1200">
          <a:solidFill>
            <a:schemeClr val="tx1"/>
          </a:solidFill>
          <a:latin typeface="+mn-lt"/>
          <a:ea typeface="+mn-ea"/>
          <a:cs typeface="+mn-cs"/>
        </a:defRPr>
      </a:lvl8pPr>
      <a:lvl9pPr marL="4298514" algn="l" defTabSz="107462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fonts.google.com/specimen/Lato" TargetMode="External"/><Relationship Id="rId7" Type="http://schemas.openxmlformats.org/officeDocument/2006/relationships/image" Target="../media/image3.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7.jpg"/><Relationship Id="rId5" Type="http://schemas.openxmlformats.org/officeDocument/2006/relationships/chart" Target="../charts/chart1.xml"/><Relationship Id="rId10" Type="http://schemas.openxmlformats.org/officeDocument/2006/relationships/image" Target="../media/image6.png"/><Relationship Id="rId4" Type="http://schemas.openxmlformats.org/officeDocument/2006/relationships/hyperlink" Target="https://medcom.med.wayne.edu/creating-accessible-design"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840486-C9C2-0E88-40E1-77E1F74C78E8}"/>
              </a:ext>
            </a:extLst>
          </p:cNvPr>
          <p:cNvSpPr/>
          <p:nvPr/>
        </p:nvSpPr>
        <p:spPr bwMode="auto">
          <a:xfrm>
            <a:off x="26802080" y="9483947"/>
            <a:ext cx="3886199" cy="258232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2821781" fontAlgn="base">
              <a:spcBef>
                <a:spcPct val="0"/>
              </a:spcBef>
              <a:spcAft>
                <a:spcPct val="0"/>
              </a:spcAft>
            </a:pPr>
            <a:endParaRPr lang="en-US" sz="1950">
              <a:latin typeface="Arial" pitchFamily="34" charset="0"/>
            </a:endParaRPr>
          </a:p>
        </p:txBody>
      </p:sp>
      <p:sp>
        <p:nvSpPr>
          <p:cNvPr id="5" name="Rectangle 20">
            <a:extLst>
              <a:ext uri="{FF2B5EF4-FFF2-40B4-BE49-F238E27FC236}">
                <a16:creationId xmlns:a16="http://schemas.microsoft.com/office/drawing/2014/main" id="{CA13F598-8E19-7570-E50C-04BC52563179}"/>
              </a:ext>
            </a:extLst>
          </p:cNvPr>
          <p:cNvSpPr>
            <a:spLocks noChangeArrowheads="1"/>
          </p:cNvSpPr>
          <p:nvPr/>
        </p:nvSpPr>
        <p:spPr bwMode="auto">
          <a:xfrm>
            <a:off x="383093" y="3883065"/>
            <a:ext cx="10515600" cy="68580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dirty="0">
                <a:solidFill>
                  <a:schemeClr val="bg1"/>
                </a:solidFill>
              </a:rPr>
              <a:t>Introduction</a:t>
            </a:r>
          </a:p>
        </p:txBody>
      </p:sp>
      <p:sp>
        <p:nvSpPr>
          <p:cNvPr id="6" name="Rectangle 21">
            <a:extLst>
              <a:ext uri="{FF2B5EF4-FFF2-40B4-BE49-F238E27FC236}">
                <a16:creationId xmlns:a16="http://schemas.microsoft.com/office/drawing/2014/main" id="{D6410969-EA73-6693-4EB4-03A35FBCD811}"/>
              </a:ext>
            </a:extLst>
          </p:cNvPr>
          <p:cNvSpPr>
            <a:spLocks noChangeArrowheads="1"/>
          </p:cNvSpPr>
          <p:nvPr/>
        </p:nvSpPr>
        <p:spPr bwMode="auto">
          <a:xfrm>
            <a:off x="22019707" y="12231081"/>
            <a:ext cx="10515600" cy="68580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References</a:t>
            </a:r>
          </a:p>
        </p:txBody>
      </p:sp>
      <p:sp>
        <p:nvSpPr>
          <p:cNvPr id="7" name="Rectangle 22">
            <a:extLst>
              <a:ext uri="{FF2B5EF4-FFF2-40B4-BE49-F238E27FC236}">
                <a16:creationId xmlns:a16="http://schemas.microsoft.com/office/drawing/2014/main" id="{110B5731-4BAA-2AF9-0D6A-CA9207C23D10}"/>
              </a:ext>
            </a:extLst>
          </p:cNvPr>
          <p:cNvSpPr>
            <a:spLocks noChangeArrowheads="1"/>
          </p:cNvSpPr>
          <p:nvPr/>
        </p:nvSpPr>
        <p:spPr bwMode="auto">
          <a:xfrm>
            <a:off x="11201400" y="3883065"/>
            <a:ext cx="10515600" cy="68580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Methods</a:t>
            </a:r>
          </a:p>
        </p:txBody>
      </p:sp>
      <p:sp>
        <p:nvSpPr>
          <p:cNvPr id="8" name="Rectangle 24">
            <a:extLst>
              <a:ext uri="{FF2B5EF4-FFF2-40B4-BE49-F238E27FC236}">
                <a16:creationId xmlns:a16="http://schemas.microsoft.com/office/drawing/2014/main" id="{9D5E43D5-7BAF-4E80-676E-82CB18A3FC59}"/>
              </a:ext>
            </a:extLst>
          </p:cNvPr>
          <p:cNvSpPr>
            <a:spLocks noChangeArrowheads="1"/>
          </p:cNvSpPr>
          <p:nvPr/>
        </p:nvSpPr>
        <p:spPr bwMode="auto">
          <a:xfrm>
            <a:off x="11201400" y="8841623"/>
            <a:ext cx="10515600" cy="68580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Results</a:t>
            </a:r>
          </a:p>
        </p:txBody>
      </p:sp>
      <p:sp>
        <p:nvSpPr>
          <p:cNvPr id="9" name="Rectangle 25">
            <a:extLst>
              <a:ext uri="{FF2B5EF4-FFF2-40B4-BE49-F238E27FC236}">
                <a16:creationId xmlns:a16="http://schemas.microsoft.com/office/drawing/2014/main" id="{A1B9FADB-3D71-4C95-4280-09033C0BF38B}"/>
              </a:ext>
            </a:extLst>
          </p:cNvPr>
          <p:cNvSpPr>
            <a:spLocks noChangeArrowheads="1"/>
          </p:cNvSpPr>
          <p:nvPr/>
        </p:nvSpPr>
        <p:spPr bwMode="auto">
          <a:xfrm>
            <a:off x="22025763" y="3883065"/>
            <a:ext cx="10515600" cy="68580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Conclusion</a:t>
            </a:r>
          </a:p>
        </p:txBody>
      </p:sp>
      <p:sp>
        <p:nvSpPr>
          <p:cNvPr id="10" name="Title 8">
            <a:extLst>
              <a:ext uri="{FF2B5EF4-FFF2-40B4-BE49-F238E27FC236}">
                <a16:creationId xmlns:a16="http://schemas.microsoft.com/office/drawing/2014/main" id="{E75B5362-ED83-EB0A-2872-2CD8CF5B030A}"/>
              </a:ext>
            </a:extLst>
          </p:cNvPr>
          <p:cNvSpPr txBox="1">
            <a:spLocks/>
          </p:cNvSpPr>
          <p:nvPr/>
        </p:nvSpPr>
        <p:spPr>
          <a:xfrm>
            <a:off x="5249333" y="361255"/>
            <a:ext cx="27285973" cy="1508611"/>
          </a:xfrm>
          <a:prstGeom prst="rect">
            <a:avLst/>
          </a:prstGeom>
        </p:spPr>
        <p:txBody>
          <a:bodyPr/>
          <a:lstStyle>
            <a:lvl1pPr algn="l" defTabSz="1432838" rtl="0" eaLnBrk="1" latinLnBrk="0" hangingPunct="1">
              <a:spcBef>
                <a:spcPct val="0"/>
              </a:spcBef>
              <a:buNone/>
              <a:defRPr sz="4400" kern="1200" cap="all" baseline="0">
                <a:solidFill>
                  <a:schemeClr val="tx1"/>
                </a:solidFill>
                <a:latin typeface="+mj-lt"/>
                <a:ea typeface="+mj-ea"/>
                <a:cs typeface="+mj-cs"/>
              </a:defRPr>
            </a:lvl1pPr>
          </a:lstStyle>
          <a:p>
            <a:pPr algn="ctr"/>
            <a:r>
              <a:rPr lang="en-US" sz="4800" cap="none" dirty="0">
                <a:solidFill>
                  <a:schemeClr val="bg1"/>
                </a:solidFill>
              </a:rPr>
              <a:t>Title – this is a </a:t>
            </a:r>
            <a:r>
              <a:rPr lang="en-US" sz="4800" cap="none" dirty="0">
                <a:solidFill>
                  <a:srgbClr val="FFCC33"/>
                </a:solidFill>
              </a:rPr>
              <a:t>72” x 36”  (6’ x 3’) poster</a:t>
            </a:r>
            <a:r>
              <a:rPr lang="en-US" sz="4800" cap="none" dirty="0">
                <a:solidFill>
                  <a:schemeClr val="bg1"/>
                </a:solidFill>
              </a:rPr>
              <a:t>, 96 point </a:t>
            </a:r>
            <a:r>
              <a:rPr lang="en-US" sz="4800" cap="none" dirty="0" err="1">
                <a:solidFill>
                  <a:schemeClr val="bg1"/>
                </a:solidFill>
              </a:rPr>
              <a:t>Lato</a:t>
            </a:r>
            <a:r>
              <a:rPr lang="en-US" sz="4800" cap="none" dirty="0">
                <a:solidFill>
                  <a:schemeClr val="bg1"/>
                </a:solidFill>
              </a:rPr>
              <a:t> title heading, legible at 16 feet away when printed at 200%</a:t>
            </a:r>
          </a:p>
        </p:txBody>
      </p:sp>
      <p:sp>
        <p:nvSpPr>
          <p:cNvPr id="11" name="Subtitle 9">
            <a:extLst>
              <a:ext uri="{FF2B5EF4-FFF2-40B4-BE49-F238E27FC236}">
                <a16:creationId xmlns:a16="http://schemas.microsoft.com/office/drawing/2014/main" id="{44C51A12-6EA1-C6AF-DEA0-D3FE216312F0}"/>
              </a:ext>
            </a:extLst>
          </p:cNvPr>
          <p:cNvSpPr txBox="1">
            <a:spLocks/>
          </p:cNvSpPr>
          <p:nvPr/>
        </p:nvSpPr>
        <p:spPr>
          <a:xfrm>
            <a:off x="5249333" y="2197099"/>
            <a:ext cx="27285972" cy="1311911"/>
          </a:xfrm>
          <a:prstGeom prst="rect">
            <a:avLst/>
          </a:prstGeom>
        </p:spPr>
        <p:txBody>
          <a:bodyPr/>
          <a:lst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a:lstStyle>
          <a:p>
            <a:pPr algn="ctr">
              <a:spcBef>
                <a:spcPts val="0"/>
              </a:spcBef>
            </a:pPr>
            <a:r>
              <a:rPr lang="en-US" sz="2800" dirty="0">
                <a:solidFill>
                  <a:schemeClr val="bg1"/>
                </a:solidFill>
              </a:rPr>
              <a:t>Authors and affiliations</a:t>
            </a:r>
          </a:p>
          <a:p>
            <a:pPr algn="ctr">
              <a:spcBef>
                <a:spcPts val="0"/>
              </a:spcBef>
            </a:pPr>
            <a:r>
              <a:rPr lang="en-US" sz="2800" dirty="0">
                <a:solidFill>
                  <a:schemeClr val="bg1"/>
                </a:solidFill>
              </a:rPr>
              <a:t>56 point </a:t>
            </a:r>
            <a:r>
              <a:rPr lang="en-US" sz="2800" dirty="0" err="1">
                <a:solidFill>
                  <a:schemeClr val="bg1"/>
                </a:solidFill>
              </a:rPr>
              <a:t>Lato</a:t>
            </a:r>
            <a:r>
              <a:rPr lang="en-US" sz="2800" dirty="0">
                <a:solidFill>
                  <a:schemeClr val="bg1"/>
                </a:solidFill>
              </a:rPr>
              <a:t> medium body when printed at 200%</a:t>
            </a:r>
          </a:p>
        </p:txBody>
      </p:sp>
      <p:sp>
        <p:nvSpPr>
          <p:cNvPr id="12" name="Rectangle 11">
            <a:extLst>
              <a:ext uri="{FF2B5EF4-FFF2-40B4-BE49-F238E27FC236}">
                <a16:creationId xmlns:a16="http://schemas.microsoft.com/office/drawing/2014/main" id="{067BE8FA-517A-4283-431F-D72EE9A28880}"/>
              </a:ext>
            </a:extLst>
          </p:cNvPr>
          <p:cNvSpPr/>
          <p:nvPr/>
        </p:nvSpPr>
        <p:spPr>
          <a:xfrm>
            <a:off x="26075112" y="7484938"/>
            <a:ext cx="2671127" cy="796772"/>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7372CDC2-626F-55E9-B142-7F3E63B4D0F1}"/>
              </a:ext>
            </a:extLst>
          </p:cNvPr>
          <p:cNvSpPr/>
          <p:nvPr/>
        </p:nvSpPr>
        <p:spPr>
          <a:xfrm>
            <a:off x="29713557" y="7484938"/>
            <a:ext cx="2613766" cy="773954"/>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39F0E26E-85DB-A999-F461-563D3D0A8C3F}"/>
              </a:ext>
            </a:extLst>
          </p:cNvPr>
          <p:cNvSpPr/>
          <p:nvPr/>
        </p:nvSpPr>
        <p:spPr>
          <a:xfrm>
            <a:off x="22470320" y="7484938"/>
            <a:ext cx="2580113" cy="744662"/>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extBox 14">
            <a:extLst>
              <a:ext uri="{FF2B5EF4-FFF2-40B4-BE49-F238E27FC236}">
                <a16:creationId xmlns:a16="http://schemas.microsoft.com/office/drawing/2014/main" id="{5299D776-9FAB-BDFA-2C15-48E770339F82}"/>
              </a:ext>
            </a:extLst>
          </p:cNvPr>
          <p:cNvSpPr txBox="1"/>
          <p:nvPr/>
        </p:nvSpPr>
        <p:spPr>
          <a:xfrm>
            <a:off x="22246956" y="7065525"/>
            <a:ext cx="9943311" cy="319332"/>
          </a:xfrm>
          <a:prstGeom prst="rect">
            <a:avLst/>
          </a:prstGeom>
          <a:noFill/>
        </p:spPr>
        <p:txBody>
          <a:bodyPr wrap="square" rtlCol="0">
            <a:noAutofit/>
          </a:bodyPr>
          <a:lstStyle/>
          <a:p>
            <a:pPr>
              <a:spcAft>
                <a:spcPts val="900"/>
              </a:spcAft>
            </a:pPr>
            <a:r>
              <a:rPr lang="en-US" sz="1600" dirty="0"/>
              <a:t>Below are 3 accent gradients you can use as part of the WSU color branding.</a:t>
            </a:r>
          </a:p>
        </p:txBody>
      </p:sp>
      <p:sp>
        <p:nvSpPr>
          <p:cNvPr id="16" name="TextBox 15">
            <a:extLst>
              <a:ext uri="{FF2B5EF4-FFF2-40B4-BE49-F238E27FC236}">
                <a16:creationId xmlns:a16="http://schemas.microsoft.com/office/drawing/2014/main" id="{E443B1F3-6BD2-5ED3-B1D0-5610FA9918FC}"/>
              </a:ext>
            </a:extLst>
          </p:cNvPr>
          <p:cNvSpPr txBox="1"/>
          <p:nvPr/>
        </p:nvSpPr>
        <p:spPr>
          <a:xfrm>
            <a:off x="449020" y="4754140"/>
            <a:ext cx="10303754" cy="7502054"/>
          </a:xfrm>
          <a:prstGeom prst="rect">
            <a:avLst/>
          </a:prstGeom>
          <a:noFill/>
        </p:spPr>
        <p:txBody>
          <a:bodyPr wrap="square" rtlCol="0">
            <a:noAutofit/>
          </a:bodyPr>
          <a:lstStyle/>
          <a:p>
            <a:pPr>
              <a:spcAft>
                <a:spcPts val="900"/>
              </a:spcAft>
            </a:pPr>
            <a:r>
              <a:rPr lang="en-US" sz="1600" dirty="0"/>
              <a:t>Any posters that are meant to be read at a minimum distance; the following sizes are suggested:</a:t>
            </a:r>
          </a:p>
          <a:p>
            <a:pPr marL="432197" indent="-260747">
              <a:spcAft>
                <a:spcPts val="900"/>
              </a:spcAft>
              <a:buFont typeface="Arial" panose="020B0604020202020204" pitchFamily="34" charset="0"/>
              <a:buChar char="•"/>
            </a:pPr>
            <a:r>
              <a:rPr lang="en-US" sz="1600" dirty="0"/>
              <a:t>Title: 96 pt bolded</a:t>
            </a:r>
          </a:p>
          <a:p>
            <a:pPr marL="432197" indent="-260747">
              <a:spcAft>
                <a:spcPts val="900"/>
              </a:spcAft>
              <a:buFont typeface="Arial" panose="020B0604020202020204" pitchFamily="34" charset="0"/>
              <a:buChar char="•"/>
            </a:pPr>
            <a:r>
              <a:rPr lang="en-US" sz="1600" dirty="0"/>
              <a:t>Authors and affiliations: 54 - 60 </a:t>
            </a:r>
            <a:r>
              <a:rPr lang="en-US" sz="1600" dirty="0" err="1"/>
              <a:t>pt</a:t>
            </a:r>
            <a:endParaRPr lang="en-US" sz="1600" dirty="0"/>
          </a:p>
          <a:p>
            <a:pPr marL="432197" indent="-260747">
              <a:spcAft>
                <a:spcPts val="900"/>
              </a:spcAft>
              <a:buFont typeface="Arial" panose="020B0604020202020204" pitchFamily="34" charset="0"/>
              <a:buChar char="•"/>
            </a:pPr>
            <a:r>
              <a:rPr lang="en-US" sz="1600" dirty="0"/>
              <a:t>Headings: 56 pt</a:t>
            </a:r>
          </a:p>
          <a:p>
            <a:pPr marL="432197" indent="-260747">
              <a:spcAft>
                <a:spcPts val="900"/>
              </a:spcAft>
              <a:buFont typeface="Arial" panose="020B0604020202020204" pitchFamily="34" charset="0"/>
              <a:buChar char="•"/>
            </a:pPr>
            <a:r>
              <a:rPr lang="en-US" sz="1600" dirty="0"/>
              <a:t>Body text: 24 - 32 </a:t>
            </a:r>
            <a:r>
              <a:rPr lang="en-US" sz="1600" dirty="0" err="1"/>
              <a:t>pt</a:t>
            </a:r>
            <a:endParaRPr lang="en-US" sz="1600" dirty="0"/>
          </a:p>
          <a:p>
            <a:pPr marL="432197" indent="-260747">
              <a:spcAft>
                <a:spcPts val="900"/>
              </a:spcAft>
              <a:buFont typeface="Arial" panose="020B0604020202020204" pitchFamily="34" charset="0"/>
              <a:buChar char="•"/>
            </a:pPr>
            <a:r>
              <a:rPr lang="en-US" sz="1600" dirty="0"/>
              <a:t>Captions: 18 </a:t>
            </a:r>
            <a:r>
              <a:rPr lang="en-US" sz="1600" dirty="0" err="1"/>
              <a:t>pt</a:t>
            </a:r>
            <a:endParaRPr lang="en-US" sz="1600" dirty="0"/>
          </a:p>
          <a:p>
            <a:pPr>
              <a:spcAft>
                <a:spcPts val="900"/>
              </a:spcAft>
            </a:pPr>
            <a:r>
              <a:rPr lang="en-US" sz="1600" dirty="0"/>
              <a:t>For readability, the following sizes are suggested for the body text:</a:t>
            </a:r>
          </a:p>
          <a:p>
            <a:pPr marL="432197" indent="-260747">
              <a:spcAft>
                <a:spcPts val="900"/>
              </a:spcAft>
              <a:buFont typeface="Arial" panose="020B0604020202020204" pitchFamily="34" charset="0"/>
              <a:buChar char="•"/>
            </a:pPr>
            <a:r>
              <a:rPr lang="en-US" sz="1600" dirty="0"/>
              <a:t>To be legible at 6 feet use 30 point. (most common for conferences)</a:t>
            </a:r>
          </a:p>
          <a:p>
            <a:pPr marL="432197" indent="-260747">
              <a:spcAft>
                <a:spcPts val="900"/>
              </a:spcAft>
              <a:buFont typeface="Arial" panose="020B0604020202020204" pitchFamily="34" charset="0"/>
              <a:buChar char="•"/>
            </a:pPr>
            <a:r>
              <a:rPr lang="en-US" sz="1600" dirty="0"/>
              <a:t>To be legible at 10 feet use 48 point.</a:t>
            </a:r>
          </a:p>
          <a:p>
            <a:pPr marL="432197" indent="-260747">
              <a:spcAft>
                <a:spcPts val="900"/>
              </a:spcAft>
              <a:buFont typeface="Arial" panose="020B0604020202020204" pitchFamily="34" charset="0"/>
              <a:buChar char="•"/>
            </a:pPr>
            <a:r>
              <a:rPr lang="en-US" sz="1600" dirty="0"/>
              <a:t>To be legible at 12 feet use 60 point.</a:t>
            </a:r>
          </a:p>
          <a:p>
            <a:pPr marL="432197" indent="-260747">
              <a:spcAft>
                <a:spcPts val="900"/>
              </a:spcAft>
              <a:buFont typeface="Arial" panose="020B0604020202020204" pitchFamily="34" charset="0"/>
              <a:buChar char="•"/>
            </a:pPr>
            <a:r>
              <a:rPr lang="en-US" sz="1600" dirty="0"/>
              <a:t>To be legible at 14 feet use 72 point.</a:t>
            </a:r>
          </a:p>
          <a:p>
            <a:pPr marL="171450">
              <a:spcAft>
                <a:spcPts val="900"/>
              </a:spcAft>
            </a:pPr>
            <a:r>
              <a:rPr lang="en-US" sz="1600" dirty="0"/>
              <a:t>Text and figures should be readable from around 5-7 feet away</a:t>
            </a:r>
          </a:p>
          <a:p>
            <a:pPr marL="432197" indent="-260747">
              <a:spcAft>
                <a:spcPts val="90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432197" indent="-260747">
              <a:spcAft>
                <a:spcPts val="90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432197" indent="-260747">
              <a:spcAft>
                <a:spcPts val="90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434579" indent="-308372">
              <a:buFont typeface="Arial" panose="020B0604020202020204" pitchFamily="34" charset="0"/>
              <a:buChar char="•"/>
            </a:pPr>
            <a:r>
              <a:rPr lang="en-US" sz="1600" dirty="0"/>
              <a:t>Black on white</a:t>
            </a:r>
          </a:p>
          <a:p>
            <a:pPr marL="434579" indent="-308372">
              <a:buFont typeface="Arial" panose="020B0604020202020204" pitchFamily="34" charset="0"/>
              <a:buChar char="•"/>
            </a:pPr>
            <a:r>
              <a:rPr lang="en-US" sz="1600" dirty="0">
                <a:solidFill>
                  <a:srgbClr val="00594F"/>
                </a:solidFill>
              </a:rPr>
              <a:t>WSU primary green on white</a:t>
            </a:r>
          </a:p>
          <a:p>
            <a:pPr marL="434579" indent="-308372">
              <a:buFont typeface="Arial" panose="020B0604020202020204" pitchFamily="34" charset="0"/>
              <a:buChar char="•"/>
            </a:pPr>
            <a:r>
              <a:rPr lang="en-US" sz="1600" dirty="0">
                <a:solidFill>
                  <a:schemeClr val="bg2">
                    <a:lumMod val="25000"/>
                  </a:schemeClr>
                </a:solidFill>
              </a:rPr>
              <a:t>Dark gray on white</a:t>
            </a:r>
          </a:p>
          <a:p>
            <a:pPr marL="434579" indent="-308372">
              <a:buFont typeface="Arial" panose="020B0604020202020204" pitchFamily="34" charset="0"/>
              <a:buChar char="•"/>
            </a:pPr>
            <a:r>
              <a:rPr lang="en-US" sz="1600" b="1" dirty="0">
                <a:solidFill>
                  <a:srgbClr val="00594F"/>
                </a:solidFill>
                <a:highlight>
                  <a:srgbClr val="FFC844"/>
                </a:highlight>
              </a:rPr>
              <a:t>WSU primary green on WSU primary yellow </a:t>
            </a:r>
          </a:p>
          <a:p>
            <a:pPr marL="434579" indent="-308372">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434579" indent="-308372">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432197" indent="-260747">
              <a:spcAft>
                <a:spcPts val="900"/>
              </a:spcAft>
              <a:buFont typeface="Arial" panose="020B0604020202020204" pitchFamily="34" charset="0"/>
              <a:buChar char="•"/>
            </a:pPr>
            <a:endParaRPr lang="en-US" sz="1600" dirty="0"/>
          </a:p>
          <a:p>
            <a:pPr marL="432197" indent="-260747">
              <a:spcAft>
                <a:spcPts val="900"/>
              </a:spcAft>
              <a:buFont typeface="Arial" panose="020B0604020202020204" pitchFamily="34" charset="0"/>
              <a:buChar char="•"/>
            </a:pPr>
            <a:endParaRPr lang="en-US" sz="1600" dirty="0"/>
          </a:p>
        </p:txBody>
      </p:sp>
      <p:graphicFrame>
        <p:nvGraphicFramePr>
          <p:cNvPr id="17" name="Chart 16">
            <a:extLst>
              <a:ext uri="{FF2B5EF4-FFF2-40B4-BE49-F238E27FC236}">
                <a16:creationId xmlns:a16="http://schemas.microsoft.com/office/drawing/2014/main" id="{3C97AD0D-6BA3-9377-098A-1100B001AC2D}"/>
              </a:ext>
            </a:extLst>
          </p:cNvPr>
          <p:cNvGraphicFramePr/>
          <p:nvPr>
            <p:extLst>
              <p:ext uri="{D42A27DB-BD31-4B8C-83A1-F6EECF244321}">
                <p14:modId xmlns:p14="http://schemas.microsoft.com/office/powerpoint/2010/main" val="1844050330"/>
              </p:ext>
            </p:extLst>
          </p:nvPr>
        </p:nvGraphicFramePr>
        <p:xfrm>
          <a:off x="16113402" y="12426531"/>
          <a:ext cx="3648366" cy="2786713"/>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98E1DA84-6458-A9E5-17B7-5ECACE86525B}"/>
              </a:ext>
            </a:extLst>
          </p:cNvPr>
          <p:cNvSpPr txBox="1"/>
          <p:nvPr/>
        </p:nvSpPr>
        <p:spPr>
          <a:xfrm>
            <a:off x="11429999" y="4754140"/>
            <a:ext cx="10126133" cy="3759362"/>
          </a:xfrm>
          <a:prstGeom prst="rect">
            <a:avLst/>
          </a:prstGeom>
          <a:noFill/>
        </p:spPr>
        <p:txBody>
          <a:bodyPr wrap="square" numCol="2" spcCol="914400">
            <a:noAutofit/>
          </a:bodyPr>
          <a:lstStyle/>
          <a:p>
            <a:r>
              <a:rPr lang="en-US" sz="1600" b="1" dirty="0"/>
              <a:t>Text – poor/inaccessible examples</a:t>
            </a:r>
          </a:p>
          <a:p>
            <a:r>
              <a:rPr lang="en-US" sz="16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endParaRPr lang="en-US" sz="1600" dirty="0"/>
          </a:p>
          <a:p>
            <a:endParaRPr lang="en-US" sz="1600" dirty="0"/>
          </a:p>
          <a:p>
            <a:endParaRPr lang="en-US" sz="1600" dirty="0"/>
          </a:p>
          <a:p>
            <a:endParaRPr lang="en-US" sz="1600" dirty="0"/>
          </a:p>
          <a:p>
            <a:endParaRPr lang="en-US" sz="1600" dirty="0"/>
          </a:p>
          <a:p>
            <a:pPr marL="342900" indent="-251222">
              <a:buFont typeface="Arial" panose="020B0604020202020204" pitchFamily="34" charset="0"/>
              <a:buChar char="•"/>
            </a:pPr>
            <a:r>
              <a:rPr lang="en-US" sz="1600" dirty="0"/>
              <a:t>Black on white</a:t>
            </a:r>
          </a:p>
          <a:p>
            <a:pPr marL="342900" indent="-251222">
              <a:buFont typeface="Arial" panose="020B0604020202020204" pitchFamily="34" charset="0"/>
              <a:buChar char="•"/>
            </a:pPr>
            <a:r>
              <a:rPr lang="en-US" sz="1600" dirty="0">
                <a:solidFill>
                  <a:srgbClr val="3D7A67"/>
                </a:solidFill>
                <a:highlight>
                  <a:srgbClr val="093F39"/>
                </a:highlight>
              </a:rPr>
              <a:t>Light green on WSU primary green</a:t>
            </a:r>
          </a:p>
          <a:p>
            <a:pPr marL="342900" indent="-251222">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342900" indent="-251222">
              <a:buFont typeface="Arial" panose="020B0604020202020204" pitchFamily="34" charset="0"/>
              <a:buChar char="•"/>
            </a:pPr>
            <a:r>
              <a:rPr lang="en-US" sz="1600" b="1" dirty="0">
                <a:solidFill>
                  <a:schemeClr val="bg1"/>
                </a:solidFill>
                <a:highlight>
                  <a:srgbClr val="FFC844"/>
                </a:highlight>
              </a:rPr>
              <a:t>White on WSU primary yellow </a:t>
            </a:r>
          </a:p>
          <a:p>
            <a:pPr marL="342900" indent="-251222">
              <a:buFont typeface="Arial" panose="020B0604020202020204" pitchFamily="34" charset="0"/>
              <a:buChar char="•"/>
            </a:pPr>
            <a:r>
              <a:rPr lang="en-US" sz="1600" b="1" dirty="0">
                <a:highlight>
                  <a:srgbClr val="00594F"/>
                </a:highlight>
              </a:rPr>
              <a:t>Black on WSU primary green</a:t>
            </a:r>
            <a:endParaRPr lang="en-US" sz="1600" dirty="0"/>
          </a:p>
          <a:p>
            <a:pPr marL="342900" indent="-251222">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342900" indent="-251222">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19" name="TextBox 18">
            <a:extLst>
              <a:ext uri="{FF2B5EF4-FFF2-40B4-BE49-F238E27FC236}">
                <a16:creationId xmlns:a16="http://schemas.microsoft.com/office/drawing/2014/main" id="{52FFE38C-3504-4A90-13CB-46229B007FAE}"/>
              </a:ext>
            </a:extLst>
          </p:cNvPr>
          <p:cNvSpPr txBox="1"/>
          <p:nvPr/>
        </p:nvSpPr>
        <p:spPr>
          <a:xfrm>
            <a:off x="22246956" y="14807429"/>
            <a:ext cx="9943311" cy="1016056"/>
          </a:xfrm>
          <a:prstGeom prst="rect">
            <a:avLst/>
          </a:prstGeom>
          <a:noFill/>
        </p:spPr>
        <p:txBody>
          <a:bodyPr wrap="square" rtlCol="0">
            <a:noAutofit/>
          </a:bodyPr>
          <a:lstStyle/>
          <a:p>
            <a:pPr>
              <a:spcAft>
                <a:spcPts val="9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AFA485D9-CBB6-B34E-AA3A-055A891CBB1B}"/>
              </a:ext>
            </a:extLst>
          </p:cNvPr>
          <p:cNvSpPr/>
          <p:nvPr/>
        </p:nvSpPr>
        <p:spPr bwMode="auto">
          <a:xfrm>
            <a:off x="22436667" y="5847911"/>
            <a:ext cx="2613766" cy="106724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Autofit/>
          </a:bodyPr>
          <a:lstStyle/>
          <a:p>
            <a:pPr algn="ctr" defTabSz="2821781" fontAlgn="base">
              <a:spcBef>
                <a:spcPct val="0"/>
              </a:spcBef>
              <a:spcAft>
                <a:spcPct val="0"/>
              </a:spcAft>
            </a:pPr>
            <a:r>
              <a:rPr lang="en-US" sz="1600" dirty="0">
                <a:solidFill>
                  <a:schemeClr val="bg1"/>
                </a:solidFill>
              </a:rPr>
              <a:t>WSU primary green</a:t>
            </a:r>
          </a:p>
          <a:p>
            <a:pPr algn="ctr" defTabSz="2821781"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21" name="Rectangle 20">
            <a:extLst>
              <a:ext uri="{FF2B5EF4-FFF2-40B4-BE49-F238E27FC236}">
                <a16:creationId xmlns:a16="http://schemas.microsoft.com/office/drawing/2014/main" id="{5F44195B-6C36-880B-2742-4FFECF3E4183}"/>
              </a:ext>
            </a:extLst>
          </p:cNvPr>
          <p:cNvSpPr/>
          <p:nvPr/>
        </p:nvSpPr>
        <p:spPr bwMode="auto">
          <a:xfrm>
            <a:off x="26075112" y="5847911"/>
            <a:ext cx="2613766" cy="1067240"/>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2821781" fontAlgn="base">
              <a:spcBef>
                <a:spcPct val="0"/>
              </a:spcBef>
              <a:spcAft>
                <a:spcPct val="0"/>
              </a:spcAft>
            </a:pPr>
            <a:r>
              <a:rPr lang="en-US" sz="1600" dirty="0">
                <a:solidFill>
                  <a:srgbClr val="093F39"/>
                </a:solidFill>
              </a:rPr>
              <a:t>WSU primary yellow</a:t>
            </a:r>
          </a:p>
          <a:p>
            <a:pPr algn="ctr" defTabSz="2821781"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22" name="Rectangle 21">
            <a:extLst>
              <a:ext uri="{FF2B5EF4-FFF2-40B4-BE49-F238E27FC236}">
                <a16:creationId xmlns:a16="http://schemas.microsoft.com/office/drawing/2014/main" id="{A945B6B0-ADDC-26C9-DACA-14AA9C55187A}"/>
              </a:ext>
            </a:extLst>
          </p:cNvPr>
          <p:cNvSpPr/>
          <p:nvPr/>
        </p:nvSpPr>
        <p:spPr bwMode="auto">
          <a:xfrm>
            <a:off x="29713557" y="5847911"/>
            <a:ext cx="2613766" cy="1067240"/>
          </a:xfrm>
          <a:prstGeom prst="rect">
            <a:avLst/>
          </a:prstGeom>
          <a:solidFill>
            <a:srgbClr val="D9D9D9"/>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2821781" fontAlgn="base">
              <a:spcBef>
                <a:spcPct val="0"/>
              </a:spcBef>
              <a:spcAft>
                <a:spcPct val="0"/>
              </a:spcAft>
            </a:pPr>
            <a:r>
              <a:rPr lang="en-US" sz="1600" dirty="0">
                <a:solidFill>
                  <a:srgbClr val="093F39"/>
                </a:solidFill>
              </a:rPr>
              <a:t>Grey accent</a:t>
            </a:r>
          </a:p>
          <a:p>
            <a:pPr algn="ctr" defTabSz="2821781"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23" name="Rectangle 21">
            <a:extLst>
              <a:ext uri="{FF2B5EF4-FFF2-40B4-BE49-F238E27FC236}">
                <a16:creationId xmlns:a16="http://schemas.microsoft.com/office/drawing/2014/main" id="{27950425-822F-96C9-1F50-FEAD1E8B33BF}"/>
              </a:ext>
            </a:extLst>
          </p:cNvPr>
          <p:cNvSpPr>
            <a:spLocks noChangeArrowheads="1"/>
          </p:cNvSpPr>
          <p:nvPr/>
        </p:nvSpPr>
        <p:spPr bwMode="auto">
          <a:xfrm>
            <a:off x="22019706" y="13058088"/>
            <a:ext cx="10515600" cy="685800"/>
          </a:xfrm>
          <a:prstGeom prst="rect">
            <a:avLst/>
          </a:prstGeom>
          <a:solidFill>
            <a:srgbClr val="FFCC33"/>
          </a:solidFill>
          <a:ln w="9525">
            <a:noFill/>
            <a:miter lim="800000"/>
            <a:headEnd/>
            <a:tailEnd/>
          </a:ln>
          <a:effectLst/>
        </p:spPr>
        <p:txBody>
          <a:bodyPr wrap="none" lIns="55682" tIns="27842" rIns="55682" bIns="27842" anchor="ctr"/>
          <a:lstStyle/>
          <a:p>
            <a:pPr algn="ctr" defTabSz="1813841"/>
            <a:r>
              <a:rPr lang="en-US" sz="2800" b="1">
                <a:solidFill>
                  <a:srgbClr val="093F39"/>
                </a:solidFill>
              </a:rPr>
              <a:t>References</a:t>
            </a:r>
          </a:p>
        </p:txBody>
      </p:sp>
      <p:sp>
        <p:nvSpPr>
          <p:cNvPr id="24" name="Rectangle 21">
            <a:extLst>
              <a:ext uri="{FF2B5EF4-FFF2-40B4-BE49-F238E27FC236}">
                <a16:creationId xmlns:a16="http://schemas.microsoft.com/office/drawing/2014/main" id="{C6402363-D9B4-5736-D2B1-34025DACB1EA}"/>
              </a:ext>
            </a:extLst>
          </p:cNvPr>
          <p:cNvSpPr>
            <a:spLocks noChangeArrowheads="1"/>
          </p:cNvSpPr>
          <p:nvPr/>
        </p:nvSpPr>
        <p:spPr bwMode="auto">
          <a:xfrm>
            <a:off x="22019706" y="13908695"/>
            <a:ext cx="10515600" cy="685800"/>
          </a:xfrm>
          <a:prstGeom prst="rect">
            <a:avLst/>
          </a:prstGeom>
          <a:solidFill>
            <a:srgbClr val="D9D9D9"/>
          </a:solidFill>
          <a:ln w="9525">
            <a:noFill/>
            <a:miter lim="800000"/>
            <a:headEnd/>
            <a:tailEnd/>
          </a:ln>
          <a:effectLst/>
        </p:spPr>
        <p:txBody>
          <a:bodyPr wrap="none" lIns="55682" tIns="27842" rIns="55682" bIns="27842" anchor="ctr"/>
          <a:lstStyle/>
          <a:p>
            <a:pPr algn="ctr" defTabSz="1813841"/>
            <a:r>
              <a:rPr lang="en-US" sz="2800" b="1">
                <a:solidFill>
                  <a:srgbClr val="093F39"/>
                </a:solidFill>
              </a:rPr>
              <a:t>References</a:t>
            </a:r>
          </a:p>
        </p:txBody>
      </p:sp>
      <p:sp>
        <p:nvSpPr>
          <p:cNvPr id="25" name="TextBox 24">
            <a:extLst>
              <a:ext uri="{FF2B5EF4-FFF2-40B4-BE49-F238E27FC236}">
                <a16:creationId xmlns:a16="http://schemas.microsoft.com/office/drawing/2014/main" id="{21207E75-7BD4-4F98-5C8D-A197A62FCD2E}"/>
              </a:ext>
            </a:extLst>
          </p:cNvPr>
          <p:cNvSpPr txBox="1"/>
          <p:nvPr/>
        </p:nvSpPr>
        <p:spPr>
          <a:xfrm>
            <a:off x="22233356" y="4754139"/>
            <a:ext cx="10093967" cy="928965"/>
          </a:xfrm>
          <a:prstGeom prst="rect">
            <a:avLst/>
          </a:prstGeom>
          <a:noFill/>
        </p:spPr>
        <p:txBody>
          <a:bodyPr wrap="square" rtlCol="0">
            <a:noAutofit/>
          </a:bodyPr>
          <a:lstStyle/>
          <a:p>
            <a:pPr>
              <a:spcAft>
                <a:spcPts val="900"/>
              </a:spcAft>
            </a:pPr>
            <a:r>
              <a:rPr lang="en-US" sz="1600" b="1" dirty="0"/>
              <a:t>WSU color branding quick guide. </a:t>
            </a:r>
          </a:p>
          <a:p>
            <a:pPr>
              <a:spcAft>
                <a:spcPts val="9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26" name="TextBox 25">
            <a:extLst>
              <a:ext uri="{FF2B5EF4-FFF2-40B4-BE49-F238E27FC236}">
                <a16:creationId xmlns:a16="http://schemas.microsoft.com/office/drawing/2014/main" id="{5FC285C3-7F88-4391-5BBB-8425E24BBAE8}"/>
              </a:ext>
            </a:extLst>
          </p:cNvPr>
          <p:cNvSpPr txBox="1"/>
          <p:nvPr/>
        </p:nvSpPr>
        <p:spPr>
          <a:xfrm>
            <a:off x="22246956" y="8513502"/>
            <a:ext cx="9943311" cy="551572"/>
          </a:xfrm>
          <a:prstGeom prst="rect">
            <a:avLst/>
          </a:prstGeom>
          <a:noFill/>
        </p:spPr>
        <p:txBody>
          <a:bodyPr wrap="square" rtlCol="0">
            <a:noAutofit/>
          </a:bodyPr>
          <a:lstStyle/>
          <a:p>
            <a:pPr>
              <a:spcAft>
                <a:spcPts val="9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D5180220-F8C6-0EBB-4F7D-CF8A092B65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39341" y="9561887"/>
            <a:ext cx="2143125" cy="1502331"/>
          </a:xfrm>
          <a:prstGeom prst="rect">
            <a:avLst/>
          </a:prstGeom>
        </p:spPr>
      </p:pic>
      <p:pic>
        <p:nvPicPr>
          <p:cNvPr id="28" name="Picture 27" descr="Logo, company name&#10;&#10;Description automatically generated">
            <a:extLst>
              <a:ext uri="{FF2B5EF4-FFF2-40B4-BE49-F238E27FC236}">
                <a16:creationId xmlns:a16="http://schemas.microsoft.com/office/drawing/2014/main" id="{CA105905-74D0-A9F0-B94E-413EFD6B00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296882" y="9656315"/>
            <a:ext cx="2143125" cy="1502331"/>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0FB74A01-31BE-A00B-EDA7-26EE482D0F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82153" y="11300432"/>
            <a:ext cx="2857500" cy="725805"/>
          </a:xfrm>
          <a:prstGeom prst="rect">
            <a:avLst/>
          </a:prstGeom>
        </p:spPr>
      </p:pic>
      <p:pic>
        <p:nvPicPr>
          <p:cNvPr id="30" name="Picture 29" descr="Text&#10;&#10;Description automatically generated">
            <a:extLst>
              <a:ext uri="{FF2B5EF4-FFF2-40B4-BE49-F238E27FC236}">
                <a16:creationId xmlns:a16="http://schemas.microsoft.com/office/drawing/2014/main" id="{02ED1820-1EE6-4B22-1947-67C6550348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39694" y="11401214"/>
            <a:ext cx="2857500" cy="725805"/>
          </a:xfrm>
          <a:prstGeom prst="rect">
            <a:avLst/>
          </a:prstGeom>
        </p:spPr>
      </p:pic>
      <p:sp>
        <p:nvSpPr>
          <p:cNvPr id="31" name="TextBox 30">
            <a:extLst>
              <a:ext uri="{FF2B5EF4-FFF2-40B4-BE49-F238E27FC236}">
                <a16:creationId xmlns:a16="http://schemas.microsoft.com/office/drawing/2014/main" id="{3249491B-D1B1-8FE1-2E60-6D9ACFE9CA00}"/>
              </a:ext>
            </a:extLst>
          </p:cNvPr>
          <p:cNvSpPr txBox="1"/>
          <p:nvPr/>
        </p:nvSpPr>
        <p:spPr>
          <a:xfrm>
            <a:off x="11429999" y="9722039"/>
            <a:ext cx="9973734" cy="1038746"/>
          </a:xfrm>
          <a:prstGeom prst="rect">
            <a:avLst/>
          </a:prstGeom>
          <a:noFill/>
        </p:spPr>
        <p:txBody>
          <a:bodyPr wrap="square" rtlCol="0">
            <a:noAutofit/>
          </a:bodyPr>
          <a:lstStyle/>
          <a:p>
            <a:pPr marL="257175" indent="-257175">
              <a:spcAft>
                <a:spcPts val="90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257175" indent="-257175">
              <a:spcAft>
                <a:spcPts val="900"/>
              </a:spcAft>
              <a:buFont typeface="Arial" panose="020B0604020202020204" pitchFamily="34" charset="0"/>
              <a:buChar char="•"/>
            </a:pPr>
            <a:r>
              <a:rPr lang="en-US" sz="1600" dirty="0"/>
              <a:t>Figures (Figure 1) should advance the points you’re making in the text</a:t>
            </a:r>
          </a:p>
          <a:p>
            <a:pPr marL="257175" indent="-257175">
              <a:spcAft>
                <a:spcPts val="900"/>
              </a:spcAft>
              <a:buFont typeface="Arial" panose="020B0604020202020204" pitchFamily="34" charset="0"/>
              <a:buChar char="•"/>
            </a:pPr>
            <a:r>
              <a:rPr lang="en-US" sz="1600" dirty="0"/>
              <a:t>Ensure images and figures are sufficiently high resolution for enlargement</a:t>
            </a:r>
          </a:p>
        </p:txBody>
      </p:sp>
      <p:pic>
        <p:nvPicPr>
          <p:cNvPr id="32" name="Picture 31" descr="A large building with a clock tower&#10;&#10;Description automatically generated with medium confidence">
            <a:extLst>
              <a:ext uri="{FF2B5EF4-FFF2-40B4-BE49-F238E27FC236}">
                <a16:creationId xmlns:a16="http://schemas.microsoft.com/office/drawing/2014/main" id="{7B3A82D2-E90C-53AF-1F89-ACF9D2D40F82}"/>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2033608" y="12630567"/>
            <a:ext cx="3737609" cy="2330434"/>
          </a:xfrm>
          <a:prstGeom prst="rect">
            <a:avLst/>
          </a:prstGeom>
        </p:spPr>
      </p:pic>
      <p:sp>
        <p:nvSpPr>
          <p:cNvPr id="33" name="TextBox 32">
            <a:extLst>
              <a:ext uri="{FF2B5EF4-FFF2-40B4-BE49-F238E27FC236}">
                <a16:creationId xmlns:a16="http://schemas.microsoft.com/office/drawing/2014/main" id="{62F4C3D5-2839-9AB4-B304-3CE61B77499E}"/>
              </a:ext>
            </a:extLst>
          </p:cNvPr>
          <p:cNvSpPr txBox="1"/>
          <p:nvPr/>
        </p:nvSpPr>
        <p:spPr>
          <a:xfrm>
            <a:off x="11967210" y="14961000"/>
            <a:ext cx="3804006" cy="207749"/>
          </a:xfrm>
          <a:prstGeom prst="rect">
            <a:avLst/>
          </a:prstGeom>
          <a:noFill/>
        </p:spPr>
        <p:txBody>
          <a:bodyPr wrap="square" rtlCol="0">
            <a:spAutoFit/>
          </a:bodyPr>
          <a:lstStyle/>
          <a:p>
            <a:r>
              <a:rPr lang="en-US" sz="750" dirty="0"/>
              <a:t>Figure 1 - reference figures in your poster. Suggested caption text size is 18 point </a:t>
            </a:r>
          </a:p>
        </p:txBody>
      </p:sp>
      <p:sp>
        <p:nvSpPr>
          <p:cNvPr id="34" name="TextBox 33">
            <a:extLst>
              <a:ext uri="{FF2B5EF4-FFF2-40B4-BE49-F238E27FC236}">
                <a16:creationId xmlns:a16="http://schemas.microsoft.com/office/drawing/2014/main" id="{5C4FFEA9-D22F-EEC4-E910-D3E65ED21CA6}"/>
              </a:ext>
            </a:extLst>
          </p:cNvPr>
          <p:cNvSpPr txBox="1"/>
          <p:nvPr/>
        </p:nvSpPr>
        <p:spPr>
          <a:xfrm>
            <a:off x="16035583" y="15348289"/>
            <a:ext cx="3804006" cy="207749"/>
          </a:xfrm>
          <a:prstGeom prst="rect">
            <a:avLst/>
          </a:prstGeom>
          <a:noFill/>
        </p:spPr>
        <p:txBody>
          <a:bodyPr wrap="square" rtlCol="0">
            <a:spAutoFit/>
          </a:bodyPr>
          <a:lstStyle/>
          <a:p>
            <a:r>
              <a:rPr lang="en-US" sz="750" dirty="0"/>
              <a:t>Figure 2 – example chart</a:t>
            </a:r>
          </a:p>
        </p:txBody>
      </p:sp>
      <p:pic>
        <p:nvPicPr>
          <p:cNvPr id="35" name="Picture 34" descr="Logo, company name&#10;&#10;Description automatically generated">
            <a:extLst>
              <a:ext uri="{FF2B5EF4-FFF2-40B4-BE49-F238E27FC236}">
                <a16:creationId xmlns:a16="http://schemas.microsoft.com/office/drawing/2014/main" id="{CF0F4CD0-6EC2-566F-6433-2E63C8F2D0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020" y="392796"/>
            <a:ext cx="4117490" cy="2886361"/>
          </a:xfrm>
          <a:prstGeom prst="rect">
            <a:avLst/>
          </a:prstGeom>
        </p:spPr>
      </p:pic>
    </p:spTree>
    <p:extLst>
      <p:ext uri="{BB962C8B-B14F-4D97-AF65-F5344CB8AC3E}">
        <p14:creationId xmlns:p14="http://schemas.microsoft.com/office/powerpoint/2010/main" val="39008003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TotalTime>
  <Words>772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Heavy</vt:lpstr>
      <vt:lpstr>Lato Medium</vt:lpstr>
      <vt:lpstr>Wingdings</vt:lpstr>
      <vt:lpstr>Angles</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6x3 PowerPoint poster template</dc:title>
  <dc:subject>WSU SOM 6x3 PowerPoint poster template</dc:subject>
  <dc:creator>Medical Communications</dc:creator>
  <cp:keywords>WSU SOM 6x3 PowerPoint poster template</cp:keywords>
  <cp:lastModifiedBy>Matthew Garin</cp:lastModifiedBy>
  <cp:revision>11</cp:revision>
  <dcterms:created xsi:type="dcterms:W3CDTF">2023-01-18T16:35:21Z</dcterms:created>
  <dcterms:modified xsi:type="dcterms:W3CDTF">2023-01-21T06:11:10Z</dcterms:modified>
  <cp:category>poster template</cp:category>
</cp:coreProperties>
</file>