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F39"/>
    <a:srgbClr val="3D7A67"/>
    <a:srgbClr val="71A192"/>
    <a:srgbClr val="0C5449"/>
    <a:srgbClr val="FFE596"/>
    <a:srgbClr val="0A573A"/>
    <a:srgbClr val="0F7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23" d="100"/>
          <a:sy n="23" d="100"/>
        </p:scale>
        <p:origin x="133" y="4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266-40BA-A14B-41771851F85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266-40BA-A14B-41771851F85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266-40BA-A14B-41771851F85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266-40BA-A14B-41771851F85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266-40BA-A14B-41771851F85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086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picture containing wave">
            <a:extLst>
              <a:ext uri="{FF2B5EF4-FFF2-40B4-BE49-F238E27FC236}">
                <a16:creationId xmlns:a16="http://schemas.microsoft.com/office/drawing/2014/main" id="{81461E58-FE5A-94DC-AFF6-622E0147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32918402" cy="21945600"/>
          </a:xfrm>
          <a:prstGeom prst="rect">
            <a:avLst/>
          </a:prstGeom>
        </p:spPr>
      </p:pic>
      <p:sp>
        <p:nvSpPr>
          <p:cNvPr id="9" name="Rectangle 20">
            <a:extLst>
              <a:ext uri="{FF2B5EF4-FFF2-40B4-BE49-F238E27FC236}">
                <a16:creationId xmlns:a16="http://schemas.microsoft.com/office/drawing/2014/main" id="{D8C9150A-B3AC-64BE-3C11-E68480C7B70A}"/>
              </a:ext>
            </a:extLst>
          </p:cNvPr>
          <p:cNvSpPr>
            <a:spLocks noChangeArrowheads="1"/>
          </p:cNvSpPr>
          <p:nvPr userDrawn="1"/>
        </p:nvSpPr>
        <p:spPr bwMode="auto">
          <a:xfrm>
            <a:off x="375951"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3" name="Rectangle 20">
            <a:extLst>
              <a:ext uri="{FF2B5EF4-FFF2-40B4-BE49-F238E27FC236}">
                <a16:creationId xmlns:a16="http://schemas.microsoft.com/office/drawing/2014/main" id="{DAF03406-BB46-5440-28E5-1A7457F7320E}"/>
              </a:ext>
            </a:extLst>
          </p:cNvPr>
          <p:cNvSpPr>
            <a:spLocks noChangeArrowheads="1"/>
          </p:cNvSpPr>
          <p:nvPr userDrawn="1"/>
        </p:nvSpPr>
        <p:spPr bwMode="auto">
          <a:xfrm>
            <a:off x="22026849"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4" name="Rectangle 20">
            <a:extLst>
              <a:ext uri="{FF2B5EF4-FFF2-40B4-BE49-F238E27FC236}">
                <a16:creationId xmlns:a16="http://schemas.microsoft.com/office/drawing/2014/main" id="{601D4E1F-D554-93CB-07EB-4C9BA239CD76}"/>
              </a:ext>
            </a:extLst>
          </p:cNvPr>
          <p:cNvSpPr>
            <a:spLocks noChangeArrowheads="1"/>
          </p:cNvSpPr>
          <p:nvPr userDrawn="1"/>
        </p:nvSpPr>
        <p:spPr bwMode="auto">
          <a:xfrm>
            <a:off x="11201400"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5" name="Rectangle 20">
            <a:extLst>
              <a:ext uri="{FF2B5EF4-FFF2-40B4-BE49-F238E27FC236}">
                <a16:creationId xmlns:a16="http://schemas.microsoft.com/office/drawing/2014/main" id="{B3B4AA2D-3794-7D23-FBCF-C74C5E480F1F}"/>
              </a:ext>
            </a:extLst>
          </p:cNvPr>
          <p:cNvSpPr>
            <a:spLocks noChangeArrowheads="1"/>
          </p:cNvSpPr>
          <p:nvPr userDrawn="1"/>
        </p:nvSpPr>
        <p:spPr bwMode="auto">
          <a:xfrm flipV="1">
            <a:off x="375951" y="21818000"/>
            <a:ext cx="10515600" cy="127600"/>
          </a:xfrm>
          <a:prstGeom prst="rect">
            <a:avLst/>
          </a:prstGeom>
          <a:solidFill>
            <a:schemeClr val="tx2"/>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6" name="Rectangle 20">
            <a:extLst>
              <a:ext uri="{FF2B5EF4-FFF2-40B4-BE49-F238E27FC236}">
                <a16:creationId xmlns:a16="http://schemas.microsoft.com/office/drawing/2014/main" id="{3A357A8C-E565-AA82-BDD5-CF783E540572}"/>
              </a:ext>
            </a:extLst>
          </p:cNvPr>
          <p:cNvSpPr>
            <a:spLocks noChangeArrowheads="1"/>
          </p:cNvSpPr>
          <p:nvPr userDrawn="1"/>
        </p:nvSpPr>
        <p:spPr bwMode="auto">
          <a:xfrm flipV="1">
            <a:off x="22026849" y="21818000"/>
            <a:ext cx="10515600" cy="127600"/>
          </a:xfrm>
          <a:prstGeom prst="rect">
            <a:avLst/>
          </a:prstGeom>
          <a:solidFill>
            <a:schemeClr val="tx2"/>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7" name="Rectangle 20">
            <a:extLst>
              <a:ext uri="{FF2B5EF4-FFF2-40B4-BE49-F238E27FC236}">
                <a16:creationId xmlns:a16="http://schemas.microsoft.com/office/drawing/2014/main" id="{F30F5784-FA1D-39E6-ECB4-1457F70FCA72}"/>
              </a:ext>
            </a:extLst>
          </p:cNvPr>
          <p:cNvSpPr>
            <a:spLocks noChangeArrowheads="1"/>
          </p:cNvSpPr>
          <p:nvPr userDrawn="1"/>
        </p:nvSpPr>
        <p:spPr bwMode="auto">
          <a:xfrm flipV="1">
            <a:off x="11201400" y="21817999"/>
            <a:ext cx="10515600" cy="127599"/>
          </a:xfrm>
          <a:prstGeom prst="rect">
            <a:avLst/>
          </a:prstGeom>
          <a:solidFill>
            <a:schemeClr val="tx2"/>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3" name="Rectangle 22">
            <a:extLst>
              <a:ext uri="{FF2B5EF4-FFF2-40B4-BE49-F238E27FC236}">
                <a16:creationId xmlns:a16="http://schemas.microsoft.com/office/drawing/2014/main" id="{35F0FA7E-D5AF-0144-FA0F-57D033CAA453}"/>
              </a:ext>
            </a:extLst>
          </p:cNvPr>
          <p:cNvSpPr/>
          <p:nvPr userDrawn="1"/>
        </p:nvSpPr>
        <p:spPr>
          <a:xfrm>
            <a:off x="-1" y="-2"/>
            <a:ext cx="32918399" cy="4576130"/>
          </a:xfrm>
          <a:prstGeom prst="rect">
            <a:avLst/>
          </a:prstGeom>
          <a:gradFill flip="none" rotWithShape="1">
            <a:gsLst>
              <a:gs pos="100000">
                <a:srgbClr val="093F39"/>
              </a:gs>
              <a:gs pos="16000">
                <a:srgbClr val="3D7A67"/>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91748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177C868-8F5D-9AC5-C21F-5005C9F717A8}"/>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23" name="Rectangle 20">
            <a:extLst>
              <a:ext uri="{FF2B5EF4-FFF2-40B4-BE49-F238E27FC236}">
                <a16:creationId xmlns:a16="http://schemas.microsoft.com/office/drawing/2014/main" id="{F3A68285-4D13-8A44-A339-7C0953634907}"/>
              </a:ext>
            </a:extLst>
          </p:cNvPr>
          <p:cNvSpPr>
            <a:spLocks noChangeArrowheads="1"/>
          </p:cNvSpPr>
          <p:nvPr/>
        </p:nvSpPr>
        <p:spPr bwMode="auto">
          <a:xfrm>
            <a:off x="364820" y="5177420"/>
            <a:ext cx="10515600" cy="9144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24" name="Rectangle 21">
            <a:extLst>
              <a:ext uri="{FF2B5EF4-FFF2-40B4-BE49-F238E27FC236}">
                <a16:creationId xmlns:a16="http://schemas.microsoft.com/office/drawing/2014/main" id="{1E2DDD3D-C3E5-5BFD-50B8-1AABF35C98A3}"/>
              </a:ext>
            </a:extLst>
          </p:cNvPr>
          <p:cNvSpPr>
            <a:spLocks noChangeArrowheads="1"/>
          </p:cNvSpPr>
          <p:nvPr/>
        </p:nvSpPr>
        <p:spPr bwMode="auto">
          <a:xfrm>
            <a:off x="22023553" y="16308108"/>
            <a:ext cx="10515600" cy="914400"/>
          </a:xfrm>
          <a:prstGeom prst="rect">
            <a:avLst/>
          </a:prstGeom>
          <a:solidFill>
            <a:schemeClr val="accent2"/>
          </a:solidFill>
          <a:ln w="9525">
            <a:noFill/>
            <a:miter lim="800000"/>
            <a:headEnd/>
            <a:tailEnd/>
          </a:ln>
          <a:effectLst/>
        </p:spPr>
        <p:txBody>
          <a:bodyPr wrap="none" lIns="74243" tIns="37122" rIns="74243" bIns="37122" anchor="ctr"/>
          <a:lstStyle/>
          <a:p>
            <a:pPr algn="ctr" defTabSz="2418455"/>
            <a:r>
              <a:rPr lang="en-US" sz="3600" b="1">
                <a:solidFill>
                  <a:schemeClr val="tx2"/>
                </a:solidFill>
              </a:rPr>
              <a:t>References</a:t>
            </a:r>
          </a:p>
        </p:txBody>
      </p:sp>
      <p:sp>
        <p:nvSpPr>
          <p:cNvPr id="25" name="Rectangle 22">
            <a:extLst>
              <a:ext uri="{FF2B5EF4-FFF2-40B4-BE49-F238E27FC236}">
                <a16:creationId xmlns:a16="http://schemas.microsoft.com/office/drawing/2014/main" id="{69DDFDB0-768E-827C-FD84-BE2CF2D60F79}"/>
              </a:ext>
            </a:extLst>
          </p:cNvPr>
          <p:cNvSpPr>
            <a:spLocks noChangeArrowheads="1"/>
          </p:cNvSpPr>
          <p:nvPr/>
        </p:nvSpPr>
        <p:spPr bwMode="auto">
          <a:xfrm>
            <a:off x="11201400" y="5177420"/>
            <a:ext cx="10515600" cy="9144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26" name="Rectangle 24">
            <a:extLst>
              <a:ext uri="{FF2B5EF4-FFF2-40B4-BE49-F238E27FC236}">
                <a16:creationId xmlns:a16="http://schemas.microsoft.com/office/drawing/2014/main" id="{109E85D8-8371-C47B-1A8B-99C00651144F}"/>
              </a:ext>
            </a:extLst>
          </p:cNvPr>
          <p:cNvSpPr>
            <a:spLocks noChangeArrowheads="1"/>
          </p:cNvSpPr>
          <p:nvPr/>
        </p:nvSpPr>
        <p:spPr bwMode="auto">
          <a:xfrm>
            <a:off x="11201400" y="12888565"/>
            <a:ext cx="10515600" cy="9144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27" name="Rectangle 25">
            <a:extLst>
              <a:ext uri="{FF2B5EF4-FFF2-40B4-BE49-F238E27FC236}">
                <a16:creationId xmlns:a16="http://schemas.microsoft.com/office/drawing/2014/main" id="{4EB3E6AE-6313-C91A-DD6A-8EC803D126DE}"/>
              </a:ext>
            </a:extLst>
          </p:cNvPr>
          <p:cNvSpPr>
            <a:spLocks noChangeArrowheads="1"/>
          </p:cNvSpPr>
          <p:nvPr/>
        </p:nvSpPr>
        <p:spPr bwMode="auto">
          <a:xfrm>
            <a:off x="22023552" y="5177420"/>
            <a:ext cx="10515600" cy="9144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28" name="Title 8">
            <a:extLst>
              <a:ext uri="{FF2B5EF4-FFF2-40B4-BE49-F238E27FC236}">
                <a16:creationId xmlns:a16="http://schemas.microsoft.com/office/drawing/2014/main" id="{3EBD2DA8-0E05-A501-6BE8-83643B1A9779}"/>
              </a:ext>
            </a:extLst>
          </p:cNvPr>
          <p:cNvSpPr>
            <a:spLocks noGrp="1"/>
          </p:cNvSpPr>
          <p:nvPr>
            <p:ph type="ctrTitle" idx="4294967295"/>
          </p:nvPr>
        </p:nvSpPr>
        <p:spPr>
          <a:xfrm>
            <a:off x="6718041" y="273445"/>
            <a:ext cx="25710502" cy="2417655"/>
          </a:xfrm>
          <a:prstGeom prst="rect">
            <a:avLst/>
          </a:prstGeom>
        </p:spPr>
        <p:txBody>
          <a:bodyPr/>
          <a:lstStyle/>
          <a:p>
            <a:pPr algn="ctr"/>
            <a:r>
              <a:rPr lang="en-US" sz="8000" dirty="0">
                <a:solidFill>
                  <a:schemeClr val="bg1"/>
                </a:solidFill>
              </a:rPr>
              <a:t>Title – this is a 36” x 24”  (3’ x 2’) poster, 80 point </a:t>
            </a:r>
            <a:r>
              <a:rPr lang="en-US" sz="8000" dirty="0" err="1">
                <a:solidFill>
                  <a:schemeClr val="bg1"/>
                </a:solidFill>
              </a:rPr>
              <a:t>Lato</a:t>
            </a:r>
            <a:r>
              <a:rPr lang="en-US" sz="8000" dirty="0">
                <a:solidFill>
                  <a:schemeClr val="bg1"/>
                </a:solidFill>
              </a:rPr>
              <a:t> title heading, legible at 16 feet away</a:t>
            </a:r>
          </a:p>
        </p:txBody>
      </p:sp>
      <p:sp>
        <p:nvSpPr>
          <p:cNvPr id="29" name="Subtitle 9">
            <a:extLst>
              <a:ext uri="{FF2B5EF4-FFF2-40B4-BE49-F238E27FC236}">
                <a16:creationId xmlns:a16="http://schemas.microsoft.com/office/drawing/2014/main" id="{2DACC207-60E5-7CF9-7FA3-4C95C48D59AA}"/>
              </a:ext>
            </a:extLst>
          </p:cNvPr>
          <p:cNvSpPr>
            <a:spLocks noGrp="1"/>
          </p:cNvSpPr>
          <p:nvPr>
            <p:ph type="subTitle" idx="4294967295"/>
          </p:nvPr>
        </p:nvSpPr>
        <p:spPr>
          <a:xfrm>
            <a:off x="6718041" y="2763836"/>
            <a:ext cx="25710501" cy="1797744"/>
          </a:xfrm>
          <a:prstGeom prst="rect">
            <a:avLst/>
          </a:prstGeom>
        </p:spPr>
        <p:txBody>
          <a:bodyPr/>
          <a:lstStyle/>
          <a:p>
            <a:pPr marL="0" indent="0" algn="ctr">
              <a:spcBef>
                <a:spcPts val="0"/>
              </a:spcBef>
              <a:buNone/>
            </a:pPr>
            <a:r>
              <a:rPr lang="en-US" sz="5400" dirty="0">
                <a:solidFill>
                  <a:schemeClr val="bg1"/>
                </a:solidFill>
              </a:rPr>
              <a:t>Authors and affiliations</a:t>
            </a:r>
          </a:p>
          <a:p>
            <a:pPr marL="0" indent="0" algn="ctr">
              <a:spcBef>
                <a:spcPts val="0"/>
              </a:spcBef>
              <a:buNone/>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30" name="Rectangle 29">
            <a:extLst>
              <a:ext uri="{FF2B5EF4-FFF2-40B4-BE49-F238E27FC236}">
                <a16:creationId xmlns:a16="http://schemas.microsoft.com/office/drawing/2014/main" id="{F6421FBB-0F46-4AA4-1736-4DE535986569}"/>
              </a:ext>
            </a:extLst>
          </p:cNvPr>
          <p:cNvSpPr/>
          <p:nvPr/>
        </p:nvSpPr>
        <p:spPr>
          <a:xfrm>
            <a:off x="256489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5F303E2-91A2-44E3-AFE1-D1B82E62A40E}"/>
              </a:ext>
            </a:extLst>
          </p:cNvPr>
          <p:cNvSpPr/>
          <p:nvPr/>
        </p:nvSpPr>
        <p:spPr>
          <a:xfrm>
            <a:off x="291083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F7B3DB-07F2-B8A5-1DBE-A9EA572DB2AF}"/>
              </a:ext>
            </a:extLst>
          </p:cNvPr>
          <p:cNvSpPr/>
          <p:nvPr/>
        </p:nvSpPr>
        <p:spPr>
          <a:xfrm>
            <a:off x="221894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0A1744E9-B9F4-2DAD-F0DB-DA4E77C242FF}"/>
              </a:ext>
            </a:extLst>
          </p:cNvPr>
          <p:cNvSpPr txBox="1"/>
          <p:nvPr/>
        </p:nvSpPr>
        <p:spPr>
          <a:xfrm>
            <a:off x="22189439" y="9420700"/>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34" name="TextBox 33">
            <a:extLst>
              <a:ext uri="{FF2B5EF4-FFF2-40B4-BE49-F238E27FC236}">
                <a16:creationId xmlns:a16="http://schemas.microsoft.com/office/drawing/2014/main" id="{E0BFE135-54F9-0064-3409-2ACD5CD1F8A4}"/>
              </a:ext>
            </a:extLst>
          </p:cNvPr>
          <p:cNvSpPr txBox="1"/>
          <p:nvPr/>
        </p:nvSpPr>
        <p:spPr>
          <a:xfrm>
            <a:off x="670560" y="6245548"/>
            <a:ext cx="10058400" cy="15481161"/>
          </a:xfrm>
          <a:prstGeom prst="rect">
            <a:avLst/>
          </a:prstGeom>
          <a:noFill/>
        </p:spPr>
        <p:txBody>
          <a:bodyPr wrap="square" rtlCol="0">
            <a:sp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36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a:spcAft>
                <a:spcPts val="1200"/>
              </a:spcAft>
            </a:pPr>
            <a:r>
              <a:rPr lang="en-US" sz="2400" dirty="0"/>
              <a:t>For readability, the following sizes are suggested for the body text:</a:t>
            </a:r>
          </a:p>
          <a:p>
            <a:pPr marL="576263" indent="-347663">
              <a:spcAft>
                <a:spcPts val="1200"/>
              </a:spcAft>
              <a:buFont typeface="Arial" panose="020B0604020202020204" pitchFamily="34" charset="0"/>
              <a:buChar char="•"/>
            </a:pPr>
            <a:r>
              <a:rPr lang="en-US" sz="2400" dirty="0"/>
              <a:t>To be legible at 6 feet use 30 point. (most common for conferences)</a:t>
            </a:r>
          </a:p>
          <a:p>
            <a:pPr marL="576263" indent="-347663">
              <a:spcAft>
                <a:spcPts val="1200"/>
              </a:spcAft>
              <a:buFont typeface="Arial" panose="020B0604020202020204" pitchFamily="34" charset="0"/>
              <a:buChar char="•"/>
            </a:pPr>
            <a:r>
              <a:rPr lang="en-US" sz="2400" dirty="0"/>
              <a:t>To be legible at 10 feet use 48 point.</a:t>
            </a:r>
          </a:p>
          <a:p>
            <a:pPr marL="576263" indent="-347663">
              <a:spcAft>
                <a:spcPts val="1200"/>
              </a:spcAft>
              <a:buFont typeface="Arial" panose="020B0604020202020204" pitchFamily="34" charset="0"/>
              <a:buChar char="•"/>
            </a:pPr>
            <a:r>
              <a:rPr lang="en-US" sz="2400" dirty="0"/>
              <a:t>To be legible at 12 feet use 60 point.</a:t>
            </a:r>
          </a:p>
          <a:p>
            <a:pPr marL="576263" indent="-347663">
              <a:spcAft>
                <a:spcPts val="1200"/>
              </a:spcAft>
              <a:buFont typeface="Arial" panose="020B0604020202020204" pitchFamily="34" charset="0"/>
              <a:buChar char="•"/>
            </a:pPr>
            <a:r>
              <a:rPr lang="en-US" sz="2400" dirty="0"/>
              <a:t>To be legible at 14 feet use 72 point.</a:t>
            </a:r>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400" dirty="0"/>
          </a:p>
          <a:p>
            <a:pPr marL="576263" indent="-347663">
              <a:spcAft>
                <a:spcPts val="1200"/>
              </a:spcAft>
              <a:buFont typeface="Arial" panose="020B0604020202020204" pitchFamily="34" charset="0"/>
              <a:buChar char="•"/>
            </a:pPr>
            <a:endParaRPr lang="en-US" sz="2400" dirty="0"/>
          </a:p>
        </p:txBody>
      </p:sp>
      <p:graphicFrame>
        <p:nvGraphicFramePr>
          <p:cNvPr id="35" name="Chart 34">
            <a:extLst>
              <a:ext uri="{FF2B5EF4-FFF2-40B4-BE49-F238E27FC236}">
                <a16:creationId xmlns:a16="http://schemas.microsoft.com/office/drawing/2014/main" id="{5A68CCBE-BF02-543B-67BC-393687088396}"/>
              </a:ext>
            </a:extLst>
          </p:cNvPr>
          <p:cNvGraphicFramePr/>
          <p:nvPr>
            <p:extLst>
              <p:ext uri="{D42A27DB-BD31-4B8C-83A1-F6EECF244321}">
                <p14:modId xmlns:p14="http://schemas.microsoft.com/office/powerpoint/2010/main" val="2517716385"/>
              </p:ext>
            </p:extLst>
          </p:nvPr>
        </p:nvGraphicFramePr>
        <p:xfrm>
          <a:off x="168687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AB723B79-0799-7CE6-3EE1-4F9D818368FD}"/>
              </a:ext>
            </a:extLst>
          </p:cNvPr>
          <p:cNvSpPr txBox="1"/>
          <p:nvPr/>
        </p:nvSpPr>
        <p:spPr>
          <a:xfrm>
            <a:off x="11430000" y="6245548"/>
            <a:ext cx="10058400" cy="6740307"/>
          </a:xfrm>
          <a:prstGeom prst="rect">
            <a:avLst/>
          </a:prstGeom>
          <a:noFill/>
        </p:spPr>
        <p:txBody>
          <a:bodyPr wrap="square" numCol="2">
            <a:sp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endParaRPr lang="en-US" sz="2400" dirty="0"/>
          </a:p>
          <a:p>
            <a:endParaRPr lang="en-US" sz="2400" dirty="0"/>
          </a:p>
          <a:p>
            <a:endParaRPr lang="en-US" sz="2400" dirty="0"/>
          </a:p>
          <a:p>
            <a:endParaRPr lang="en-US" sz="2400" dirty="0"/>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a:t>
            </a:r>
            <a:r>
              <a:rPr lang="en-US" sz="3200" dirty="0">
                <a:solidFill>
                  <a:srgbClr val="093F39"/>
                </a:solidFill>
              </a:rPr>
              <a:t>scale can function as indicators of importance.</a:t>
            </a:r>
            <a:endParaRPr lang="en-US" sz="2400" dirty="0">
              <a:solidFill>
                <a:srgbClr val="093F39"/>
              </a:solidFill>
            </a:endParaRPr>
          </a:p>
        </p:txBody>
      </p:sp>
      <p:sp>
        <p:nvSpPr>
          <p:cNvPr id="37" name="TextBox 36">
            <a:extLst>
              <a:ext uri="{FF2B5EF4-FFF2-40B4-BE49-F238E27FC236}">
                <a16:creationId xmlns:a16="http://schemas.microsoft.com/office/drawing/2014/main" id="{5C3B320C-B2A8-90AB-3AB1-CA74E7A920C2}"/>
              </a:ext>
            </a:extLst>
          </p:cNvPr>
          <p:cNvSpPr txBox="1"/>
          <p:nvPr/>
        </p:nvSpPr>
        <p:spPr>
          <a:xfrm>
            <a:off x="22189439" y="19494889"/>
            <a:ext cx="10058400" cy="1938992"/>
          </a:xfrm>
          <a:prstGeom prst="rect">
            <a:avLst/>
          </a:prstGeom>
          <a:noFill/>
        </p:spPr>
        <p:txBody>
          <a:bodyPr wrap="square" rtlCol="0">
            <a:sp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38" name="Rectangle 37">
            <a:extLst>
              <a:ext uri="{FF2B5EF4-FFF2-40B4-BE49-F238E27FC236}">
                <a16:creationId xmlns:a16="http://schemas.microsoft.com/office/drawing/2014/main" id="{4856BC88-530E-CD35-2586-23602099A6E9}"/>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39" name="Rectangle 38">
            <a:extLst>
              <a:ext uri="{FF2B5EF4-FFF2-40B4-BE49-F238E27FC236}">
                <a16:creationId xmlns:a16="http://schemas.microsoft.com/office/drawing/2014/main" id="{8CE4E4F0-A0E8-5488-0FD7-ABAF49CA2829}"/>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40" name="Rectangle 39">
            <a:extLst>
              <a:ext uri="{FF2B5EF4-FFF2-40B4-BE49-F238E27FC236}">
                <a16:creationId xmlns:a16="http://schemas.microsoft.com/office/drawing/2014/main" id="{ED1B8CAB-6955-592A-FD78-1F0D1BCB89E2}"/>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41" name="Rectangle 21">
            <a:extLst>
              <a:ext uri="{FF2B5EF4-FFF2-40B4-BE49-F238E27FC236}">
                <a16:creationId xmlns:a16="http://schemas.microsoft.com/office/drawing/2014/main" id="{5946D06E-3759-E4F2-06F6-F18D2E16219F}"/>
              </a:ext>
            </a:extLst>
          </p:cNvPr>
          <p:cNvSpPr>
            <a:spLocks noChangeArrowheads="1"/>
          </p:cNvSpPr>
          <p:nvPr/>
        </p:nvSpPr>
        <p:spPr bwMode="auto">
          <a:xfrm>
            <a:off x="22023552" y="17410784"/>
            <a:ext cx="10515600" cy="914400"/>
          </a:xfrm>
          <a:prstGeom prst="rect">
            <a:avLst/>
          </a:prstGeom>
          <a:solidFill>
            <a:schemeClr val="tx2"/>
          </a:solidFill>
          <a:ln w="9525">
            <a:noFill/>
            <a:miter lim="800000"/>
            <a:headEnd/>
            <a:tailEnd/>
          </a:ln>
          <a:effectLst/>
        </p:spPr>
        <p:txBody>
          <a:bodyPr wrap="none" lIns="74243" tIns="37122" rIns="74243" bIns="37122" anchor="ctr"/>
          <a:lstStyle/>
          <a:p>
            <a:pPr algn="ctr" defTabSz="2418455"/>
            <a:r>
              <a:rPr lang="en-US" sz="3600" b="1">
                <a:solidFill>
                  <a:schemeClr val="accent2"/>
                </a:solidFill>
              </a:rPr>
              <a:t>References</a:t>
            </a:r>
          </a:p>
        </p:txBody>
      </p:sp>
      <p:sp>
        <p:nvSpPr>
          <p:cNvPr id="42" name="Rectangle 21">
            <a:extLst>
              <a:ext uri="{FF2B5EF4-FFF2-40B4-BE49-F238E27FC236}">
                <a16:creationId xmlns:a16="http://schemas.microsoft.com/office/drawing/2014/main" id="{024797AB-1113-6BF5-4797-7276F6C15AF3}"/>
              </a:ext>
            </a:extLst>
          </p:cNvPr>
          <p:cNvSpPr>
            <a:spLocks noChangeArrowheads="1"/>
          </p:cNvSpPr>
          <p:nvPr/>
        </p:nvSpPr>
        <p:spPr bwMode="auto">
          <a:xfrm>
            <a:off x="22023552" y="18544927"/>
            <a:ext cx="105156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43" name="TextBox 42">
            <a:extLst>
              <a:ext uri="{FF2B5EF4-FFF2-40B4-BE49-F238E27FC236}">
                <a16:creationId xmlns:a16="http://schemas.microsoft.com/office/drawing/2014/main" id="{41DE93A1-9801-9AE2-DFF3-0C5D0A15696D}"/>
              </a:ext>
            </a:extLst>
          </p:cNvPr>
          <p:cNvSpPr txBox="1"/>
          <p:nvPr/>
        </p:nvSpPr>
        <p:spPr>
          <a:xfrm>
            <a:off x="22189439" y="6245548"/>
            <a:ext cx="10210800" cy="1723549"/>
          </a:xfrm>
          <a:prstGeom prst="rect">
            <a:avLst/>
          </a:prstGeom>
          <a:noFill/>
        </p:spPr>
        <p:txBody>
          <a:bodyPr wrap="square" rtlCol="0">
            <a:spAutoFit/>
          </a:bodyPr>
          <a:lstStyle/>
          <a:p>
            <a:pPr>
              <a:spcAft>
                <a:spcPts val="1200"/>
              </a:spcAft>
            </a:pPr>
            <a:r>
              <a:rPr lang="en-US" sz="2400" b="1" dirty="0"/>
              <a:t>WSU color branding quick guide. </a:t>
            </a:r>
          </a:p>
          <a:p>
            <a:pPr>
              <a:spcAft>
                <a:spcPts val="12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44" name="TextBox 43">
            <a:extLst>
              <a:ext uri="{FF2B5EF4-FFF2-40B4-BE49-F238E27FC236}">
                <a16:creationId xmlns:a16="http://schemas.microsoft.com/office/drawing/2014/main" id="{58600EF4-9D12-F1C9-3980-BF1E14EED803}"/>
              </a:ext>
            </a:extLst>
          </p:cNvPr>
          <p:cNvSpPr txBox="1"/>
          <p:nvPr/>
        </p:nvSpPr>
        <p:spPr>
          <a:xfrm>
            <a:off x="22189439" y="11351335"/>
            <a:ext cx="10058400" cy="1200329"/>
          </a:xfrm>
          <a:prstGeom prst="rect">
            <a:avLst/>
          </a:prstGeom>
          <a:noFill/>
        </p:spPr>
        <p:txBody>
          <a:bodyPr wrap="square" rtlCol="0">
            <a:spAutoFit/>
          </a:bodyPr>
          <a:lstStyle/>
          <a:p>
            <a:pPr>
              <a:spcAft>
                <a:spcPts val="12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pic>
        <p:nvPicPr>
          <p:cNvPr id="45" name="Picture 44" descr="Logo, company name&#10;&#10;Description automatically generated">
            <a:extLst>
              <a:ext uri="{FF2B5EF4-FFF2-40B4-BE49-F238E27FC236}">
                <a16:creationId xmlns:a16="http://schemas.microsoft.com/office/drawing/2014/main" id="{04CBC9E4-815F-536C-D29E-43AF489D0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46" name="Picture 45" descr="Logo, company name&#10;&#10;Description automatically generated">
            <a:extLst>
              <a:ext uri="{FF2B5EF4-FFF2-40B4-BE49-F238E27FC236}">
                <a16:creationId xmlns:a16="http://schemas.microsoft.com/office/drawing/2014/main" id="{1AFFF6E8-6071-0C71-5E5A-E7507D1A6B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47" name="Picture 46" descr="Graphical user interface, text&#10;&#10;Description automatically generated">
            <a:extLst>
              <a:ext uri="{FF2B5EF4-FFF2-40B4-BE49-F238E27FC236}">
                <a16:creationId xmlns:a16="http://schemas.microsoft.com/office/drawing/2014/main" id="{3FBA6326-B4E8-0CB6-D056-36300548BD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48" name="Picture 47" descr="Text&#10;&#10;Description automatically generated">
            <a:extLst>
              <a:ext uri="{FF2B5EF4-FFF2-40B4-BE49-F238E27FC236}">
                <a16:creationId xmlns:a16="http://schemas.microsoft.com/office/drawing/2014/main" id="{47F6926B-455B-34BB-74EB-8ED260A5AA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sp>
        <p:nvSpPr>
          <p:cNvPr id="49" name="TextBox 48">
            <a:extLst>
              <a:ext uri="{FF2B5EF4-FFF2-40B4-BE49-F238E27FC236}">
                <a16:creationId xmlns:a16="http://schemas.microsoft.com/office/drawing/2014/main" id="{56E51D91-469A-A092-F380-D0E2FB9DEDB8}"/>
              </a:ext>
            </a:extLst>
          </p:cNvPr>
          <p:cNvSpPr txBox="1"/>
          <p:nvPr/>
        </p:nvSpPr>
        <p:spPr>
          <a:xfrm>
            <a:off x="11384278" y="13969147"/>
            <a:ext cx="1005840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effectLst/>
              </a:rPr>
              <a:t>Include a brief caption for figure(s), and explicitly refer to the figure in the text</a:t>
            </a:r>
            <a:r>
              <a:rPr lang="en-US" sz="2400" dirty="0"/>
              <a:t>, which includes </a:t>
            </a:r>
            <a:r>
              <a:rPr lang="en-US" sz="2400" dirty="0">
                <a:effectLst/>
              </a:rPr>
              <a:t>labeling with legible fonts and font sizes</a:t>
            </a:r>
          </a:p>
          <a:p>
            <a:pPr marL="342900" indent="-342900">
              <a:spcAft>
                <a:spcPts val="1200"/>
              </a:spcAft>
              <a:buFont typeface="Arial" panose="020B0604020202020204" pitchFamily="34" charset="0"/>
              <a:buChar char="•"/>
            </a:pPr>
            <a:r>
              <a:rPr lang="en-US" sz="2400" dirty="0"/>
              <a:t>F</a:t>
            </a:r>
            <a:r>
              <a:rPr lang="en-US" sz="2400" dirty="0">
                <a:effectLst/>
              </a:rPr>
              <a:t>igures (Figure 1) should advance the points you’re making in the text</a:t>
            </a:r>
          </a:p>
          <a:p>
            <a:pPr marL="342900" indent="-342900">
              <a:spcAft>
                <a:spcPts val="1200"/>
              </a:spcAft>
              <a:buFont typeface="Arial" panose="020B0604020202020204" pitchFamily="34" charset="0"/>
              <a:buChar char="•"/>
            </a:pPr>
            <a:r>
              <a:rPr lang="en-US" sz="2400" dirty="0"/>
              <a:t>Ensure </a:t>
            </a:r>
            <a:r>
              <a:rPr lang="en-US" sz="2400" dirty="0">
                <a:effectLst/>
              </a:rPr>
              <a:t>images and figures are sufficiently high resolution for enlargement</a:t>
            </a:r>
            <a:endParaRPr lang="en-US" sz="2400" dirty="0"/>
          </a:p>
        </p:txBody>
      </p:sp>
      <p:pic>
        <p:nvPicPr>
          <p:cNvPr id="50" name="Picture 49" descr="A large building with a clock tower&#10;&#10;Description automatically generated with medium confidence">
            <a:extLst>
              <a:ext uri="{FF2B5EF4-FFF2-40B4-BE49-F238E27FC236}">
                <a16:creationId xmlns:a16="http://schemas.microsoft.com/office/drawing/2014/main" id="{F6A4BC0E-9F17-DC46-8A51-F19D181D412F}"/>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6840755"/>
            <a:ext cx="4983478" cy="3107245"/>
          </a:xfrm>
          <a:prstGeom prst="rect">
            <a:avLst/>
          </a:prstGeom>
        </p:spPr>
      </p:pic>
      <p:sp>
        <p:nvSpPr>
          <p:cNvPr id="51" name="TextBox 50">
            <a:extLst>
              <a:ext uri="{FF2B5EF4-FFF2-40B4-BE49-F238E27FC236}">
                <a16:creationId xmlns:a16="http://schemas.microsoft.com/office/drawing/2014/main" id="{8CF8E1A4-4D60-E5B1-ED62-B111A357FC89}"/>
              </a:ext>
            </a:extLst>
          </p:cNvPr>
          <p:cNvSpPr txBox="1"/>
          <p:nvPr/>
        </p:nvSpPr>
        <p:spPr>
          <a:xfrm>
            <a:off x="11340445" y="19948000"/>
            <a:ext cx="5072008" cy="646331"/>
          </a:xfrm>
          <a:prstGeom prst="rect">
            <a:avLst/>
          </a:prstGeom>
          <a:noFill/>
        </p:spPr>
        <p:txBody>
          <a:bodyPr wrap="square" rtlCol="0">
            <a:spAutoFit/>
          </a:bodyPr>
          <a:lstStyle/>
          <a:p>
            <a:r>
              <a:rPr lang="en-US" dirty="0"/>
              <a:t>Figure 1 - reference figures in your poster. Suggested caption text size is 18 point </a:t>
            </a:r>
          </a:p>
        </p:txBody>
      </p:sp>
      <p:sp>
        <p:nvSpPr>
          <p:cNvPr id="52" name="TextBox 51">
            <a:extLst>
              <a:ext uri="{FF2B5EF4-FFF2-40B4-BE49-F238E27FC236}">
                <a16:creationId xmlns:a16="http://schemas.microsoft.com/office/drawing/2014/main" id="{0A597FAB-97E6-AC36-64CB-09C631A57096}"/>
              </a:ext>
            </a:extLst>
          </p:cNvPr>
          <p:cNvSpPr txBox="1"/>
          <p:nvPr/>
        </p:nvSpPr>
        <p:spPr>
          <a:xfrm>
            <a:off x="16764942" y="20464385"/>
            <a:ext cx="5072008" cy="369332"/>
          </a:xfrm>
          <a:prstGeom prst="rect">
            <a:avLst/>
          </a:prstGeom>
          <a:noFill/>
        </p:spPr>
        <p:txBody>
          <a:bodyPr wrap="square" rtlCol="0">
            <a:spAutoFit/>
          </a:bodyPr>
          <a:lstStyle/>
          <a:p>
            <a:r>
              <a:rPr lang="en-US" dirty="0"/>
              <a:t>Figure 2 – example chart</a:t>
            </a:r>
          </a:p>
        </p:txBody>
      </p:sp>
      <p:pic>
        <p:nvPicPr>
          <p:cNvPr id="55" name="Picture 54" descr="Logo, company name&#10;&#10;Description automatically generated">
            <a:extLst>
              <a:ext uri="{FF2B5EF4-FFF2-40B4-BE49-F238E27FC236}">
                <a16:creationId xmlns:a16="http://schemas.microsoft.com/office/drawing/2014/main" id="{6767BB38-2740-02A0-0AF2-0841FF3B22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 y="410199"/>
            <a:ext cx="5476447" cy="3838990"/>
          </a:xfrm>
          <a:prstGeom prst="rect">
            <a:avLst/>
          </a:prstGeom>
        </p:spPr>
      </p:pic>
    </p:spTree>
    <p:extLst>
      <p:ext uri="{BB962C8B-B14F-4D97-AF65-F5344CB8AC3E}">
        <p14:creationId xmlns:p14="http://schemas.microsoft.com/office/powerpoint/2010/main" val="3736499287"/>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Office Theme</vt:lpstr>
      <vt:lpstr>Title – this is a 36” x 24”  (3’ x 2’) poster, 80 point Lato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WSU SOM 3x2 PowerPoint poster template</cp:keywords>
  <cp:lastModifiedBy>Matthew Garin</cp:lastModifiedBy>
  <cp:revision>6</cp:revision>
  <dcterms:created xsi:type="dcterms:W3CDTF">2023-01-18T03:29:46Z</dcterms:created>
  <dcterms:modified xsi:type="dcterms:W3CDTF">2023-01-18T04:10:38Z</dcterms:modified>
  <cp:category>poster template</cp:category>
</cp:coreProperties>
</file>