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219456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28" d="100"/>
          <a:sy n="28" d="100"/>
        </p:scale>
        <p:origin x="32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DE-414D-AB8B-8D20C66B4DB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DE-414D-AB8B-8D20C66B4D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7DE-414D-AB8B-8D20C66B4D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7DE-414D-AB8B-8D20C66B4DB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7DE-414D-AB8B-8D20C66B4DB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x3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80620" y="6886576"/>
            <a:ext cx="43532215" cy="14454955"/>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1800"/>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80620" y="127016"/>
            <a:ext cx="43532215" cy="4917427"/>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1800"/>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80617" y="5654039"/>
            <a:ext cx="140208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3" rIns="74243" bIns="37123" anchor="ctr"/>
          <a:lstStyle/>
          <a:p>
            <a:pPr algn="ctr" defTabSz="2418394"/>
            <a:endParaRPr lang="en-US" sz="36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4936325" y="5654040"/>
            <a:ext cx="140208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3" rIns="74243" bIns="37123" anchor="ctr"/>
          <a:lstStyle/>
          <a:p>
            <a:pPr algn="ctr" defTabSz="2418394"/>
            <a:endParaRPr lang="en-US" sz="36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9692033" y="5654040"/>
            <a:ext cx="140208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3" rIns="74243" bIns="37123" anchor="ctr"/>
          <a:lstStyle/>
          <a:p>
            <a:pPr algn="ctr" defTabSz="2418394"/>
            <a:endParaRPr lang="en-US" sz="36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309745" y="5085080"/>
            <a:ext cx="43337617"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80620" y="21332425"/>
            <a:ext cx="43532213" cy="473875"/>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sz="1800"/>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80620" y="127018"/>
            <a:ext cx="43532215" cy="21681423"/>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313471" tIns="156735" rIns="313471" bIns="156735" anchor="ctr" compatLnSpc="1"/>
          <a:lstStyle/>
          <a:p>
            <a:endParaRPr kumimoji="0" lang="en-US" sz="1800"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11300" kern="1200">
          <a:solidFill>
            <a:schemeClr val="accent3">
              <a:shade val="75000"/>
            </a:schemeClr>
          </a:solidFill>
          <a:latin typeface="+mj-lt"/>
          <a:ea typeface="+mj-ea"/>
          <a:cs typeface="+mj-cs"/>
        </a:defRPr>
      </a:lvl1pPr>
    </p:titleStyle>
    <p:bodyStyle>
      <a:lvl1pPr marL="940390" indent="-940390" algn="l" rtl="0" eaLnBrk="1" latinLnBrk="0" hangingPunct="1">
        <a:spcBef>
          <a:spcPct val="20000"/>
        </a:spcBef>
        <a:buClr>
          <a:schemeClr val="accent1"/>
        </a:buClr>
        <a:buSzPct val="85000"/>
        <a:buFont typeface="Wingdings 2"/>
        <a:buChar char=""/>
        <a:defRPr kumimoji="0" sz="9300" kern="1200">
          <a:solidFill>
            <a:schemeClr val="tx1"/>
          </a:solidFill>
          <a:latin typeface="+mn-lt"/>
          <a:ea typeface="+mn-ea"/>
          <a:cs typeface="+mn-cs"/>
        </a:defRPr>
      </a:lvl1pPr>
      <a:lvl2pPr marL="1880780" indent="-940390" algn="l" rtl="0" eaLnBrk="1" latinLnBrk="0" hangingPunct="1">
        <a:spcBef>
          <a:spcPct val="20000"/>
        </a:spcBef>
        <a:buClr>
          <a:schemeClr val="accent2"/>
        </a:buClr>
        <a:buSzPct val="70000"/>
        <a:buFont typeface="Wingdings"/>
        <a:buChar char=""/>
        <a:defRPr kumimoji="0" sz="7600" kern="1200">
          <a:solidFill>
            <a:schemeClr val="tx2"/>
          </a:solidFill>
          <a:latin typeface="+mn-lt"/>
          <a:ea typeface="+mn-ea"/>
          <a:cs typeface="+mn-cs"/>
        </a:defRPr>
      </a:lvl2pPr>
      <a:lvl3pPr marL="2821168" indent="-783658" algn="l" rtl="0" eaLnBrk="1" latinLnBrk="0" hangingPunct="1">
        <a:spcBef>
          <a:spcPct val="20000"/>
        </a:spcBef>
        <a:buClr>
          <a:schemeClr val="accent3"/>
        </a:buClr>
        <a:buSzPct val="75000"/>
        <a:buFont typeface="Wingdings 2"/>
        <a:buChar char=""/>
        <a:defRPr kumimoji="0" sz="6900" kern="1200">
          <a:solidFill>
            <a:schemeClr val="tx1"/>
          </a:solidFill>
          <a:latin typeface="+mn-lt"/>
          <a:ea typeface="+mn-ea"/>
          <a:cs typeface="+mn-cs"/>
        </a:defRPr>
      </a:lvl3pPr>
      <a:lvl4pPr marL="3761557" indent="-783658" algn="l" rtl="0" eaLnBrk="1" latinLnBrk="0" hangingPunct="1">
        <a:spcBef>
          <a:spcPct val="20000"/>
        </a:spcBef>
        <a:buClr>
          <a:schemeClr val="accent4"/>
        </a:buClr>
        <a:buSzPct val="70000"/>
        <a:buFont typeface="Wingdings"/>
        <a:buChar char=""/>
        <a:defRPr kumimoji="0" sz="6900" kern="1200">
          <a:solidFill>
            <a:schemeClr val="tx2"/>
          </a:solidFill>
          <a:latin typeface="+mn-lt"/>
          <a:ea typeface="+mn-ea"/>
          <a:cs typeface="+mn-cs"/>
        </a:defRPr>
      </a:lvl4pPr>
      <a:lvl5pPr marL="4701946" indent="-783658" algn="l" rtl="0" eaLnBrk="1" latinLnBrk="0" hangingPunct="1">
        <a:spcBef>
          <a:spcPct val="20000"/>
        </a:spcBef>
        <a:buClr>
          <a:schemeClr val="accent5"/>
        </a:buClr>
        <a:buFontTx/>
        <a:buChar char="•"/>
        <a:defRPr kumimoji="0" sz="6100" kern="1200">
          <a:solidFill>
            <a:schemeClr val="tx1"/>
          </a:solidFill>
          <a:latin typeface="+mn-lt"/>
          <a:ea typeface="+mn-ea"/>
          <a:cs typeface="+mn-cs"/>
        </a:defRPr>
      </a:lvl5pPr>
      <a:lvl6pPr marL="5642336" indent="-626927" algn="l" rtl="0" eaLnBrk="1" latinLnBrk="0" hangingPunct="1">
        <a:spcBef>
          <a:spcPct val="20000"/>
        </a:spcBef>
        <a:buClr>
          <a:schemeClr val="accent6"/>
        </a:buClr>
        <a:buSzPct val="80000"/>
        <a:buFont typeface="Wingdings 2"/>
        <a:buChar char=""/>
        <a:defRPr kumimoji="0" sz="6100" kern="1200">
          <a:solidFill>
            <a:schemeClr val="tx1"/>
          </a:solidFill>
          <a:latin typeface="+mn-lt"/>
          <a:ea typeface="+mn-ea"/>
          <a:cs typeface="+mn-cs"/>
        </a:defRPr>
      </a:lvl6pPr>
      <a:lvl7pPr marL="6582726" indent="-626927" algn="l" rtl="0" eaLnBrk="1" latinLnBrk="0" hangingPunct="1">
        <a:spcBef>
          <a:spcPct val="20000"/>
        </a:spcBef>
        <a:buClr>
          <a:schemeClr val="accent1">
            <a:shade val="75000"/>
          </a:schemeClr>
        </a:buClr>
        <a:buSzPct val="90000"/>
        <a:buChar char="•"/>
        <a:defRPr kumimoji="0" sz="5500" kern="1200" baseline="0">
          <a:solidFill>
            <a:schemeClr val="tx1"/>
          </a:solidFill>
          <a:latin typeface="+mn-lt"/>
          <a:ea typeface="+mn-ea"/>
          <a:cs typeface="+mn-cs"/>
        </a:defRPr>
      </a:lvl7pPr>
      <a:lvl8pPr marL="7209652" indent="-626927" algn="l" rtl="0" eaLnBrk="1" latinLnBrk="0" hangingPunct="1">
        <a:spcBef>
          <a:spcPct val="20000"/>
        </a:spcBef>
        <a:buClr>
          <a:schemeClr val="accent4">
            <a:shade val="75000"/>
          </a:schemeClr>
        </a:buClr>
        <a:buChar char="•"/>
        <a:defRPr kumimoji="0" sz="5500" kern="1200">
          <a:solidFill>
            <a:schemeClr val="tx1"/>
          </a:solidFill>
          <a:latin typeface="+mn-lt"/>
          <a:ea typeface="+mn-ea"/>
          <a:cs typeface="+mn-cs"/>
        </a:defRPr>
      </a:lvl8pPr>
      <a:lvl9pPr marL="8150042" indent="-626927" algn="l" rtl="0" eaLnBrk="1" latinLnBrk="0" hangingPunct="1">
        <a:spcBef>
          <a:spcPct val="20000"/>
        </a:spcBef>
        <a:buClr>
          <a:schemeClr val="accent2">
            <a:shade val="75000"/>
          </a:schemeClr>
        </a:buClr>
        <a:buSzPct val="90000"/>
        <a:buChar char="•"/>
        <a:defRPr kumimoji="0" sz="48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315" algn="l" rtl="0" eaLnBrk="1" latinLnBrk="0" hangingPunct="1">
        <a:defRPr kumimoji="0" kern="1200">
          <a:solidFill>
            <a:schemeClr val="tx1"/>
          </a:solidFill>
          <a:latin typeface="+mn-lt"/>
          <a:ea typeface="+mn-ea"/>
          <a:cs typeface="+mn-cs"/>
        </a:defRPr>
      </a:lvl2pPr>
      <a:lvl3pPr marL="3134632" algn="l" rtl="0" eaLnBrk="1" latinLnBrk="0" hangingPunct="1">
        <a:defRPr kumimoji="0" kern="1200">
          <a:solidFill>
            <a:schemeClr val="tx1"/>
          </a:solidFill>
          <a:latin typeface="+mn-lt"/>
          <a:ea typeface="+mn-ea"/>
          <a:cs typeface="+mn-cs"/>
        </a:defRPr>
      </a:lvl3pPr>
      <a:lvl4pPr marL="4701946" algn="l" rtl="0" eaLnBrk="1" latinLnBrk="0" hangingPunct="1">
        <a:defRPr kumimoji="0" kern="1200">
          <a:solidFill>
            <a:schemeClr val="tx1"/>
          </a:solidFill>
          <a:latin typeface="+mn-lt"/>
          <a:ea typeface="+mn-ea"/>
          <a:cs typeface="+mn-cs"/>
        </a:defRPr>
      </a:lvl4pPr>
      <a:lvl5pPr marL="6269262" algn="l" rtl="0" eaLnBrk="1" latinLnBrk="0" hangingPunct="1">
        <a:defRPr kumimoji="0" kern="1200">
          <a:solidFill>
            <a:schemeClr val="tx1"/>
          </a:solidFill>
          <a:latin typeface="+mn-lt"/>
          <a:ea typeface="+mn-ea"/>
          <a:cs typeface="+mn-cs"/>
        </a:defRPr>
      </a:lvl5pPr>
      <a:lvl6pPr marL="7836579" algn="l" rtl="0" eaLnBrk="1" latinLnBrk="0" hangingPunct="1">
        <a:defRPr kumimoji="0" kern="1200">
          <a:solidFill>
            <a:schemeClr val="tx1"/>
          </a:solidFill>
          <a:latin typeface="+mn-lt"/>
          <a:ea typeface="+mn-ea"/>
          <a:cs typeface="+mn-cs"/>
        </a:defRPr>
      </a:lvl6pPr>
      <a:lvl7pPr marL="9403894" algn="l" rtl="0" eaLnBrk="1" latinLnBrk="0" hangingPunct="1">
        <a:defRPr kumimoji="0" kern="1200">
          <a:solidFill>
            <a:schemeClr val="tx1"/>
          </a:solidFill>
          <a:latin typeface="+mn-lt"/>
          <a:ea typeface="+mn-ea"/>
          <a:cs typeface="+mn-cs"/>
        </a:defRPr>
      </a:lvl7pPr>
      <a:lvl8pPr marL="10971208" algn="l" rtl="0" eaLnBrk="1" latinLnBrk="0" hangingPunct="1">
        <a:defRPr kumimoji="0" kern="1200">
          <a:solidFill>
            <a:schemeClr val="tx1"/>
          </a:solidFill>
          <a:latin typeface="+mn-lt"/>
          <a:ea typeface="+mn-ea"/>
          <a:cs typeface="+mn-cs"/>
        </a:defRPr>
      </a:lvl8pPr>
      <a:lvl9pPr marL="12538525"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358B0-0FD0-8D81-0C7A-3D3066750B60}"/>
              </a:ext>
            </a:extLst>
          </p:cNvPr>
          <p:cNvSpPr/>
          <p:nvPr/>
        </p:nvSpPr>
        <p:spPr bwMode="auto">
          <a:xfrm>
            <a:off x="34822371" y="12645263"/>
            <a:ext cx="5181599" cy="344310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3762281" fontAlgn="base">
              <a:spcBef>
                <a:spcPct val="0"/>
              </a:spcBef>
              <a:spcAft>
                <a:spcPct val="0"/>
              </a:spcAft>
            </a:pPr>
            <a:endParaRPr lang="en-US" sz="2600">
              <a:latin typeface="Arial" pitchFamily="34" charset="0"/>
            </a:endParaRPr>
          </a:p>
        </p:txBody>
      </p:sp>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79897" y="5300392"/>
            <a:ext cx="140208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3" rIns="74243" bIns="37123" anchor="ctr"/>
          <a:lstStyle/>
          <a:p>
            <a:pPr algn="ctr" defTabSz="2418394"/>
            <a:r>
              <a:rPr lang="en-US" sz="4000" b="1" dirty="0">
                <a:solidFill>
                  <a:srgbClr val="FFE596"/>
                </a:solidFill>
              </a:rPr>
              <a:t>Introduction</a:t>
            </a:r>
          </a:p>
        </p:txBody>
      </p:sp>
      <p:sp>
        <p:nvSpPr>
          <p:cNvPr id="6" name="Rectangle 21">
            <a:extLst>
              <a:ext uri="{FF2B5EF4-FFF2-40B4-BE49-F238E27FC236}">
                <a16:creationId xmlns:a16="http://schemas.microsoft.com/office/drawing/2014/main" id="{8BE6652A-F5BA-21A5-247E-9876F73BA30E}"/>
              </a:ext>
            </a:extLst>
          </p:cNvPr>
          <p:cNvSpPr>
            <a:spLocks noChangeArrowheads="1"/>
          </p:cNvSpPr>
          <p:nvPr/>
        </p:nvSpPr>
        <p:spPr bwMode="auto">
          <a:xfrm>
            <a:off x="29690503" y="16310693"/>
            <a:ext cx="14020800" cy="914400"/>
          </a:xfrm>
          <a:prstGeom prst="rect">
            <a:avLst/>
          </a:prstGeom>
          <a:solidFill>
            <a:srgbClr val="0C5449"/>
          </a:solidFill>
          <a:ln w="9525">
            <a:noFill/>
            <a:miter lim="800000"/>
            <a:headEnd/>
            <a:tailEnd/>
          </a:ln>
          <a:effectLst/>
        </p:spPr>
        <p:txBody>
          <a:bodyPr wrap="none" lIns="74243" tIns="37123" rIns="74243" bIns="37123" anchor="ctr"/>
          <a:lstStyle/>
          <a:p>
            <a:pPr algn="ctr" defTabSz="2418394"/>
            <a:r>
              <a:rPr lang="en-US" sz="4000" b="1">
                <a:solidFill>
                  <a:srgbClr val="FFE596"/>
                </a:solidFill>
              </a:rPr>
              <a:t>References</a:t>
            </a:r>
          </a:p>
        </p:txBody>
      </p:sp>
      <p:sp>
        <p:nvSpPr>
          <p:cNvPr id="7" name="Rectangle 22">
            <a:extLst>
              <a:ext uri="{FF2B5EF4-FFF2-40B4-BE49-F238E27FC236}">
                <a16:creationId xmlns:a16="http://schemas.microsoft.com/office/drawing/2014/main" id="{1DE130F6-AE26-7194-A3C6-46584F0F7F2F}"/>
              </a:ext>
            </a:extLst>
          </p:cNvPr>
          <p:cNvSpPr>
            <a:spLocks noChangeArrowheads="1"/>
          </p:cNvSpPr>
          <p:nvPr/>
        </p:nvSpPr>
        <p:spPr bwMode="auto">
          <a:xfrm>
            <a:off x="14935200" y="5300392"/>
            <a:ext cx="140208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3" rIns="74243" bIns="37123" anchor="ctr"/>
          <a:lstStyle/>
          <a:p>
            <a:pPr algn="ctr" defTabSz="2418394"/>
            <a:r>
              <a:rPr lang="en-US" sz="4000" b="1">
                <a:solidFill>
                  <a:srgbClr val="FFE596"/>
                </a:solidFill>
              </a:rPr>
              <a:t>Methods</a:t>
            </a:r>
          </a:p>
        </p:txBody>
      </p:sp>
      <p:sp>
        <p:nvSpPr>
          <p:cNvPr id="8" name="Rectangle 24">
            <a:extLst>
              <a:ext uri="{FF2B5EF4-FFF2-40B4-BE49-F238E27FC236}">
                <a16:creationId xmlns:a16="http://schemas.microsoft.com/office/drawing/2014/main" id="{AABA19C6-147F-F1A8-EAFA-36C9F81735DE}"/>
              </a:ext>
            </a:extLst>
          </p:cNvPr>
          <p:cNvSpPr>
            <a:spLocks noChangeArrowheads="1"/>
          </p:cNvSpPr>
          <p:nvPr/>
        </p:nvSpPr>
        <p:spPr bwMode="auto">
          <a:xfrm>
            <a:off x="14950440" y="12919080"/>
            <a:ext cx="140208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3" rIns="74243" bIns="37123" anchor="ctr"/>
          <a:lstStyle/>
          <a:p>
            <a:pPr algn="ctr" defTabSz="2418394"/>
            <a:r>
              <a:rPr lang="en-US" sz="4000" b="1">
                <a:solidFill>
                  <a:srgbClr val="FFE596"/>
                </a:solidFill>
              </a:rPr>
              <a:t>Results</a:t>
            </a:r>
          </a:p>
        </p:txBody>
      </p:sp>
      <p:sp>
        <p:nvSpPr>
          <p:cNvPr id="9" name="Rectangle 25">
            <a:extLst>
              <a:ext uri="{FF2B5EF4-FFF2-40B4-BE49-F238E27FC236}">
                <a16:creationId xmlns:a16="http://schemas.microsoft.com/office/drawing/2014/main" id="{1BAF952D-7AE3-30E5-A208-B29EC8C1CF0D}"/>
              </a:ext>
            </a:extLst>
          </p:cNvPr>
          <p:cNvSpPr>
            <a:spLocks noChangeArrowheads="1"/>
          </p:cNvSpPr>
          <p:nvPr/>
        </p:nvSpPr>
        <p:spPr bwMode="auto">
          <a:xfrm>
            <a:off x="29690503" y="5300392"/>
            <a:ext cx="140208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3" rIns="74243" bIns="37123" anchor="ctr"/>
          <a:lstStyle/>
          <a:p>
            <a:pPr algn="ctr" defTabSz="2418394"/>
            <a:r>
              <a:rPr lang="en-US" sz="4000" b="1" dirty="0">
                <a:solidFill>
                  <a:srgbClr val="FFE596"/>
                </a:solidFill>
              </a:rPr>
              <a:t>Conclusion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7349705" y="872156"/>
            <a:ext cx="35787399" cy="2058768"/>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800" kern="0" dirty="0">
                <a:solidFill>
                  <a:srgbClr val="FFDB6F"/>
                </a:solidFill>
              </a:rPr>
              <a:t>Title – this is a 96” x 48”  (8’ x 4’) poster (2:1 ratio), 96 point Lato title heading, </a:t>
            </a:r>
          </a:p>
          <a:p>
            <a:pPr algn="ctr"/>
            <a:r>
              <a:rPr lang="en-US" sz="4800" kern="0" dirty="0">
                <a:solidFill>
                  <a:srgbClr val="FFDB6F"/>
                </a:solidFill>
              </a:rPr>
              <a:t>legible 16 feet away when printed at 200%</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7349706" y="3088720"/>
            <a:ext cx="35787398" cy="1565341"/>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3200" kern="0" dirty="0">
                <a:solidFill>
                  <a:srgbClr val="FFE596"/>
                </a:solidFill>
              </a:rPr>
              <a:t>Authors and affiliations</a:t>
            </a:r>
          </a:p>
          <a:p>
            <a:pPr marL="0" indent="0" algn="ctr">
              <a:spcBef>
                <a:spcPts val="0"/>
              </a:spcBef>
              <a:buNone/>
            </a:pPr>
            <a:r>
              <a:rPr lang="en-US" sz="3200" kern="0" dirty="0">
                <a:solidFill>
                  <a:srgbClr val="FFE596"/>
                </a:solidFill>
              </a:rPr>
              <a:t>64 point Lato medium body when printed at 200%</a:t>
            </a:r>
          </a:p>
        </p:txBody>
      </p:sp>
      <p:sp>
        <p:nvSpPr>
          <p:cNvPr id="12" name="Rectangle 11">
            <a:extLst>
              <a:ext uri="{FF2B5EF4-FFF2-40B4-BE49-F238E27FC236}">
                <a16:creationId xmlns:a16="http://schemas.microsoft.com/office/drawing/2014/main" id="{EBBF1069-4DCA-5396-5861-FB980649BB34}"/>
              </a:ext>
            </a:extLst>
          </p:cNvPr>
          <p:cNvSpPr/>
          <p:nvPr/>
        </p:nvSpPr>
        <p:spPr>
          <a:xfrm>
            <a:off x="33405049" y="10278967"/>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a:extLst>
              <a:ext uri="{FF2B5EF4-FFF2-40B4-BE49-F238E27FC236}">
                <a16:creationId xmlns:a16="http://schemas.microsoft.com/office/drawing/2014/main" id="{153AC745-3698-B56F-3C5D-A14BD2558D45}"/>
              </a:ext>
            </a:extLst>
          </p:cNvPr>
          <p:cNvSpPr/>
          <p:nvPr/>
        </p:nvSpPr>
        <p:spPr>
          <a:xfrm>
            <a:off x="36864529" y="10278967"/>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CED3A975-AE5C-5C93-67E3-D85BD0F8ED6D}"/>
              </a:ext>
            </a:extLst>
          </p:cNvPr>
          <p:cNvSpPr/>
          <p:nvPr/>
        </p:nvSpPr>
        <p:spPr>
          <a:xfrm>
            <a:off x="29945569" y="10278967"/>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Box 14">
            <a:extLst>
              <a:ext uri="{FF2B5EF4-FFF2-40B4-BE49-F238E27FC236}">
                <a16:creationId xmlns:a16="http://schemas.microsoft.com/office/drawing/2014/main" id="{440F7111-E208-000D-F331-629D468A5DAA}"/>
              </a:ext>
            </a:extLst>
          </p:cNvPr>
          <p:cNvSpPr txBox="1"/>
          <p:nvPr/>
        </p:nvSpPr>
        <p:spPr>
          <a:xfrm>
            <a:off x="29945570" y="9420700"/>
            <a:ext cx="13540685" cy="858267"/>
          </a:xfrm>
          <a:prstGeom prst="rect">
            <a:avLst/>
          </a:prstGeom>
          <a:noFill/>
        </p:spPr>
        <p:txBody>
          <a:bodyPr wrap="square" rtlCol="0">
            <a:noAutofit/>
          </a:bodyPr>
          <a:lstStyle/>
          <a:p>
            <a:pPr>
              <a:spcAft>
                <a:spcPts val="1200"/>
              </a:spcAft>
            </a:pPr>
            <a:r>
              <a:rPr lang="en-US" sz="1800" dirty="0"/>
              <a:t>Below are 3 accent gradients you can use as part of the WSU color branding.</a:t>
            </a:r>
          </a:p>
        </p:txBody>
      </p:sp>
      <p:sp>
        <p:nvSpPr>
          <p:cNvPr id="16" name="TextBox 15">
            <a:extLst>
              <a:ext uri="{FF2B5EF4-FFF2-40B4-BE49-F238E27FC236}">
                <a16:creationId xmlns:a16="http://schemas.microsoft.com/office/drawing/2014/main" id="{8A991CEB-0252-0838-1EE3-FF38090C99AF}"/>
              </a:ext>
            </a:extLst>
          </p:cNvPr>
          <p:cNvSpPr txBox="1"/>
          <p:nvPr/>
        </p:nvSpPr>
        <p:spPr>
          <a:xfrm>
            <a:off x="404946" y="6338855"/>
            <a:ext cx="13471077" cy="14452861"/>
          </a:xfrm>
          <a:prstGeom prst="rect">
            <a:avLst/>
          </a:prstGeom>
          <a:noFill/>
        </p:spPr>
        <p:txBody>
          <a:bodyPr wrap="square" rtlCol="0">
            <a:noAutofit/>
          </a:bodyPr>
          <a:lstStyle/>
          <a:p>
            <a:pPr>
              <a:spcAft>
                <a:spcPts val="1200"/>
              </a:spcAft>
            </a:pPr>
            <a:r>
              <a:rPr lang="en-US" sz="1800" dirty="0"/>
              <a:t>Any posters that are meant to be read at a minimum distance; the following sizes are suggested: (when printed at 200%)</a:t>
            </a:r>
          </a:p>
          <a:p>
            <a:pPr marL="576248" indent="-347654">
              <a:spcAft>
                <a:spcPts val="1200"/>
              </a:spcAft>
              <a:buFont typeface="Arial" panose="020B0604020202020204" pitchFamily="34" charset="0"/>
              <a:buChar char="•"/>
            </a:pPr>
            <a:r>
              <a:rPr lang="en-US" sz="1800" dirty="0"/>
              <a:t>Title: 96 pt bolded</a:t>
            </a:r>
          </a:p>
          <a:p>
            <a:pPr marL="576248" indent="-347654">
              <a:spcAft>
                <a:spcPts val="1200"/>
              </a:spcAft>
              <a:buFont typeface="Arial" panose="020B0604020202020204" pitchFamily="34" charset="0"/>
              <a:buChar char="•"/>
            </a:pPr>
            <a:r>
              <a:rPr lang="en-US" sz="1800" dirty="0"/>
              <a:t>Authors and affiliations: 54 - 60 </a:t>
            </a:r>
            <a:r>
              <a:rPr lang="en-US" sz="1800" dirty="0" err="1"/>
              <a:t>pt</a:t>
            </a:r>
            <a:endParaRPr lang="en-US" sz="1800" dirty="0"/>
          </a:p>
          <a:p>
            <a:pPr marL="576248" indent="-347654">
              <a:spcAft>
                <a:spcPts val="1200"/>
              </a:spcAft>
              <a:buFont typeface="Arial" panose="020B0604020202020204" pitchFamily="34" charset="0"/>
              <a:buChar char="•"/>
            </a:pPr>
            <a:r>
              <a:rPr lang="en-US" sz="1800" dirty="0"/>
              <a:t>Headings: 80 pt</a:t>
            </a:r>
          </a:p>
          <a:p>
            <a:pPr marL="576248" indent="-347654">
              <a:spcAft>
                <a:spcPts val="1200"/>
              </a:spcAft>
              <a:buFont typeface="Arial" panose="020B0604020202020204" pitchFamily="34" charset="0"/>
              <a:buChar char="•"/>
            </a:pPr>
            <a:r>
              <a:rPr lang="en-US" sz="1800" dirty="0"/>
              <a:t>Body text: 24 - 36 pt</a:t>
            </a:r>
          </a:p>
          <a:p>
            <a:pPr marL="576248" indent="-347654">
              <a:spcAft>
                <a:spcPts val="1200"/>
              </a:spcAft>
              <a:buFont typeface="Arial" panose="020B0604020202020204" pitchFamily="34" charset="0"/>
              <a:buChar char="•"/>
            </a:pPr>
            <a:r>
              <a:rPr lang="en-US" sz="1800" dirty="0"/>
              <a:t>Captions: 18 </a:t>
            </a:r>
            <a:r>
              <a:rPr lang="en-US" sz="1800" dirty="0" err="1"/>
              <a:t>pt</a:t>
            </a:r>
            <a:endParaRPr lang="en-US" sz="1800" dirty="0"/>
          </a:p>
          <a:p>
            <a:pPr>
              <a:spcAft>
                <a:spcPts val="1200"/>
              </a:spcAft>
            </a:pPr>
            <a:r>
              <a:rPr lang="en-US" sz="1800" dirty="0"/>
              <a:t>For readability, the following sizes are suggested for the body text:</a:t>
            </a:r>
          </a:p>
          <a:p>
            <a:pPr marL="576248" indent="-347654">
              <a:spcAft>
                <a:spcPts val="1200"/>
              </a:spcAft>
              <a:buFont typeface="Arial" panose="020B0604020202020204" pitchFamily="34" charset="0"/>
              <a:buChar char="•"/>
            </a:pPr>
            <a:r>
              <a:rPr lang="en-US" sz="1800" dirty="0"/>
              <a:t>To be legible at 6 feet use 30 point. (most common for conferences)</a:t>
            </a:r>
          </a:p>
          <a:p>
            <a:pPr marL="576248" indent="-347654">
              <a:spcAft>
                <a:spcPts val="1200"/>
              </a:spcAft>
              <a:buFont typeface="Arial" panose="020B0604020202020204" pitchFamily="34" charset="0"/>
              <a:buChar char="•"/>
            </a:pPr>
            <a:r>
              <a:rPr lang="en-US" sz="1800" dirty="0"/>
              <a:t>To be legible at 10 feet use 48 point.</a:t>
            </a:r>
          </a:p>
          <a:p>
            <a:pPr marL="576248" indent="-347654">
              <a:spcAft>
                <a:spcPts val="1200"/>
              </a:spcAft>
              <a:buFont typeface="Arial" panose="020B0604020202020204" pitchFamily="34" charset="0"/>
              <a:buChar char="•"/>
            </a:pPr>
            <a:r>
              <a:rPr lang="en-US" sz="1800" dirty="0"/>
              <a:t>To be legible at 12 feet use 60 point.</a:t>
            </a:r>
          </a:p>
          <a:p>
            <a:pPr marL="576248" indent="-347654">
              <a:spcAft>
                <a:spcPts val="1200"/>
              </a:spcAft>
              <a:buFont typeface="Arial" panose="020B0604020202020204" pitchFamily="34" charset="0"/>
              <a:buChar char="•"/>
            </a:pPr>
            <a:r>
              <a:rPr lang="en-US" sz="1800" dirty="0"/>
              <a:t>To be legible at 14 feet use 72 point.</a:t>
            </a:r>
          </a:p>
          <a:p>
            <a:pPr marL="228594">
              <a:spcAft>
                <a:spcPts val="1200"/>
              </a:spcAft>
            </a:pPr>
            <a:r>
              <a:rPr lang="en-US" sz="1800" dirty="0"/>
              <a:t>Text and figures should be readable from around 5-7 feet away</a:t>
            </a:r>
          </a:p>
          <a:p>
            <a:pPr marL="576248" indent="-347654">
              <a:spcAft>
                <a:spcPts val="1200"/>
              </a:spcAft>
              <a:buFont typeface="Arial" panose="020B0604020202020204" pitchFamily="34" charset="0"/>
              <a:buChar char="•"/>
            </a:pPr>
            <a:r>
              <a:rPr lang="en-US" sz="1800" dirty="0"/>
              <a:t>Use a sans serif typeface (e.g., </a:t>
            </a:r>
            <a:r>
              <a:rPr lang="en-US" sz="1800" dirty="0" err="1"/>
              <a:t>Lato</a:t>
            </a:r>
            <a:r>
              <a:rPr lang="en-US" sz="1800" dirty="0"/>
              <a:t>, Arial, Open Sans, Helvetica, etc.). Our poster templates use the sans serif font </a:t>
            </a:r>
            <a:r>
              <a:rPr lang="en-US" sz="1800" dirty="0" err="1"/>
              <a:t>Lato</a:t>
            </a:r>
            <a:r>
              <a:rPr lang="en-US" sz="1800" dirty="0"/>
              <a:t>, which can be downloaded from </a:t>
            </a:r>
            <a:r>
              <a:rPr lang="en-US" sz="1800" dirty="0">
                <a:hlinkClick r:id="rId2"/>
              </a:rPr>
              <a:t>the link provided on our FAQ page </a:t>
            </a:r>
            <a:r>
              <a:rPr lang="en-US" sz="1800" dirty="0"/>
              <a:t>or from Google: </a:t>
            </a:r>
            <a:r>
              <a:rPr lang="en-US" sz="1800" dirty="0">
                <a:hlinkClick r:id="rId3"/>
              </a:rPr>
              <a:t>https://fonts.google.com/specimen/Lato</a:t>
            </a:r>
            <a:endParaRPr lang="en-US" sz="1800" dirty="0"/>
          </a:p>
          <a:p>
            <a:pPr marL="576248" indent="-347654">
              <a:spcAft>
                <a:spcPts val="1200"/>
              </a:spcAft>
              <a:buFont typeface="Arial" panose="020B0604020202020204" pitchFamily="34" charset="0"/>
              <a:buChar char="•"/>
            </a:pPr>
            <a:r>
              <a:rPr lang="en-US" sz="1800" dirty="0"/>
              <a:t>This poster uses </a:t>
            </a:r>
            <a:r>
              <a:rPr lang="en-US" sz="1800" dirty="0" err="1"/>
              <a:t>Lato</a:t>
            </a:r>
            <a:r>
              <a:rPr lang="en-US" sz="1800" dirty="0"/>
              <a:t> font and the theme has been mapped to that font. If you copy/paste text from documents, please ensure fonts are correct. Mismatched fonts in posters are a distraction and aesthetically degrades the quality of your presentation.</a:t>
            </a:r>
          </a:p>
          <a:p>
            <a:pPr marL="576248" indent="-347654">
              <a:spcAft>
                <a:spcPts val="1200"/>
              </a:spcAft>
              <a:buFont typeface="Arial" panose="020B0604020202020204" pitchFamily="34" charset="0"/>
              <a:buChar char="•"/>
            </a:pPr>
            <a:r>
              <a:rPr lang="en-US" sz="1800" dirty="0"/>
              <a:t>For more information about creating accessible design with color and type, please reference </a:t>
            </a:r>
            <a:r>
              <a:rPr lang="en-US" sz="1800" dirty="0">
                <a:hlinkClick r:id="rId4"/>
              </a:rPr>
              <a:t>https://medcom.med.wayne.edu/creating-accessible-design</a:t>
            </a:r>
            <a:endParaRPr lang="en-US" sz="1800" dirty="0"/>
          </a:p>
          <a:p>
            <a:r>
              <a:rPr lang="en-US" sz="1800" b="1" dirty="0"/>
              <a:t>Text – good examples</a:t>
            </a:r>
          </a:p>
          <a:p>
            <a:r>
              <a:rPr lang="en-US" sz="1800" dirty="0"/>
              <a:t>Text should be high contrast, the following provide the best contrast for reading and printing:</a:t>
            </a:r>
          </a:p>
          <a:p>
            <a:pPr marL="579424" indent="-411152">
              <a:buFont typeface="Arial" panose="020B0604020202020204" pitchFamily="34" charset="0"/>
              <a:buChar char="•"/>
            </a:pPr>
            <a:r>
              <a:rPr lang="en-US" sz="1800" dirty="0"/>
              <a:t>Black on white</a:t>
            </a:r>
          </a:p>
          <a:p>
            <a:pPr marL="579424" indent="-411152">
              <a:buFont typeface="Arial" panose="020B0604020202020204" pitchFamily="34" charset="0"/>
              <a:buChar char="•"/>
            </a:pPr>
            <a:r>
              <a:rPr lang="en-US" sz="1800" dirty="0">
                <a:solidFill>
                  <a:srgbClr val="00594F"/>
                </a:solidFill>
              </a:rPr>
              <a:t>WSU primary green on white</a:t>
            </a:r>
          </a:p>
          <a:p>
            <a:pPr marL="579424" indent="-411152">
              <a:buFont typeface="Arial" panose="020B0604020202020204" pitchFamily="34" charset="0"/>
              <a:buChar char="•"/>
            </a:pPr>
            <a:r>
              <a:rPr lang="en-US" sz="1800" dirty="0">
                <a:solidFill>
                  <a:schemeClr val="bg2">
                    <a:lumMod val="25000"/>
                  </a:schemeClr>
                </a:solidFill>
              </a:rPr>
              <a:t>Dark gray on white</a:t>
            </a:r>
          </a:p>
          <a:p>
            <a:pPr marL="579424" indent="-411152">
              <a:buFont typeface="Arial" panose="020B0604020202020204" pitchFamily="34" charset="0"/>
              <a:buChar char="•"/>
            </a:pPr>
            <a:r>
              <a:rPr lang="en-US" sz="1800" b="1" dirty="0">
                <a:solidFill>
                  <a:srgbClr val="00594F"/>
                </a:solidFill>
                <a:highlight>
                  <a:srgbClr val="FFC844"/>
                </a:highlight>
              </a:rPr>
              <a:t>WSU primary green on WSU primary yellow </a:t>
            </a:r>
          </a:p>
          <a:p>
            <a:pPr marL="579424" indent="-411152">
              <a:buFont typeface="Arial" panose="020B0604020202020204" pitchFamily="34" charset="0"/>
              <a:buChar char="•"/>
            </a:pPr>
            <a:r>
              <a:rPr lang="en-US" sz="1800" b="1" dirty="0">
                <a:solidFill>
                  <a:srgbClr val="FFC844"/>
                </a:solidFill>
                <a:highlight>
                  <a:srgbClr val="00594F"/>
                </a:highlight>
              </a:rPr>
              <a:t>WSU primary yellow on WSU primary green</a:t>
            </a:r>
            <a:endParaRPr lang="en-US" sz="1800" dirty="0">
              <a:solidFill>
                <a:schemeClr val="bg2">
                  <a:lumMod val="25000"/>
                </a:schemeClr>
              </a:solidFill>
            </a:endParaRPr>
          </a:p>
          <a:p>
            <a:pPr marL="579424" indent="-411152">
              <a:buClr>
                <a:srgbClr val="00594F"/>
              </a:buClr>
              <a:buFont typeface="Arial" panose="020B0604020202020204" pitchFamily="34" charset="0"/>
              <a:buChar char="•"/>
            </a:pPr>
            <a:r>
              <a:rPr lang="en-US" sz="1800" dirty="0">
                <a:solidFill>
                  <a:schemeClr val="bg1"/>
                </a:solidFill>
                <a:highlight>
                  <a:srgbClr val="00594F"/>
                </a:highlight>
              </a:rPr>
              <a:t>White on WSU primary green</a:t>
            </a:r>
          </a:p>
          <a:p>
            <a:pPr marL="576248" indent="-347654">
              <a:spcAft>
                <a:spcPts val="1200"/>
              </a:spcAft>
              <a:buFont typeface="Arial" panose="020B0604020202020204" pitchFamily="34" charset="0"/>
              <a:buChar char="•"/>
            </a:pPr>
            <a:endParaRPr lang="en-US" sz="1800" dirty="0"/>
          </a:p>
          <a:p>
            <a:pPr marL="576248" indent="-347654">
              <a:spcAft>
                <a:spcPts val="1200"/>
              </a:spcAft>
              <a:buFont typeface="Arial" panose="020B0604020202020204" pitchFamily="34" charset="0"/>
              <a:buChar char="•"/>
            </a:pPr>
            <a:endParaRPr lang="en-US" sz="1800" dirty="0"/>
          </a:p>
        </p:txBody>
      </p:sp>
      <p:graphicFrame>
        <p:nvGraphicFramePr>
          <p:cNvPr id="17" name="Chart 16">
            <a:extLst>
              <a:ext uri="{FF2B5EF4-FFF2-40B4-BE49-F238E27FC236}">
                <a16:creationId xmlns:a16="http://schemas.microsoft.com/office/drawing/2014/main" id="{4F308504-1530-FC5E-E9DB-8DB8C0EFDA1E}"/>
              </a:ext>
            </a:extLst>
          </p:cNvPr>
          <p:cNvGraphicFramePr/>
          <p:nvPr>
            <p:extLst>
              <p:ext uri="{D42A27DB-BD31-4B8C-83A1-F6EECF244321}">
                <p14:modId xmlns:p14="http://schemas.microsoft.com/office/powerpoint/2010/main" val="1680769305"/>
              </p:ext>
            </p:extLst>
          </p:nvPr>
        </p:nvGraphicFramePr>
        <p:xfrm>
          <a:off x="22370341" y="16568709"/>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8837973A-6411-BB3F-A440-A597A8ADDD41}"/>
              </a:ext>
            </a:extLst>
          </p:cNvPr>
          <p:cNvSpPr txBox="1"/>
          <p:nvPr/>
        </p:nvSpPr>
        <p:spPr>
          <a:xfrm>
            <a:off x="15174685" y="6338852"/>
            <a:ext cx="13353564" cy="6306411"/>
          </a:xfrm>
          <a:prstGeom prst="rect">
            <a:avLst/>
          </a:prstGeom>
          <a:noFill/>
        </p:spPr>
        <p:txBody>
          <a:bodyPr wrap="square" numCol="2" spcCol="914400">
            <a:noAutofit/>
          </a:bodyPr>
          <a:lstStyle/>
          <a:p>
            <a:r>
              <a:rPr lang="en-US" sz="1800" b="1" dirty="0"/>
              <a:t>Text – poor/inaccessible examples</a:t>
            </a:r>
          </a:p>
          <a:p>
            <a:r>
              <a:rPr lang="en-US" sz="1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800" dirty="0"/>
          </a:p>
          <a:p>
            <a:endParaRPr lang="en-US" sz="1800" dirty="0"/>
          </a:p>
          <a:p>
            <a:endParaRPr lang="en-US" sz="1800" dirty="0"/>
          </a:p>
          <a:p>
            <a:endParaRPr lang="en-US" sz="1800" dirty="0"/>
          </a:p>
          <a:p>
            <a:endParaRPr lang="en-US" sz="1800" dirty="0"/>
          </a:p>
          <a:p>
            <a:endParaRPr lang="en-US" sz="1800" dirty="0"/>
          </a:p>
          <a:p>
            <a:pPr marL="457189" indent="-334954">
              <a:buFont typeface="Arial" panose="020B0604020202020204" pitchFamily="34" charset="0"/>
              <a:buChar char="•"/>
            </a:pPr>
            <a:r>
              <a:rPr lang="en-US" sz="1800" dirty="0"/>
              <a:t>Black on white</a:t>
            </a:r>
          </a:p>
          <a:p>
            <a:pPr marL="457189" indent="-334954">
              <a:buFont typeface="Arial" panose="020B0604020202020204" pitchFamily="34" charset="0"/>
              <a:buChar char="•"/>
            </a:pPr>
            <a:r>
              <a:rPr lang="en-US" sz="1800" dirty="0">
                <a:solidFill>
                  <a:srgbClr val="3D7A67"/>
                </a:solidFill>
                <a:highlight>
                  <a:srgbClr val="093F39"/>
                </a:highlight>
              </a:rPr>
              <a:t>Light green on WSU primary green</a:t>
            </a:r>
          </a:p>
          <a:p>
            <a:pPr marL="457189" indent="-334954">
              <a:buFont typeface="Arial" panose="020B0604020202020204" pitchFamily="34" charset="0"/>
              <a:buChar char="•"/>
            </a:pPr>
            <a:r>
              <a:rPr lang="en-US" sz="1800" dirty="0">
                <a:solidFill>
                  <a:schemeClr val="bg2">
                    <a:lumMod val="25000"/>
                  </a:schemeClr>
                </a:solidFill>
                <a:highlight>
                  <a:srgbClr val="093F39"/>
                </a:highlight>
              </a:rPr>
              <a:t>Dark gray on WSU primary green</a:t>
            </a:r>
          </a:p>
          <a:p>
            <a:pPr marL="457189" indent="-334954">
              <a:buFont typeface="Arial" panose="020B0604020202020204" pitchFamily="34" charset="0"/>
              <a:buChar char="•"/>
            </a:pPr>
            <a:r>
              <a:rPr lang="en-US" sz="1800" b="1" dirty="0">
                <a:solidFill>
                  <a:schemeClr val="bg1"/>
                </a:solidFill>
                <a:highlight>
                  <a:srgbClr val="FFC844"/>
                </a:highlight>
              </a:rPr>
              <a:t>White on WSU primary yellow </a:t>
            </a:r>
          </a:p>
          <a:p>
            <a:pPr marL="457189" indent="-334954">
              <a:buFont typeface="Arial" panose="020B0604020202020204" pitchFamily="34" charset="0"/>
              <a:buChar char="•"/>
            </a:pPr>
            <a:r>
              <a:rPr lang="en-US" sz="1800" b="1" dirty="0">
                <a:highlight>
                  <a:srgbClr val="00594F"/>
                </a:highlight>
              </a:rPr>
              <a:t>Black on WSU primary green</a:t>
            </a:r>
            <a:endParaRPr lang="en-US" sz="1800" dirty="0"/>
          </a:p>
          <a:p>
            <a:pPr marL="457189" indent="-334954">
              <a:buClr>
                <a:srgbClr val="00594F"/>
              </a:buClr>
              <a:buFont typeface="Arial" panose="020B0604020202020204" pitchFamily="34" charset="0"/>
              <a:buChar char="•"/>
            </a:pPr>
            <a:r>
              <a:rPr lang="en-US" sz="1800" dirty="0">
                <a:solidFill>
                  <a:srgbClr val="FF0000"/>
                </a:solidFill>
                <a:highlight>
                  <a:srgbClr val="00594F"/>
                </a:highlight>
              </a:rPr>
              <a:t>Red on WSU primary green</a:t>
            </a:r>
          </a:p>
          <a:p>
            <a:pPr marL="457189" indent="-334954">
              <a:buClr>
                <a:srgbClr val="00594F"/>
              </a:buClr>
              <a:buFont typeface="Arial" panose="020B0604020202020204" pitchFamily="34" charset="0"/>
              <a:buChar char="•"/>
            </a:pPr>
            <a:r>
              <a:rPr lang="en-US" sz="1800" dirty="0">
                <a:solidFill>
                  <a:srgbClr val="FF0000"/>
                </a:solidFill>
              </a:rPr>
              <a:t>Red</a:t>
            </a:r>
            <a:r>
              <a:rPr lang="en-US" sz="1800" dirty="0">
                <a:solidFill>
                  <a:srgbClr val="093F39"/>
                </a:solidFill>
              </a:rPr>
              <a:t> does not mean this is important! When deciding to change your content's font color for important information, ensure the font color is </a:t>
            </a:r>
            <a:r>
              <a:rPr lang="en-US" sz="1800" b="1" i="1" dirty="0">
                <a:solidFill>
                  <a:srgbClr val="093F39"/>
                </a:solidFill>
              </a:rPr>
              <a:t>not</a:t>
            </a:r>
            <a:r>
              <a:rPr lang="en-US" sz="1800" dirty="0">
                <a:solidFill>
                  <a:srgbClr val="093F39"/>
                </a:solidFill>
              </a:rPr>
              <a:t> the only means of identification. </a:t>
            </a:r>
            <a:r>
              <a:rPr lang="en-US" sz="1800" b="1" dirty="0">
                <a:solidFill>
                  <a:srgbClr val="093F39"/>
                </a:solidFill>
              </a:rPr>
              <a:t>Bolding,</a:t>
            </a:r>
            <a:r>
              <a:rPr lang="en-US" sz="1800" dirty="0">
                <a:solidFill>
                  <a:srgbClr val="093F39"/>
                </a:solidFill>
              </a:rPr>
              <a:t> </a:t>
            </a:r>
            <a:r>
              <a:rPr lang="en-US" sz="1800" i="1" dirty="0">
                <a:solidFill>
                  <a:srgbClr val="093F39"/>
                </a:solidFill>
              </a:rPr>
              <a:t>italicizing</a:t>
            </a:r>
            <a:r>
              <a:rPr lang="en-US" sz="1800"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9C6F9E3-DA80-D6D8-997F-B8621507BFD6}"/>
              </a:ext>
            </a:extLst>
          </p:cNvPr>
          <p:cNvSpPr txBox="1"/>
          <p:nvPr/>
        </p:nvSpPr>
        <p:spPr>
          <a:xfrm>
            <a:off x="29945570" y="19388209"/>
            <a:ext cx="13540685" cy="1938992"/>
          </a:xfrm>
          <a:prstGeom prst="rect">
            <a:avLst/>
          </a:prstGeom>
          <a:noFill/>
        </p:spPr>
        <p:txBody>
          <a:bodyPr wrap="square" rtlCol="0">
            <a:noAutofit/>
          </a:bodyPr>
          <a:lstStyle/>
          <a:p>
            <a:pPr>
              <a:spcAft>
                <a:spcPts val="1200"/>
              </a:spcAft>
            </a:pPr>
            <a:r>
              <a:rPr lang="en-US" sz="1800" b="1" i="1" dirty="0"/>
              <a:t>We hope you find these tips helpful! </a:t>
            </a:r>
            <a:r>
              <a:rPr lang="en-US" sz="1800" dirty="0"/>
              <a:t>If you have any questions, please call the department of Medical Communications at Wayne State University School of Medicine at 313-577-1482 or email </a:t>
            </a:r>
            <a:r>
              <a:rPr lang="en-US" sz="1800" dirty="0">
                <a:hlinkClick r:id="rId6"/>
              </a:rPr>
              <a:t>medcom@med.wayne.edu</a:t>
            </a:r>
            <a:r>
              <a:rPr lang="en-US" sz="18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80C00F67-7C31-CD87-C004-C3ED7A323E98}"/>
              </a:ext>
            </a:extLst>
          </p:cNvPr>
          <p:cNvSpPr/>
          <p:nvPr/>
        </p:nvSpPr>
        <p:spPr bwMode="auto">
          <a:xfrm>
            <a:off x="29945569" y="7786670"/>
            <a:ext cx="3139440" cy="143353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000" dirty="0">
                <a:solidFill>
                  <a:schemeClr val="bg1"/>
                </a:solidFill>
              </a:rPr>
              <a:t>WSU primary green</a:t>
            </a:r>
          </a:p>
          <a:p>
            <a:pPr algn="ctr" defTabSz="3762281" fontAlgn="base">
              <a:spcBef>
                <a:spcPct val="0"/>
              </a:spcBef>
              <a:spcAft>
                <a:spcPct val="0"/>
              </a:spcAft>
            </a:pPr>
            <a:r>
              <a:rPr lang="nn-NO" sz="2000" dirty="0">
                <a:solidFill>
                  <a:schemeClr val="bg1"/>
                </a:solidFill>
              </a:rPr>
              <a:t>hex (#0c5449)</a:t>
            </a:r>
            <a:br>
              <a:rPr lang="nn-NO" sz="2000" dirty="0">
                <a:solidFill>
                  <a:schemeClr val="bg1"/>
                </a:solidFill>
              </a:rPr>
            </a:br>
            <a:r>
              <a:rPr lang="nn-NO" sz="2000" dirty="0">
                <a:solidFill>
                  <a:schemeClr val="bg1"/>
                </a:solidFill>
              </a:rPr>
              <a:t>rgb (12, 84, 73)</a:t>
            </a:r>
            <a:endParaRPr lang="en-US" sz="2000" dirty="0">
              <a:solidFill>
                <a:schemeClr val="bg1"/>
              </a:solidFill>
            </a:endParaRPr>
          </a:p>
        </p:txBody>
      </p:sp>
      <p:sp>
        <p:nvSpPr>
          <p:cNvPr id="21" name="Rectangle 20">
            <a:extLst>
              <a:ext uri="{FF2B5EF4-FFF2-40B4-BE49-F238E27FC236}">
                <a16:creationId xmlns:a16="http://schemas.microsoft.com/office/drawing/2014/main" id="{1B0453ED-8F1C-D9CE-E36A-1F953A43699C}"/>
              </a:ext>
            </a:extLst>
          </p:cNvPr>
          <p:cNvSpPr/>
          <p:nvPr/>
        </p:nvSpPr>
        <p:spPr bwMode="auto">
          <a:xfrm>
            <a:off x="33405049" y="7786670"/>
            <a:ext cx="3139440" cy="14335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000" dirty="0">
                <a:solidFill>
                  <a:srgbClr val="093F39"/>
                </a:solidFill>
              </a:rPr>
              <a:t>WSU primary yellow</a:t>
            </a:r>
          </a:p>
          <a:p>
            <a:pPr algn="ctr" defTabSz="3762281" fontAlgn="base">
              <a:spcBef>
                <a:spcPct val="0"/>
              </a:spcBef>
              <a:spcAft>
                <a:spcPct val="0"/>
              </a:spcAft>
            </a:pPr>
            <a:r>
              <a:rPr lang="en-US" sz="2000" dirty="0">
                <a:solidFill>
                  <a:srgbClr val="093F39"/>
                </a:solidFill>
              </a:rPr>
              <a:t>hex (#ffcc33)</a:t>
            </a:r>
            <a:br>
              <a:rPr lang="en-US" sz="2000" dirty="0">
                <a:solidFill>
                  <a:srgbClr val="093F39"/>
                </a:solidFill>
              </a:rPr>
            </a:br>
            <a:r>
              <a:rPr lang="en-US" sz="2000" dirty="0" err="1">
                <a:solidFill>
                  <a:srgbClr val="093F39"/>
                </a:solidFill>
              </a:rPr>
              <a:t>rgb</a:t>
            </a:r>
            <a:r>
              <a:rPr lang="en-US" sz="2000" dirty="0">
                <a:solidFill>
                  <a:srgbClr val="093F39"/>
                </a:solidFill>
              </a:rPr>
              <a:t> (255, 204, 51)</a:t>
            </a:r>
          </a:p>
        </p:txBody>
      </p:sp>
      <p:sp>
        <p:nvSpPr>
          <p:cNvPr id="22" name="Rectangle 21">
            <a:extLst>
              <a:ext uri="{FF2B5EF4-FFF2-40B4-BE49-F238E27FC236}">
                <a16:creationId xmlns:a16="http://schemas.microsoft.com/office/drawing/2014/main" id="{A289E61E-EB85-1DBC-B5D1-AF5001E4C29C}"/>
              </a:ext>
            </a:extLst>
          </p:cNvPr>
          <p:cNvSpPr/>
          <p:nvPr/>
        </p:nvSpPr>
        <p:spPr bwMode="auto">
          <a:xfrm>
            <a:off x="36864529" y="7786670"/>
            <a:ext cx="3139440" cy="1433532"/>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3762281" fontAlgn="base">
              <a:spcBef>
                <a:spcPct val="0"/>
              </a:spcBef>
              <a:spcAft>
                <a:spcPct val="0"/>
              </a:spcAft>
            </a:pPr>
            <a:r>
              <a:rPr lang="en-US" sz="2000" dirty="0">
                <a:solidFill>
                  <a:srgbClr val="093F39"/>
                </a:solidFill>
              </a:rPr>
              <a:t>Grey accent</a:t>
            </a:r>
          </a:p>
          <a:p>
            <a:pPr algn="ctr" defTabSz="3762281" fontAlgn="base">
              <a:spcBef>
                <a:spcPct val="0"/>
              </a:spcBef>
              <a:spcAft>
                <a:spcPct val="0"/>
              </a:spcAft>
            </a:pPr>
            <a:r>
              <a:rPr lang="nn-NO" sz="2000" dirty="0">
                <a:solidFill>
                  <a:srgbClr val="093F39"/>
                </a:solidFill>
              </a:rPr>
              <a:t>hex (#d9d9d9)</a:t>
            </a:r>
            <a:br>
              <a:rPr lang="nn-NO" sz="2000" dirty="0">
                <a:solidFill>
                  <a:srgbClr val="093F39"/>
                </a:solidFill>
              </a:rPr>
            </a:br>
            <a:r>
              <a:rPr lang="nn-NO" sz="2000" dirty="0">
                <a:solidFill>
                  <a:srgbClr val="093F39"/>
                </a:solidFill>
              </a:rPr>
              <a:t>rgb (217, 217, 217)</a:t>
            </a:r>
            <a:endParaRPr lang="en-US" sz="2000" dirty="0">
              <a:solidFill>
                <a:srgbClr val="093F39"/>
              </a:solidFill>
            </a:endParaRPr>
          </a:p>
        </p:txBody>
      </p:sp>
      <p:sp>
        <p:nvSpPr>
          <p:cNvPr id="23" name="Rectangle 21">
            <a:extLst>
              <a:ext uri="{FF2B5EF4-FFF2-40B4-BE49-F238E27FC236}">
                <a16:creationId xmlns:a16="http://schemas.microsoft.com/office/drawing/2014/main" id="{8CFA64E5-E735-13D3-6590-24B734A2062C}"/>
              </a:ext>
            </a:extLst>
          </p:cNvPr>
          <p:cNvSpPr>
            <a:spLocks noChangeArrowheads="1"/>
          </p:cNvSpPr>
          <p:nvPr/>
        </p:nvSpPr>
        <p:spPr bwMode="auto">
          <a:xfrm>
            <a:off x="29690503" y="17337169"/>
            <a:ext cx="14020800" cy="914400"/>
          </a:xfrm>
          <a:prstGeom prst="rect">
            <a:avLst/>
          </a:prstGeom>
          <a:solidFill>
            <a:srgbClr val="FFCC33"/>
          </a:solidFill>
          <a:ln w="9525">
            <a:noFill/>
            <a:miter lim="800000"/>
            <a:headEnd/>
            <a:tailEnd/>
          </a:ln>
          <a:effectLst/>
        </p:spPr>
        <p:txBody>
          <a:bodyPr wrap="none" lIns="74243" tIns="37123" rIns="74243" bIns="37123" anchor="ctr"/>
          <a:lstStyle/>
          <a:p>
            <a:pPr algn="ctr" defTabSz="2418394"/>
            <a:r>
              <a:rPr lang="en-US" sz="4000" b="1">
                <a:solidFill>
                  <a:srgbClr val="093F39"/>
                </a:solidFill>
              </a:rPr>
              <a:t>References</a:t>
            </a:r>
          </a:p>
        </p:txBody>
      </p:sp>
      <p:sp>
        <p:nvSpPr>
          <p:cNvPr id="24" name="Rectangle 21">
            <a:extLst>
              <a:ext uri="{FF2B5EF4-FFF2-40B4-BE49-F238E27FC236}">
                <a16:creationId xmlns:a16="http://schemas.microsoft.com/office/drawing/2014/main" id="{2476E5FD-4B9B-189D-BB2A-D13BEFD74709}"/>
              </a:ext>
            </a:extLst>
          </p:cNvPr>
          <p:cNvSpPr>
            <a:spLocks noChangeArrowheads="1"/>
          </p:cNvSpPr>
          <p:nvPr/>
        </p:nvSpPr>
        <p:spPr bwMode="auto">
          <a:xfrm>
            <a:off x="29690503" y="18395112"/>
            <a:ext cx="14020800" cy="914400"/>
          </a:xfrm>
          <a:prstGeom prst="rect">
            <a:avLst/>
          </a:prstGeom>
          <a:solidFill>
            <a:srgbClr val="D9D9D9"/>
          </a:solidFill>
          <a:ln w="9525">
            <a:noFill/>
            <a:miter lim="800000"/>
            <a:headEnd/>
            <a:tailEnd/>
          </a:ln>
          <a:effectLst/>
        </p:spPr>
        <p:txBody>
          <a:bodyPr wrap="none" lIns="74243" tIns="37123" rIns="74243" bIns="37123" anchor="ctr"/>
          <a:lstStyle/>
          <a:p>
            <a:pPr algn="ctr" defTabSz="2418394"/>
            <a:r>
              <a:rPr lang="en-US" sz="4000" b="1">
                <a:solidFill>
                  <a:srgbClr val="093F39"/>
                </a:solidFill>
              </a:rPr>
              <a:t>References</a:t>
            </a:r>
          </a:p>
        </p:txBody>
      </p:sp>
      <p:sp>
        <p:nvSpPr>
          <p:cNvPr id="25" name="TextBox 24">
            <a:extLst>
              <a:ext uri="{FF2B5EF4-FFF2-40B4-BE49-F238E27FC236}">
                <a16:creationId xmlns:a16="http://schemas.microsoft.com/office/drawing/2014/main" id="{410A44B0-9A10-813D-F8BE-C7DA152778FA}"/>
              </a:ext>
            </a:extLst>
          </p:cNvPr>
          <p:cNvSpPr txBox="1"/>
          <p:nvPr/>
        </p:nvSpPr>
        <p:spPr>
          <a:xfrm>
            <a:off x="29945570" y="6338853"/>
            <a:ext cx="13540685" cy="1447816"/>
          </a:xfrm>
          <a:prstGeom prst="rect">
            <a:avLst/>
          </a:prstGeom>
          <a:noFill/>
        </p:spPr>
        <p:txBody>
          <a:bodyPr wrap="square" rtlCol="0">
            <a:noAutofit/>
          </a:bodyPr>
          <a:lstStyle/>
          <a:p>
            <a:pPr>
              <a:spcAft>
                <a:spcPts val="1200"/>
              </a:spcAft>
            </a:pPr>
            <a:r>
              <a:rPr lang="en-US" sz="1800" b="1" dirty="0"/>
              <a:t>WSU color branding quick guide. </a:t>
            </a:r>
          </a:p>
          <a:p>
            <a:pPr>
              <a:spcAft>
                <a:spcPts val="1200"/>
              </a:spcAft>
            </a:pPr>
            <a:r>
              <a:rPr lang="en-US" sz="1800" dirty="0"/>
              <a:t>For detailed information about WSU color branding, please visit the FAQ section on our website and </a:t>
            </a:r>
            <a:r>
              <a:rPr lang="en-US" sz="1800" dirty="0">
                <a:hlinkClick r:id="rId2"/>
              </a:rPr>
              <a:t>select the WSU color under the WSU branding section</a:t>
            </a:r>
            <a:r>
              <a:rPr lang="en-US" sz="1800" dirty="0"/>
              <a:t>.</a:t>
            </a:r>
          </a:p>
        </p:txBody>
      </p:sp>
      <p:sp>
        <p:nvSpPr>
          <p:cNvPr id="26" name="TextBox 25">
            <a:extLst>
              <a:ext uri="{FF2B5EF4-FFF2-40B4-BE49-F238E27FC236}">
                <a16:creationId xmlns:a16="http://schemas.microsoft.com/office/drawing/2014/main" id="{5A5873F9-F7E8-F3C3-A545-CD5592F29170}"/>
              </a:ext>
            </a:extLst>
          </p:cNvPr>
          <p:cNvSpPr txBox="1"/>
          <p:nvPr/>
        </p:nvSpPr>
        <p:spPr>
          <a:xfrm>
            <a:off x="29945570" y="11351335"/>
            <a:ext cx="13540685" cy="895184"/>
          </a:xfrm>
          <a:prstGeom prst="rect">
            <a:avLst/>
          </a:prstGeom>
          <a:noFill/>
        </p:spPr>
        <p:txBody>
          <a:bodyPr wrap="square" rtlCol="0">
            <a:noAutofit/>
          </a:bodyPr>
          <a:lstStyle/>
          <a:p>
            <a:pPr>
              <a:spcAft>
                <a:spcPts val="1200"/>
              </a:spcAft>
            </a:pPr>
            <a:r>
              <a:rPr lang="en-US" sz="1800" b="1" dirty="0"/>
              <a:t>High resolution WSU logos. </a:t>
            </a:r>
            <a:r>
              <a:rPr lang="en-US" sz="18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008CF57A-E4AD-4F01-F653-F557E5F837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72053"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4B7E97D4-AF7D-BF20-4822-CFF92B6747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776153"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9EAC2DB7-6000-27E4-754C-8F2E1D2D30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95801" y="15067243"/>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BEDE197B-4027-670A-00CE-A3C7C4F6E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299901" y="15201619"/>
            <a:ext cx="3810000" cy="967740"/>
          </a:xfrm>
          <a:prstGeom prst="rect">
            <a:avLst/>
          </a:prstGeom>
        </p:spPr>
      </p:pic>
      <p:sp>
        <p:nvSpPr>
          <p:cNvPr id="31" name="TextBox 30">
            <a:extLst>
              <a:ext uri="{FF2B5EF4-FFF2-40B4-BE49-F238E27FC236}">
                <a16:creationId xmlns:a16="http://schemas.microsoft.com/office/drawing/2014/main" id="{6FDACCD9-A615-8312-9B7D-0AA76EFEE22E}"/>
              </a:ext>
            </a:extLst>
          </p:cNvPr>
          <p:cNvSpPr txBox="1"/>
          <p:nvPr/>
        </p:nvSpPr>
        <p:spPr>
          <a:xfrm>
            <a:off x="15169537" y="14062453"/>
            <a:ext cx="13358713" cy="2246769"/>
          </a:xfrm>
          <a:prstGeom prst="rect">
            <a:avLst/>
          </a:prstGeom>
          <a:noFill/>
        </p:spPr>
        <p:txBody>
          <a:bodyPr wrap="square" rtlCol="0">
            <a:noAutofit/>
          </a:bodyPr>
          <a:lstStyle/>
          <a:p>
            <a:pPr marL="342891" indent="-342891">
              <a:spcAft>
                <a:spcPts val="1200"/>
              </a:spcAft>
              <a:buFont typeface="Arial" panose="020B0604020202020204" pitchFamily="34" charset="0"/>
              <a:buChar char="•"/>
            </a:pPr>
            <a:r>
              <a:rPr lang="en-US" sz="1800" dirty="0"/>
              <a:t>Include a brief caption for figure(s), and explicitly refer to the figure in the text, which includes labeling with legible fonts and font sizes</a:t>
            </a:r>
          </a:p>
          <a:p>
            <a:pPr marL="342891" indent="-342891">
              <a:spcAft>
                <a:spcPts val="1200"/>
              </a:spcAft>
              <a:buFont typeface="Arial" panose="020B0604020202020204" pitchFamily="34" charset="0"/>
              <a:buChar char="•"/>
            </a:pPr>
            <a:r>
              <a:rPr lang="en-US" sz="1800" dirty="0"/>
              <a:t>Figures (Figure 1) should advance the points you’re making in the text</a:t>
            </a:r>
          </a:p>
          <a:p>
            <a:pPr marL="342891" indent="-342891">
              <a:spcAft>
                <a:spcPts val="1200"/>
              </a:spcAft>
              <a:buFont typeface="Arial" panose="020B0604020202020204" pitchFamily="34" charset="0"/>
              <a:buChar char="•"/>
            </a:pPr>
            <a:r>
              <a:rPr lang="en-US" sz="1800" dirty="0"/>
              <a:t>Ensure images and figures are sufficiently high resolution for enlargement</a:t>
            </a:r>
          </a:p>
        </p:txBody>
      </p:sp>
      <p:pic>
        <p:nvPicPr>
          <p:cNvPr id="32" name="Picture 31" descr="A large building with a clock tower&#10;&#10;Description automatically generated with medium confidence">
            <a:extLst>
              <a:ext uri="{FF2B5EF4-FFF2-40B4-BE49-F238E27FC236}">
                <a16:creationId xmlns:a16="http://schemas.microsoft.com/office/drawing/2014/main" id="{C148189B-44A3-8015-8287-D52FD083E873}"/>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14235" y="16840756"/>
            <a:ext cx="4983479" cy="3107245"/>
          </a:xfrm>
          <a:prstGeom prst="rect">
            <a:avLst/>
          </a:prstGeom>
        </p:spPr>
      </p:pic>
      <p:sp>
        <p:nvSpPr>
          <p:cNvPr id="33" name="TextBox 32">
            <a:extLst>
              <a:ext uri="{FF2B5EF4-FFF2-40B4-BE49-F238E27FC236}">
                <a16:creationId xmlns:a16="http://schemas.microsoft.com/office/drawing/2014/main" id="{4BB693B9-104D-84A2-D500-EE5A41376F86}"/>
              </a:ext>
            </a:extLst>
          </p:cNvPr>
          <p:cNvSpPr txBox="1"/>
          <p:nvPr/>
        </p:nvSpPr>
        <p:spPr>
          <a:xfrm>
            <a:off x="15125704" y="20357706"/>
            <a:ext cx="5072008" cy="502573"/>
          </a:xfrm>
          <a:prstGeom prst="rect">
            <a:avLst/>
          </a:prstGeom>
          <a:noFill/>
        </p:spPr>
        <p:txBody>
          <a:bodyPr wrap="square" rtlCol="0">
            <a:spAutoFit/>
          </a:bodyPr>
          <a:lstStyle/>
          <a:p>
            <a:r>
              <a:rPr lang="en-US" sz="1333" dirty="0"/>
              <a:t>Figure 1 - reference figures in your poster. Suggested caption text size is 18 point </a:t>
            </a:r>
          </a:p>
        </p:txBody>
      </p:sp>
      <p:sp>
        <p:nvSpPr>
          <p:cNvPr id="34" name="TextBox 33">
            <a:extLst>
              <a:ext uri="{FF2B5EF4-FFF2-40B4-BE49-F238E27FC236}">
                <a16:creationId xmlns:a16="http://schemas.microsoft.com/office/drawing/2014/main" id="{49E98EAD-1A0E-3D7A-E502-00D2BCCAB6E7}"/>
              </a:ext>
            </a:extLst>
          </p:cNvPr>
          <p:cNvSpPr txBox="1"/>
          <p:nvPr/>
        </p:nvSpPr>
        <p:spPr>
          <a:xfrm>
            <a:off x="22535727" y="20357706"/>
            <a:ext cx="5072008" cy="297454"/>
          </a:xfrm>
          <a:prstGeom prst="rect">
            <a:avLst/>
          </a:prstGeom>
          <a:noFill/>
        </p:spPr>
        <p:txBody>
          <a:bodyPr wrap="square" rtlCol="0">
            <a:spAutoFit/>
          </a:bodyPr>
          <a:lstStyle/>
          <a:p>
            <a:r>
              <a:rPr lang="en-US" sz="1333" dirty="0"/>
              <a:t>Figure 2 – example chart</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095" y="513270"/>
            <a:ext cx="5529827" cy="3876409"/>
          </a:xfrm>
          <a:prstGeom prst="rect">
            <a:avLst/>
          </a:prstGeom>
        </p:spPr>
      </p:pic>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Black"/>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319</TotalTime>
  <Words>780</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Black</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8x4 PowerPoint poster template</dc:title>
  <dc:subject>WSU SOM 8x4 PowerPoint poster template</dc:subject>
  <dc:creator>Medical Communications</dc:creator>
  <cp:keywords>WSU SOM 8x4 PowerPoint poster template</cp:keywords>
  <cp:lastModifiedBy>Matt Garin</cp:lastModifiedBy>
  <cp:revision>26</cp:revision>
  <dcterms:created xsi:type="dcterms:W3CDTF">2023-01-17T21:47:16Z</dcterms:created>
  <dcterms:modified xsi:type="dcterms:W3CDTF">2023-12-16T02:17:58Z</dcterms:modified>
  <cp:category>poster template</cp:category>
</cp:coreProperties>
</file>