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19" d="100"/>
          <a:sy n="19" d="100"/>
        </p:scale>
        <p:origin x="275"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57-4732-8034-0DABEFAB27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57-4732-8034-0DABEFAB27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57-4732-8034-0DABEFAB27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57-4732-8034-0DABEFAB27E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57-4732-8034-0DABEFAB27E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80619" y="10329863"/>
            <a:ext cx="43532215" cy="21682433"/>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80620" y="190524"/>
            <a:ext cx="43532215" cy="7376139"/>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86146" y="8481058"/>
            <a:ext cx="14036040" cy="23514368"/>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4930244" y="8481059"/>
            <a:ext cx="14036040" cy="23514368"/>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9674342" y="8481059"/>
            <a:ext cx="14036040" cy="23514368"/>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309744" y="7627620"/>
            <a:ext cx="43337617"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80620" y="31998638"/>
            <a:ext cx="43532213" cy="710811"/>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80620" y="190525"/>
            <a:ext cx="43532215" cy="32522135"/>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313471" tIns="156735" rIns="313471" bIns="156735" anchor="ctr" compatLnSpc="1"/>
          <a:lstStyle/>
          <a:p>
            <a:endParaRPr kumimoji="0" lang="en-US" sz="252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11300" kern="1200">
          <a:solidFill>
            <a:schemeClr val="accent3">
              <a:shade val="75000"/>
            </a:schemeClr>
          </a:solidFill>
          <a:latin typeface="+mj-lt"/>
          <a:ea typeface="+mj-ea"/>
          <a:cs typeface="+mj-cs"/>
        </a:defRPr>
      </a:lvl1pPr>
    </p:titleStyle>
    <p:bodyStyle>
      <a:lvl1pPr marL="940413" indent="-940413" algn="l" rtl="0" eaLnBrk="1" latinLnBrk="0" hangingPunct="1">
        <a:spcBef>
          <a:spcPct val="20000"/>
        </a:spcBef>
        <a:buClr>
          <a:schemeClr val="accent1"/>
        </a:buClr>
        <a:buSzPct val="85000"/>
        <a:buFont typeface="Wingdings 2"/>
        <a:buChar char=""/>
        <a:defRPr kumimoji="0" sz="9300" kern="1200">
          <a:solidFill>
            <a:schemeClr val="tx1"/>
          </a:solidFill>
          <a:latin typeface="+mn-lt"/>
          <a:ea typeface="+mn-ea"/>
          <a:cs typeface="+mn-cs"/>
        </a:defRPr>
      </a:lvl1pPr>
      <a:lvl2pPr marL="1880826" indent="-940413" algn="l" rtl="0" eaLnBrk="1" latinLnBrk="0" hangingPunct="1">
        <a:spcBef>
          <a:spcPct val="20000"/>
        </a:spcBef>
        <a:buClr>
          <a:schemeClr val="accent2"/>
        </a:buClr>
        <a:buSzPct val="70000"/>
        <a:buFont typeface="Wingdings"/>
        <a:buChar char=""/>
        <a:defRPr kumimoji="0" sz="7600" kern="1200">
          <a:solidFill>
            <a:schemeClr val="tx2"/>
          </a:solidFill>
          <a:latin typeface="+mn-lt"/>
          <a:ea typeface="+mn-ea"/>
          <a:cs typeface="+mn-cs"/>
        </a:defRPr>
      </a:lvl2pPr>
      <a:lvl3pPr marL="2821239" indent="-783677" algn="l" rtl="0" eaLnBrk="1" latinLnBrk="0" hangingPunct="1">
        <a:spcBef>
          <a:spcPct val="20000"/>
        </a:spcBef>
        <a:buClr>
          <a:schemeClr val="accent3"/>
        </a:buClr>
        <a:buSzPct val="75000"/>
        <a:buFont typeface="Wingdings 2"/>
        <a:buChar char=""/>
        <a:defRPr kumimoji="0" sz="6900" kern="1200">
          <a:solidFill>
            <a:schemeClr val="tx1"/>
          </a:solidFill>
          <a:latin typeface="+mn-lt"/>
          <a:ea typeface="+mn-ea"/>
          <a:cs typeface="+mn-cs"/>
        </a:defRPr>
      </a:lvl3pPr>
      <a:lvl4pPr marL="3761651" indent="-783677" algn="l" rtl="0" eaLnBrk="1" latinLnBrk="0" hangingPunct="1">
        <a:spcBef>
          <a:spcPct val="20000"/>
        </a:spcBef>
        <a:buClr>
          <a:schemeClr val="accent4"/>
        </a:buClr>
        <a:buSzPct val="70000"/>
        <a:buFont typeface="Wingdings"/>
        <a:buChar char=""/>
        <a:defRPr kumimoji="0" sz="6900" kern="1200">
          <a:solidFill>
            <a:schemeClr val="tx2"/>
          </a:solidFill>
          <a:latin typeface="+mn-lt"/>
          <a:ea typeface="+mn-ea"/>
          <a:cs typeface="+mn-cs"/>
        </a:defRPr>
      </a:lvl4pPr>
      <a:lvl5pPr marL="4702064" indent="-783677" algn="l" rtl="0" eaLnBrk="1" latinLnBrk="0" hangingPunct="1">
        <a:spcBef>
          <a:spcPct val="20000"/>
        </a:spcBef>
        <a:buClr>
          <a:schemeClr val="accent5"/>
        </a:buClr>
        <a:buFontTx/>
        <a:buChar char="•"/>
        <a:defRPr kumimoji="0" sz="6100" kern="1200">
          <a:solidFill>
            <a:schemeClr val="tx1"/>
          </a:solidFill>
          <a:latin typeface="+mn-lt"/>
          <a:ea typeface="+mn-ea"/>
          <a:cs typeface="+mn-cs"/>
        </a:defRPr>
      </a:lvl5pPr>
      <a:lvl6pPr marL="5642477" indent="-626942" algn="l" rtl="0" eaLnBrk="1" latinLnBrk="0" hangingPunct="1">
        <a:spcBef>
          <a:spcPct val="20000"/>
        </a:spcBef>
        <a:buClr>
          <a:schemeClr val="accent6"/>
        </a:buClr>
        <a:buSzPct val="80000"/>
        <a:buFont typeface="Wingdings 2"/>
        <a:buChar char=""/>
        <a:defRPr kumimoji="0" sz="6100" kern="1200">
          <a:solidFill>
            <a:schemeClr val="tx1"/>
          </a:solidFill>
          <a:latin typeface="+mn-lt"/>
          <a:ea typeface="+mn-ea"/>
          <a:cs typeface="+mn-cs"/>
        </a:defRPr>
      </a:lvl6pPr>
      <a:lvl7pPr marL="6582890" indent="-626942" algn="l" rtl="0" eaLnBrk="1" latinLnBrk="0" hangingPunct="1">
        <a:spcBef>
          <a:spcPct val="20000"/>
        </a:spcBef>
        <a:buClr>
          <a:schemeClr val="accent1">
            <a:shade val="75000"/>
          </a:schemeClr>
        </a:buClr>
        <a:buSzPct val="90000"/>
        <a:buChar char="•"/>
        <a:defRPr kumimoji="0" sz="5500" kern="1200" baseline="0">
          <a:solidFill>
            <a:schemeClr val="tx1"/>
          </a:solidFill>
          <a:latin typeface="+mn-lt"/>
          <a:ea typeface="+mn-ea"/>
          <a:cs typeface="+mn-cs"/>
        </a:defRPr>
      </a:lvl7pPr>
      <a:lvl8pPr marL="7209832" indent="-626942" algn="l" rtl="0" eaLnBrk="1" latinLnBrk="0" hangingPunct="1">
        <a:spcBef>
          <a:spcPct val="20000"/>
        </a:spcBef>
        <a:buClr>
          <a:schemeClr val="accent4">
            <a:shade val="75000"/>
          </a:schemeClr>
        </a:buClr>
        <a:buChar char="•"/>
        <a:defRPr kumimoji="0" sz="5500" kern="1200">
          <a:solidFill>
            <a:schemeClr val="tx1"/>
          </a:solidFill>
          <a:latin typeface="+mn-lt"/>
          <a:ea typeface="+mn-ea"/>
          <a:cs typeface="+mn-cs"/>
        </a:defRPr>
      </a:lvl8pPr>
      <a:lvl9pPr marL="8150245" indent="-626942" algn="l" rtl="0" eaLnBrk="1" latinLnBrk="0" hangingPunct="1">
        <a:spcBef>
          <a:spcPct val="20000"/>
        </a:spcBef>
        <a:buClr>
          <a:schemeClr val="accent2">
            <a:shade val="75000"/>
          </a:schemeClr>
        </a:buClr>
        <a:buSzPct val="90000"/>
        <a:buChar char="•"/>
        <a:defRPr kumimoji="0" sz="48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355" algn="l" rtl="0" eaLnBrk="1" latinLnBrk="0" hangingPunct="1">
        <a:defRPr kumimoji="0" kern="1200">
          <a:solidFill>
            <a:schemeClr val="tx1"/>
          </a:solidFill>
          <a:latin typeface="+mn-lt"/>
          <a:ea typeface="+mn-ea"/>
          <a:cs typeface="+mn-cs"/>
        </a:defRPr>
      </a:lvl2pPr>
      <a:lvl3pPr marL="3134710" algn="l" rtl="0" eaLnBrk="1" latinLnBrk="0" hangingPunct="1">
        <a:defRPr kumimoji="0" kern="1200">
          <a:solidFill>
            <a:schemeClr val="tx1"/>
          </a:solidFill>
          <a:latin typeface="+mn-lt"/>
          <a:ea typeface="+mn-ea"/>
          <a:cs typeface="+mn-cs"/>
        </a:defRPr>
      </a:lvl3pPr>
      <a:lvl4pPr marL="4702064" algn="l" rtl="0" eaLnBrk="1" latinLnBrk="0" hangingPunct="1">
        <a:defRPr kumimoji="0" kern="1200">
          <a:solidFill>
            <a:schemeClr val="tx1"/>
          </a:solidFill>
          <a:latin typeface="+mn-lt"/>
          <a:ea typeface="+mn-ea"/>
          <a:cs typeface="+mn-cs"/>
        </a:defRPr>
      </a:lvl4pPr>
      <a:lvl5pPr marL="6269419" algn="l" rtl="0" eaLnBrk="1" latinLnBrk="0" hangingPunct="1">
        <a:defRPr kumimoji="0" kern="1200">
          <a:solidFill>
            <a:schemeClr val="tx1"/>
          </a:solidFill>
          <a:latin typeface="+mn-lt"/>
          <a:ea typeface="+mn-ea"/>
          <a:cs typeface="+mn-cs"/>
        </a:defRPr>
      </a:lvl5pPr>
      <a:lvl6pPr marL="7836774" algn="l" rtl="0" eaLnBrk="1" latinLnBrk="0" hangingPunct="1">
        <a:defRPr kumimoji="0" kern="1200">
          <a:solidFill>
            <a:schemeClr val="tx1"/>
          </a:solidFill>
          <a:latin typeface="+mn-lt"/>
          <a:ea typeface="+mn-ea"/>
          <a:cs typeface="+mn-cs"/>
        </a:defRPr>
      </a:lvl6pPr>
      <a:lvl7pPr marL="9404129" algn="l" rtl="0" eaLnBrk="1" latinLnBrk="0" hangingPunct="1">
        <a:defRPr kumimoji="0" kern="1200">
          <a:solidFill>
            <a:schemeClr val="tx1"/>
          </a:solidFill>
          <a:latin typeface="+mn-lt"/>
          <a:ea typeface="+mn-ea"/>
          <a:cs typeface="+mn-cs"/>
        </a:defRPr>
      </a:lvl7pPr>
      <a:lvl8pPr marL="10971483" algn="l" rtl="0" eaLnBrk="1" latinLnBrk="0" hangingPunct="1">
        <a:defRPr kumimoji="0" kern="1200">
          <a:solidFill>
            <a:schemeClr val="tx1"/>
          </a:solidFill>
          <a:latin typeface="+mn-lt"/>
          <a:ea typeface="+mn-ea"/>
          <a:cs typeface="+mn-cs"/>
        </a:defRPr>
      </a:lvl8pPr>
      <a:lvl9pPr marL="125388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7.jpg"/><Relationship Id="rId5" Type="http://schemas.openxmlformats.org/officeDocument/2006/relationships/hyperlink" Target="https://medcom.med.wayne.edu/creating-accessible-design" TargetMode="External"/><Relationship Id="rId10" Type="http://schemas.openxmlformats.org/officeDocument/2006/relationships/image" Target="../media/image6.png"/><Relationship Id="rId4" Type="http://schemas.openxmlformats.org/officeDocument/2006/relationships/hyperlink" Target="https://fonts.google.com/specimen/Lato"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82605" y="8282246"/>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Introduction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11128918" y="1020271"/>
            <a:ext cx="31959394" cy="3440217"/>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800" kern="0" dirty="0">
                <a:solidFill>
                  <a:srgbClr val="FFDB6F"/>
                </a:solidFill>
              </a:rPr>
              <a:t>Title – this is a 48” x 36”  (4’ x 3’) poster, 88 point </a:t>
            </a:r>
            <a:r>
              <a:rPr lang="en-US" sz="8800" kern="0" dirty="0" err="1">
                <a:solidFill>
                  <a:srgbClr val="FFDB6F"/>
                </a:solidFill>
              </a:rPr>
              <a:t>Lato</a:t>
            </a:r>
            <a:r>
              <a:rPr lang="en-US" sz="8800" kern="0" dirty="0">
                <a:solidFill>
                  <a:srgbClr val="FFDB6F"/>
                </a:solidFill>
              </a:rPr>
              <a:t> title heading, legible at 16 feet away</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11128919" y="4554725"/>
            <a:ext cx="31959393" cy="2403635"/>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solidFill>
                  <a:srgbClr val="FFE596"/>
                </a:solidFill>
              </a:rPr>
              <a:t>Authors and affiliations</a:t>
            </a:r>
          </a:p>
          <a:p>
            <a:pPr marL="0" indent="0" algn="ctr">
              <a:spcBef>
                <a:spcPts val="0"/>
              </a:spcBef>
              <a:buNone/>
            </a:pPr>
            <a:r>
              <a:rPr lang="en-US" sz="5400" kern="0" dirty="0">
                <a:solidFill>
                  <a:srgbClr val="FFE596"/>
                </a:solidFill>
              </a:rPr>
              <a:t>54 point </a:t>
            </a:r>
            <a:r>
              <a:rPr lang="en-US" sz="5400" kern="0" dirty="0" err="1">
                <a:solidFill>
                  <a:srgbClr val="FFE596"/>
                </a:solidFill>
              </a:rPr>
              <a:t>Lato</a:t>
            </a:r>
            <a:r>
              <a:rPr lang="en-US" sz="5400" kern="0" dirty="0">
                <a:solidFill>
                  <a:srgbClr val="FFE596"/>
                </a:solidFill>
              </a:rPr>
              <a:t> medium body</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740" y="678317"/>
            <a:ext cx="8767800" cy="6146229"/>
          </a:xfrm>
          <a:prstGeom prst="rect">
            <a:avLst/>
          </a:prstGeom>
        </p:spPr>
      </p:pic>
      <p:sp>
        <p:nvSpPr>
          <p:cNvPr id="2" name="Rectangle 1">
            <a:extLst>
              <a:ext uri="{FF2B5EF4-FFF2-40B4-BE49-F238E27FC236}">
                <a16:creationId xmlns:a16="http://schemas.microsoft.com/office/drawing/2014/main" id="{5048015C-4A19-158A-E7A0-0D906ABCBE3F}"/>
              </a:ext>
              <a:ext uri="{C183D7F6-B498-43B3-948B-1728B52AA6E4}">
                <adec:decorative xmlns:adec="http://schemas.microsoft.com/office/drawing/2017/decorative" val="1"/>
              </a:ext>
            </a:extLst>
          </p:cNvPr>
          <p:cNvSpPr/>
          <p:nvPr/>
        </p:nvSpPr>
        <p:spPr bwMode="auto">
          <a:xfrm>
            <a:off x="35432461" y="18800956"/>
            <a:ext cx="5181598" cy="419285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35" name="Rectangle 21">
            <a:extLst>
              <a:ext uri="{FF2B5EF4-FFF2-40B4-BE49-F238E27FC236}">
                <a16:creationId xmlns:a16="http://schemas.microsoft.com/office/drawing/2014/main" id="{2BAE0BBD-0392-0647-4846-4965CB81D5B0}"/>
              </a:ext>
            </a:extLst>
          </p:cNvPr>
          <p:cNvSpPr>
            <a:spLocks noChangeArrowheads="1"/>
          </p:cNvSpPr>
          <p:nvPr/>
        </p:nvSpPr>
        <p:spPr bwMode="auto">
          <a:xfrm>
            <a:off x="29670072" y="23605569"/>
            <a:ext cx="1403604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40" name="Rectangle 39">
            <a:extLst>
              <a:ext uri="{FF2B5EF4-FFF2-40B4-BE49-F238E27FC236}">
                <a16:creationId xmlns:a16="http://schemas.microsoft.com/office/drawing/2014/main" id="{93575E7F-E1E8-4F6B-FC6F-8E4BF89A9D6A}"/>
              </a:ext>
              <a:ext uri="{C183D7F6-B498-43B3-948B-1728B52AA6E4}">
                <adec:decorative xmlns:adec="http://schemas.microsoft.com/office/drawing/2017/decorative" val="1"/>
              </a:ext>
            </a:extLst>
          </p:cNvPr>
          <p:cNvSpPr/>
          <p:nvPr/>
        </p:nvSpPr>
        <p:spPr>
          <a:xfrm>
            <a:off x="33438784" y="157653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FE0664E-5AAD-50C0-774A-1178B53E90C6}"/>
              </a:ext>
              <a:ext uri="{C183D7F6-B498-43B3-948B-1728B52AA6E4}">
                <adec:decorative xmlns:adec="http://schemas.microsoft.com/office/drawing/2017/decorative" val="1"/>
              </a:ext>
            </a:extLst>
          </p:cNvPr>
          <p:cNvSpPr/>
          <p:nvPr/>
        </p:nvSpPr>
        <p:spPr>
          <a:xfrm>
            <a:off x="36898264" y="157653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FC897B5-BB47-F6A3-2A42-CAA9D2C57D2A}"/>
              </a:ext>
              <a:ext uri="{C183D7F6-B498-43B3-948B-1728B52AA6E4}">
                <adec:decorative xmlns:adec="http://schemas.microsoft.com/office/drawing/2017/decorative" val="1"/>
              </a:ext>
            </a:extLst>
          </p:cNvPr>
          <p:cNvSpPr/>
          <p:nvPr/>
        </p:nvSpPr>
        <p:spPr>
          <a:xfrm>
            <a:off x="29979304" y="157653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825243A-A5D8-D98F-6E2F-FFA13A17A3D4}"/>
              </a:ext>
            </a:extLst>
          </p:cNvPr>
          <p:cNvSpPr txBox="1"/>
          <p:nvPr/>
        </p:nvSpPr>
        <p:spPr>
          <a:xfrm>
            <a:off x="468351" y="9489131"/>
            <a:ext cx="13443545" cy="17635597"/>
          </a:xfrm>
          <a:prstGeom prst="rect">
            <a:avLst/>
          </a:prstGeom>
          <a:noFill/>
        </p:spPr>
        <p:txBody>
          <a:bodyPr wrap="square" rtlCol="0">
            <a:noAutofit/>
          </a:bodyPr>
          <a:lstStyle/>
          <a:p>
            <a:pPr>
              <a:spcAft>
                <a:spcPts val="600"/>
              </a:spcAft>
            </a:pPr>
            <a:r>
              <a:rPr lang="en-US" sz="28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2800" dirty="0"/>
              <a:t>Title: 88 </a:t>
            </a:r>
            <a:r>
              <a:rPr lang="en-US" sz="2800" dirty="0" err="1"/>
              <a:t>pt</a:t>
            </a:r>
            <a:r>
              <a:rPr lang="en-US" sz="2800" dirty="0"/>
              <a:t> bolded</a:t>
            </a:r>
          </a:p>
          <a:p>
            <a:pPr marL="576263" indent="-347663">
              <a:spcAft>
                <a:spcPts val="600"/>
              </a:spcAft>
              <a:buFont typeface="Arial" panose="020B0604020202020204" pitchFamily="34" charset="0"/>
              <a:buChar char="•"/>
            </a:pPr>
            <a:r>
              <a:rPr lang="en-US" sz="2800" dirty="0"/>
              <a:t>Authors and affiliations: 54 - 60 </a:t>
            </a:r>
            <a:r>
              <a:rPr lang="en-US" sz="2800" dirty="0" err="1"/>
              <a:t>pt</a:t>
            </a:r>
            <a:endParaRPr lang="en-US" sz="2800" dirty="0"/>
          </a:p>
          <a:p>
            <a:pPr marL="576263" indent="-347663">
              <a:spcAft>
                <a:spcPts val="600"/>
              </a:spcAft>
              <a:buFont typeface="Arial" panose="020B0604020202020204" pitchFamily="34" charset="0"/>
              <a:buChar char="•"/>
            </a:pPr>
            <a:r>
              <a:rPr lang="en-US" sz="2800" dirty="0"/>
              <a:t>Headings: 36 </a:t>
            </a:r>
            <a:r>
              <a:rPr lang="en-US" sz="2800" dirty="0" err="1"/>
              <a:t>pt</a:t>
            </a:r>
            <a:endParaRPr lang="en-US" sz="2800" dirty="0"/>
          </a:p>
          <a:p>
            <a:pPr marL="576263" indent="-347663">
              <a:spcAft>
                <a:spcPts val="600"/>
              </a:spcAft>
              <a:buFont typeface="Arial" panose="020B0604020202020204" pitchFamily="34" charset="0"/>
              <a:buChar char="•"/>
            </a:pPr>
            <a:r>
              <a:rPr lang="en-US" sz="2800" dirty="0"/>
              <a:t>Body text: 24 - 32 </a:t>
            </a:r>
            <a:r>
              <a:rPr lang="en-US" sz="2800" dirty="0" err="1"/>
              <a:t>pt</a:t>
            </a:r>
            <a:endParaRPr lang="en-US" sz="2800" dirty="0"/>
          </a:p>
          <a:p>
            <a:pPr marL="576263" indent="-347663">
              <a:spcAft>
                <a:spcPts val="600"/>
              </a:spcAft>
              <a:buFont typeface="Arial" panose="020B0604020202020204" pitchFamily="34" charset="0"/>
              <a:buChar char="•"/>
            </a:pPr>
            <a:r>
              <a:rPr lang="en-US" sz="2800" dirty="0"/>
              <a:t>Captions: 18 </a:t>
            </a:r>
            <a:r>
              <a:rPr lang="en-US" sz="2800" dirty="0" err="1"/>
              <a:t>pt</a:t>
            </a:r>
            <a:endParaRPr lang="en-US" sz="2800" dirty="0"/>
          </a:p>
          <a:p>
            <a:pPr>
              <a:spcAft>
                <a:spcPts val="600"/>
              </a:spcAft>
            </a:pPr>
            <a:r>
              <a:rPr lang="en-US" sz="2800" dirty="0"/>
              <a:t>For readability, the following sizes are suggested for the body text:</a:t>
            </a:r>
          </a:p>
          <a:p>
            <a:pPr marL="576263" indent="-347663">
              <a:spcAft>
                <a:spcPts val="600"/>
              </a:spcAft>
              <a:buFont typeface="Arial" panose="020B0604020202020204" pitchFamily="34" charset="0"/>
              <a:buChar char="•"/>
            </a:pPr>
            <a:r>
              <a:rPr lang="en-US" sz="2800" dirty="0"/>
              <a:t>To be legible at 6 feet use 30 point. (most common for conferences)</a:t>
            </a:r>
          </a:p>
          <a:p>
            <a:pPr marL="576263" indent="-347663">
              <a:spcAft>
                <a:spcPts val="600"/>
              </a:spcAft>
              <a:buFont typeface="Arial" panose="020B0604020202020204" pitchFamily="34" charset="0"/>
              <a:buChar char="•"/>
            </a:pPr>
            <a:r>
              <a:rPr lang="en-US" sz="2800" dirty="0"/>
              <a:t>To be legible at 10 feet use 48 point.</a:t>
            </a:r>
          </a:p>
          <a:p>
            <a:pPr marL="576263" indent="-347663">
              <a:spcAft>
                <a:spcPts val="600"/>
              </a:spcAft>
              <a:buFont typeface="Arial" panose="020B0604020202020204" pitchFamily="34" charset="0"/>
              <a:buChar char="•"/>
            </a:pPr>
            <a:r>
              <a:rPr lang="en-US" sz="2800" dirty="0"/>
              <a:t>To be legible at 12 feet use 60 point.</a:t>
            </a:r>
          </a:p>
          <a:p>
            <a:pPr marL="576263" indent="-347663">
              <a:spcAft>
                <a:spcPts val="600"/>
              </a:spcAft>
              <a:buFont typeface="Arial" panose="020B0604020202020204" pitchFamily="34" charset="0"/>
              <a:buChar char="•"/>
            </a:pPr>
            <a:r>
              <a:rPr lang="en-US" sz="2800" dirty="0"/>
              <a:t>To be legible at 14 feet use 72 point.</a:t>
            </a:r>
          </a:p>
          <a:p>
            <a:pPr marL="228600">
              <a:spcAft>
                <a:spcPts val="600"/>
              </a:spcAft>
            </a:pPr>
            <a:r>
              <a:rPr lang="en-US" sz="2800" dirty="0"/>
              <a:t>Text and figures should be readable from around 5-7 feet away</a:t>
            </a:r>
          </a:p>
          <a:p>
            <a:pPr marL="576263" indent="-347663">
              <a:spcAft>
                <a:spcPts val="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3"/>
              </a:rPr>
              <a:t>the link provided on our FAQ page </a:t>
            </a:r>
            <a:r>
              <a:rPr lang="en-US" sz="2800" dirty="0"/>
              <a:t>or from Google: </a:t>
            </a:r>
            <a:r>
              <a:rPr lang="en-US" sz="2800" dirty="0">
                <a:hlinkClick r:id="rId4"/>
              </a:rPr>
              <a:t>https://fonts.google.com/specimen/Lato</a:t>
            </a:r>
            <a:endParaRPr lang="en-US" sz="2800" dirty="0"/>
          </a:p>
          <a:p>
            <a:pPr marL="576263" indent="-347663">
              <a:spcAft>
                <a:spcPts val="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5"/>
              </a:rPr>
              <a:t>https://medcom.med.wayne.edu/creating-accessible-design</a:t>
            </a:r>
            <a:endParaRPr lang="en-US" sz="2800" dirty="0"/>
          </a:p>
          <a:p>
            <a:pPr>
              <a:spcAft>
                <a:spcPts val="600"/>
              </a:spcAft>
            </a:pPr>
            <a:r>
              <a:rPr lang="en-US" sz="2800" b="1" dirty="0"/>
              <a:t>Text – good examples</a:t>
            </a:r>
          </a:p>
          <a:p>
            <a:pPr>
              <a:spcAft>
                <a:spcPts val="600"/>
              </a:spcAft>
            </a:pPr>
            <a:r>
              <a:rPr lang="en-US" sz="28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2800" dirty="0"/>
              <a:t>Black on white</a:t>
            </a:r>
          </a:p>
          <a:p>
            <a:pPr marL="579438" indent="-411163">
              <a:spcAft>
                <a:spcPts val="600"/>
              </a:spcAft>
              <a:buFont typeface="Arial" panose="020B0604020202020204" pitchFamily="34" charset="0"/>
              <a:buChar char="•"/>
            </a:pPr>
            <a:r>
              <a:rPr lang="en-US" sz="2800" dirty="0">
                <a:solidFill>
                  <a:srgbClr val="00594F"/>
                </a:solidFill>
              </a:rPr>
              <a:t>WSU primary green on white</a:t>
            </a:r>
          </a:p>
          <a:p>
            <a:pPr marL="579438" indent="-411163">
              <a:spcAft>
                <a:spcPts val="600"/>
              </a:spcAft>
              <a:buFont typeface="Arial" panose="020B0604020202020204" pitchFamily="34" charset="0"/>
              <a:buChar char="•"/>
            </a:pPr>
            <a:r>
              <a:rPr lang="en-US" sz="28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28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800" dirty="0"/>
          </a:p>
          <a:p>
            <a:pPr marL="576263" indent="-347663">
              <a:spcAft>
                <a:spcPts val="1200"/>
              </a:spcAft>
              <a:buFont typeface="Arial" panose="020B0604020202020204" pitchFamily="34" charset="0"/>
              <a:buChar char="•"/>
            </a:pPr>
            <a:endParaRPr lang="en-US" sz="2800" dirty="0"/>
          </a:p>
        </p:txBody>
      </p:sp>
      <p:sp>
        <p:nvSpPr>
          <p:cNvPr id="44" name="TextBox 43">
            <a:extLst>
              <a:ext uri="{FF2B5EF4-FFF2-40B4-BE49-F238E27FC236}">
                <a16:creationId xmlns:a16="http://schemas.microsoft.com/office/drawing/2014/main" id="{4D027E65-1154-1597-1A98-E98A8780E4A8}"/>
              </a:ext>
            </a:extLst>
          </p:cNvPr>
          <p:cNvSpPr txBox="1"/>
          <p:nvPr/>
        </p:nvSpPr>
        <p:spPr>
          <a:xfrm>
            <a:off x="22251342" y="29599111"/>
            <a:ext cx="5072008" cy="369332"/>
          </a:xfrm>
          <a:prstGeom prst="rect">
            <a:avLst/>
          </a:prstGeom>
          <a:noFill/>
        </p:spPr>
        <p:txBody>
          <a:bodyPr wrap="square" rtlCol="0">
            <a:spAutoFit/>
          </a:bodyPr>
          <a:lstStyle/>
          <a:p>
            <a:r>
              <a:rPr lang="en-US" sz="1800" dirty="0"/>
              <a:t>Figure 2 – example chart</a:t>
            </a:r>
          </a:p>
        </p:txBody>
      </p:sp>
      <p:sp>
        <p:nvSpPr>
          <p:cNvPr id="45" name="TextBox 44">
            <a:extLst>
              <a:ext uri="{FF2B5EF4-FFF2-40B4-BE49-F238E27FC236}">
                <a16:creationId xmlns:a16="http://schemas.microsoft.com/office/drawing/2014/main" id="{C7BB773C-8B59-B0FD-075E-B519B39510DC}"/>
              </a:ext>
            </a:extLst>
          </p:cNvPr>
          <p:cNvSpPr txBox="1"/>
          <p:nvPr/>
        </p:nvSpPr>
        <p:spPr>
          <a:xfrm>
            <a:off x="15187961" y="9489132"/>
            <a:ext cx="13026267" cy="7817563"/>
          </a:xfrm>
          <a:prstGeom prst="rect">
            <a:avLst/>
          </a:prstGeom>
          <a:noFill/>
        </p:spPr>
        <p:txBody>
          <a:bodyPr wrap="square" numCol="2" spcCol="1371600">
            <a:no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endParaRPr lang="en-US" sz="2800" dirty="0"/>
          </a:p>
          <a:p>
            <a:endParaRPr lang="en-US" sz="2800" dirty="0"/>
          </a:p>
          <a:p>
            <a:endParaRPr lang="en-US" sz="2800" dirty="0"/>
          </a:p>
          <a:p>
            <a:endParaRPr lang="en-US" sz="2800" dirty="0"/>
          </a:p>
          <a:p>
            <a:endParaRPr lang="en-US" sz="2800" dirty="0"/>
          </a:p>
          <a:p>
            <a:pPr marL="457200" indent="-334963">
              <a:buFont typeface="Arial" panose="020B0604020202020204" pitchFamily="34" charset="0"/>
              <a:buChar char="•"/>
            </a:pPr>
            <a:r>
              <a:rPr lang="en-US" sz="2800" dirty="0"/>
              <a:t>Black on white</a:t>
            </a:r>
          </a:p>
          <a:p>
            <a:pPr marL="457200" indent="-334963">
              <a:buFont typeface="Arial" panose="020B0604020202020204" pitchFamily="34" charset="0"/>
              <a:buChar char="•"/>
            </a:pPr>
            <a:r>
              <a:rPr lang="en-US" sz="28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8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800" b="1" dirty="0">
                <a:highlight>
                  <a:srgbClr val="00594F"/>
                </a:highlight>
              </a:rPr>
              <a:t>Black on WSU primary green</a:t>
            </a:r>
            <a:endParaRPr lang="en-US" sz="2800" dirty="0"/>
          </a:p>
          <a:p>
            <a:pPr marL="457200" indent="-334963">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46" name="TextBox 45">
            <a:extLst>
              <a:ext uri="{FF2B5EF4-FFF2-40B4-BE49-F238E27FC236}">
                <a16:creationId xmlns:a16="http://schemas.microsoft.com/office/drawing/2014/main" id="{210215D3-91F9-C330-C094-A25872911824}"/>
              </a:ext>
            </a:extLst>
          </p:cNvPr>
          <p:cNvSpPr txBox="1"/>
          <p:nvPr/>
        </p:nvSpPr>
        <p:spPr>
          <a:xfrm>
            <a:off x="15187961" y="20911078"/>
            <a:ext cx="13292254" cy="21236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342900" indent="-342900">
              <a:spcAft>
                <a:spcPts val="1200"/>
              </a:spcAft>
              <a:buFont typeface="Arial" panose="020B0604020202020204" pitchFamily="34" charset="0"/>
              <a:buChar char="•"/>
            </a:pPr>
            <a:r>
              <a:rPr lang="en-US" sz="2800" dirty="0"/>
              <a:t>Figures (Figure 1) should advance the points you’re making in the text</a:t>
            </a:r>
          </a:p>
          <a:p>
            <a:pPr marL="342900" indent="-342900">
              <a:spcAft>
                <a:spcPts val="1200"/>
              </a:spcAft>
              <a:buFont typeface="Arial" panose="020B0604020202020204" pitchFamily="34" charset="0"/>
              <a:buChar char="•"/>
            </a:pPr>
            <a:r>
              <a:rPr lang="en-US" sz="2800" dirty="0"/>
              <a:t>Ensure images and figures are sufficiently high resolution for enlargement</a:t>
            </a:r>
          </a:p>
        </p:txBody>
      </p:sp>
      <p:sp>
        <p:nvSpPr>
          <p:cNvPr id="47" name="TextBox 46">
            <a:extLst>
              <a:ext uri="{FF2B5EF4-FFF2-40B4-BE49-F238E27FC236}">
                <a16:creationId xmlns:a16="http://schemas.microsoft.com/office/drawing/2014/main" id="{D158263E-4201-11CE-6FA5-9039DF4BECDF}"/>
              </a:ext>
            </a:extLst>
          </p:cNvPr>
          <p:cNvSpPr txBox="1"/>
          <p:nvPr/>
        </p:nvSpPr>
        <p:spPr>
          <a:xfrm>
            <a:off x="29979303" y="9489131"/>
            <a:ext cx="13332034" cy="1538883"/>
          </a:xfrm>
          <a:prstGeom prst="rect">
            <a:avLst/>
          </a:prstGeom>
          <a:noFill/>
        </p:spPr>
        <p:txBody>
          <a:bodyPr wrap="square" rtlCol="0">
            <a:spAutoFit/>
          </a:bodyPr>
          <a:lstStyle/>
          <a:p>
            <a:pPr>
              <a:spcAft>
                <a:spcPts val="1200"/>
              </a:spcAft>
            </a:pPr>
            <a:r>
              <a:rPr lang="en-US" sz="2800" b="1" dirty="0"/>
              <a:t>WSU color branding quick guide. </a:t>
            </a:r>
          </a:p>
          <a:p>
            <a:pPr>
              <a:spcAft>
                <a:spcPts val="1200"/>
              </a:spcAft>
            </a:pPr>
            <a:r>
              <a:rPr lang="en-US" sz="2800" dirty="0"/>
              <a:t>For detailed information about WSU color branding, please visit the FAQ section on our website and </a:t>
            </a:r>
            <a:r>
              <a:rPr lang="en-US" sz="2800" dirty="0">
                <a:hlinkClick r:id="rId3"/>
              </a:rPr>
              <a:t>select the WSU color under the WSU branding section</a:t>
            </a:r>
            <a:r>
              <a:rPr lang="en-US" sz="2800" dirty="0"/>
              <a:t>.</a:t>
            </a:r>
          </a:p>
        </p:txBody>
      </p:sp>
      <p:sp>
        <p:nvSpPr>
          <p:cNvPr id="48" name="TextBox 47">
            <a:extLst>
              <a:ext uri="{FF2B5EF4-FFF2-40B4-BE49-F238E27FC236}">
                <a16:creationId xmlns:a16="http://schemas.microsoft.com/office/drawing/2014/main" id="{D06F8A86-898A-C392-C2E6-4A84F98DD073}"/>
              </a:ext>
            </a:extLst>
          </p:cNvPr>
          <p:cNvSpPr txBox="1"/>
          <p:nvPr/>
        </p:nvSpPr>
        <p:spPr>
          <a:xfrm>
            <a:off x="29979303" y="14907101"/>
            <a:ext cx="13133049" cy="523220"/>
          </a:xfrm>
          <a:prstGeom prst="rect">
            <a:avLst/>
          </a:prstGeom>
          <a:noFill/>
        </p:spPr>
        <p:txBody>
          <a:bodyPr wrap="square" rtlCol="0">
            <a:spAutoFit/>
          </a:bodyPr>
          <a:lstStyle/>
          <a:p>
            <a:pPr>
              <a:spcAft>
                <a:spcPts val="1200"/>
              </a:spcAft>
            </a:pPr>
            <a:r>
              <a:rPr lang="en-US" sz="2800" dirty="0"/>
              <a:t>Below are 3 accent gradients you can use as part of the WSU color branding.</a:t>
            </a:r>
          </a:p>
        </p:txBody>
      </p:sp>
      <p:sp>
        <p:nvSpPr>
          <p:cNvPr id="49" name="TextBox 48">
            <a:extLst>
              <a:ext uri="{FF2B5EF4-FFF2-40B4-BE49-F238E27FC236}">
                <a16:creationId xmlns:a16="http://schemas.microsoft.com/office/drawing/2014/main" id="{F09BCA50-9870-2C30-F0FE-0BBEB6DDF404}"/>
              </a:ext>
            </a:extLst>
          </p:cNvPr>
          <p:cNvSpPr txBox="1"/>
          <p:nvPr/>
        </p:nvSpPr>
        <p:spPr>
          <a:xfrm>
            <a:off x="29979303" y="16837736"/>
            <a:ext cx="13133049" cy="1384995"/>
          </a:xfrm>
          <a:prstGeom prst="rect">
            <a:avLst/>
          </a:prstGeom>
          <a:noFill/>
        </p:spPr>
        <p:txBody>
          <a:bodyPr wrap="square" rtlCol="0">
            <a:spAutoFit/>
          </a:bodyPr>
          <a:lstStyle/>
          <a:p>
            <a:pPr>
              <a:spcAft>
                <a:spcPts val="12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sp>
        <p:nvSpPr>
          <p:cNvPr id="50" name="TextBox 49">
            <a:extLst>
              <a:ext uri="{FF2B5EF4-FFF2-40B4-BE49-F238E27FC236}">
                <a16:creationId xmlns:a16="http://schemas.microsoft.com/office/drawing/2014/main" id="{FC88858F-A575-BF84-4C8A-CBE8486A904C}"/>
              </a:ext>
            </a:extLst>
          </p:cNvPr>
          <p:cNvSpPr txBox="1"/>
          <p:nvPr/>
        </p:nvSpPr>
        <p:spPr>
          <a:xfrm>
            <a:off x="15579562" y="29599111"/>
            <a:ext cx="6053803" cy="646331"/>
          </a:xfrm>
          <a:prstGeom prst="rect">
            <a:avLst/>
          </a:prstGeom>
          <a:noFill/>
        </p:spPr>
        <p:txBody>
          <a:bodyPr wrap="square" rtlCol="0">
            <a:spAutoFit/>
          </a:bodyPr>
          <a:lstStyle/>
          <a:p>
            <a:r>
              <a:rPr lang="en-US" sz="1800" dirty="0"/>
              <a:t>Figure 1 - reference figures in your poster. Suggested caption text size is 18 point </a:t>
            </a:r>
          </a:p>
        </p:txBody>
      </p:sp>
      <p:graphicFrame>
        <p:nvGraphicFramePr>
          <p:cNvPr id="51" name="Chart 50" descr="chart">
            <a:extLst>
              <a:ext uri="{FF2B5EF4-FFF2-40B4-BE49-F238E27FC236}">
                <a16:creationId xmlns:a16="http://schemas.microsoft.com/office/drawing/2014/main" id="{15CBD962-1074-2E51-A5E0-76477E8BBEBC}"/>
              </a:ext>
            </a:extLst>
          </p:cNvPr>
          <p:cNvGraphicFramePr/>
          <p:nvPr>
            <p:extLst>
              <p:ext uri="{D42A27DB-BD31-4B8C-83A1-F6EECF244321}">
                <p14:modId xmlns:p14="http://schemas.microsoft.com/office/powerpoint/2010/main" val="3584986158"/>
              </p:ext>
            </p:extLst>
          </p:nvPr>
        </p:nvGraphicFramePr>
        <p:xfrm>
          <a:off x="22355100" y="24956430"/>
          <a:ext cx="6051345" cy="4622168"/>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2B73D201-54E4-E129-6ABE-58DFB6624051}"/>
              </a:ext>
            </a:extLst>
          </p:cNvPr>
          <p:cNvSpPr txBox="1"/>
          <p:nvPr/>
        </p:nvSpPr>
        <p:spPr>
          <a:xfrm>
            <a:off x="29979303" y="26914076"/>
            <a:ext cx="13421243" cy="2246769"/>
          </a:xfrm>
          <a:prstGeom prst="rect">
            <a:avLst/>
          </a:prstGeom>
          <a:noFill/>
        </p:spPr>
        <p:txBody>
          <a:bodyPr wrap="square" rtlCol="0">
            <a:spAutoFit/>
          </a:bodyPr>
          <a:lstStyle/>
          <a:p>
            <a:pPr>
              <a:spcAft>
                <a:spcPts val="12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7"/>
              </a:rPr>
              <a:t>medcom@med.wayne.edu</a:t>
            </a:r>
            <a:r>
              <a:rPr lang="en-US" sz="2800" dirty="0"/>
              <a:t> We are open Monday through Friday, 8:30 a.m. through 5 p.m. and closed for university recognized holidays.</a:t>
            </a:r>
          </a:p>
        </p:txBody>
      </p:sp>
      <p:sp>
        <p:nvSpPr>
          <p:cNvPr id="53" name="Rectangle 52">
            <a:extLst>
              <a:ext uri="{FF2B5EF4-FFF2-40B4-BE49-F238E27FC236}">
                <a16:creationId xmlns:a16="http://schemas.microsoft.com/office/drawing/2014/main" id="{6FDD944B-8936-9882-7EEC-C7F7A3DD8886}"/>
              </a:ext>
            </a:extLst>
          </p:cNvPr>
          <p:cNvSpPr/>
          <p:nvPr/>
        </p:nvSpPr>
        <p:spPr bwMode="auto">
          <a:xfrm>
            <a:off x="29979303" y="12138763"/>
            <a:ext cx="3715795" cy="256783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chemeClr val="bg1"/>
                </a:solidFill>
              </a:rPr>
              <a:t>WSU primary green</a:t>
            </a:r>
          </a:p>
          <a:p>
            <a:pPr algn="ctr" defTabSz="3762375" fontAlgn="base">
              <a:spcBef>
                <a:spcPct val="0"/>
              </a:spcBef>
              <a:spcAft>
                <a:spcPct val="0"/>
              </a:spcAft>
            </a:pPr>
            <a:r>
              <a:rPr lang="nn-NO" sz="2800" dirty="0">
                <a:solidFill>
                  <a:schemeClr val="bg1"/>
                </a:solidFill>
              </a:rPr>
              <a:t>hex (#0c5449)</a:t>
            </a:r>
            <a:br>
              <a:rPr lang="nn-NO" sz="2800" dirty="0">
                <a:solidFill>
                  <a:schemeClr val="bg1"/>
                </a:solidFill>
              </a:rPr>
            </a:br>
            <a:r>
              <a:rPr lang="nn-NO" sz="2800" dirty="0">
                <a:solidFill>
                  <a:schemeClr val="bg1"/>
                </a:solidFill>
              </a:rPr>
              <a:t>rgb (12, 84, 73)</a:t>
            </a:r>
            <a:endParaRPr lang="en-US" sz="2800" dirty="0">
              <a:solidFill>
                <a:schemeClr val="bg1"/>
              </a:solidFill>
            </a:endParaRPr>
          </a:p>
        </p:txBody>
      </p:sp>
      <p:sp>
        <p:nvSpPr>
          <p:cNvPr id="54" name="Rectangle 53">
            <a:extLst>
              <a:ext uri="{FF2B5EF4-FFF2-40B4-BE49-F238E27FC236}">
                <a16:creationId xmlns:a16="http://schemas.microsoft.com/office/drawing/2014/main" id="{80F3A378-F9B6-C48C-F4FA-4F3B5FC136E7}"/>
              </a:ext>
            </a:extLst>
          </p:cNvPr>
          <p:cNvSpPr/>
          <p:nvPr/>
        </p:nvSpPr>
        <p:spPr bwMode="auto">
          <a:xfrm>
            <a:off x="34438738" y="12138763"/>
            <a:ext cx="3715795" cy="256783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WSU primary yellow</a:t>
            </a:r>
          </a:p>
          <a:p>
            <a:pPr algn="ctr" defTabSz="3762375" fontAlgn="base">
              <a:spcBef>
                <a:spcPct val="0"/>
              </a:spcBef>
              <a:spcAft>
                <a:spcPct val="0"/>
              </a:spcAft>
            </a:pPr>
            <a:r>
              <a:rPr lang="en-US" sz="2800" dirty="0">
                <a:solidFill>
                  <a:srgbClr val="093F39"/>
                </a:solidFill>
              </a:rPr>
              <a:t>hex (#ffcc33)</a:t>
            </a:r>
            <a:br>
              <a:rPr lang="en-US" sz="2800" dirty="0">
                <a:solidFill>
                  <a:srgbClr val="093F39"/>
                </a:solidFill>
              </a:rPr>
            </a:br>
            <a:r>
              <a:rPr lang="en-US" sz="2800" dirty="0" err="1">
                <a:solidFill>
                  <a:srgbClr val="093F39"/>
                </a:solidFill>
              </a:rPr>
              <a:t>rgb</a:t>
            </a:r>
            <a:r>
              <a:rPr lang="en-US" sz="2800" dirty="0">
                <a:solidFill>
                  <a:srgbClr val="093F39"/>
                </a:solidFill>
              </a:rPr>
              <a:t> (255, 204, 51)</a:t>
            </a:r>
          </a:p>
        </p:txBody>
      </p:sp>
      <p:sp>
        <p:nvSpPr>
          <p:cNvPr id="55" name="Rectangle 54">
            <a:extLst>
              <a:ext uri="{FF2B5EF4-FFF2-40B4-BE49-F238E27FC236}">
                <a16:creationId xmlns:a16="http://schemas.microsoft.com/office/drawing/2014/main" id="{521077A9-B5E6-6833-DF2E-44E76B43D5B9}"/>
              </a:ext>
            </a:extLst>
          </p:cNvPr>
          <p:cNvSpPr/>
          <p:nvPr/>
        </p:nvSpPr>
        <p:spPr bwMode="auto">
          <a:xfrm>
            <a:off x="38898173" y="12138763"/>
            <a:ext cx="3715795" cy="256783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Grey accent</a:t>
            </a:r>
          </a:p>
          <a:p>
            <a:pPr algn="ctr" defTabSz="3762375" fontAlgn="base">
              <a:spcBef>
                <a:spcPct val="0"/>
              </a:spcBef>
              <a:spcAft>
                <a:spcPct val="0"/>
              </a:spcAft>
            </a:pPr>
            <a:r>
              <a:rPr lang="nn-NO" sz="2800" dirty="0">
                <a:solidFill>
                  <a:srgbClr val="093F39"/>
                </a:solidFill>
              </a:rPr>
              <a:t>hex (#d9d9d9)</a:t>
            </a:r>
            <a:br>
              <a:rPr lang="nn-NO" sz="2800" dirty="0">
                <a:solidFill>
                  <a:srgbClr val="093F39"/>
                </a:solidFill>
              </a:rPr>
            </a:br>
            <a:r>
              <a:rPr lang="nn-NO" sz="2800" dirty="0">
                <a:solidFill>
                  <a:srgbClr val="093F39"/>
                </a:solidFill>
              </a:rPr>
              <a:t>rgb (217, 217, 217)</a:t>
            </a:r>
            <a:endParaRPr lang="en-US" sz="2800" dirty="0">
              <a:solidFill>
                <a:srgbClr val="093F39"/>
              </a:solidFill>
            </a:endParaRPr>
          </a:p>
        </p:txBody>
      </p:sp>
      <p:sp>
        <p:nvSpPr>
          <p:cNvPr id="56" name="Rectangle 21">
            <a:extLst>
              <a:ext uri="{FF2B5EF4-FFF2-40B4-BE49-F238E27FC236}">
                <a16:creationId xmlns:a16="http://schemas.microsoft.com/office/drawing/2014/main" id="{BB72925A-EEA4-0823-408E-528166806DD3}"/>
              </a:ext>
            </a:extLst>
          </p:cNvPr>
          <p:cNvSpPr>
            <a:spLocks noChangeArrowheads="1"/>
          </p:cNvSpPr>
          <p:nvPr/>
        </p:nvSpPr>
        <p:spPr bwMode="auto">
          <a:xfrm>
            <a:off x="29670072" y="24708245"/>
            <a:ext cx="1403604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57" name="Rectangle 21">
            <a:extLst>
              <a:ext uri="{FF2B5EF4-FFF2-40B4-BE49-F238E27FC236}">
                <a16:creationId xmlns:a16="http://schemas.microsoft.com/office/drawing/2014/main" id="{4AFD6BF7-0B6C-4853-1025-2D5A5C492F04}"/>
              </a:ext>
            </a:extLst>
          </p:cNvPr>
          <p:cNvSpPr>
            <a:spLocks noChangeArrowheads="1"/>
          </p:cNvSpPr>
          <p:nvPr/>
        </p:nvSpPr>
        <p:spPr bwMode="auto">
          <a:xfrm>
            <a:off x="29670072" y="25842388"/>
            <a:ext cx="1403604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pic>
        <p:nvPicPr>
          <p:cNvPr id="58" name="Picture 57" descr="Wayne State University logo">
            <a:extLst>
              <a:ext uri="{FF2B5EF4-FFF2-40B4-BE49-F238E27FC236}">
                <a16:creationId xmlns:a16="http://schemas.microsoft.com/office/drawing/2014/main" id="{BE2DCC0F-1D71-9A09-D864-89C866AFC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2142" y="19147733"/>
            <a:ext cx="2857500" cy="2003108"/>
          </a:xfrm>
          <a:prstGeom prst="rect">
            <a:avLst/>
          </a:prstGeom>
        </p:spPr>
      </p:pic>
      <p:pic>
        <p:nvPicPr>
          <p:cNvPr id="59" name="Picture 58" descr="Wayne State University logo">
            <a:extLst>
              <a:ext uri="{FF2B5EF4-FFF2-40B4-BE49-F238E27FC236}">
                <a16:creationId xmlns:a16="http://schemas.microsoft.com/office/drawing/2014/main" id="{0749AFCE-B069-D804-9556-DD9265C316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09886" y="19147733"/>
            <a:ext cx="2857500" cy="2003108"/>
          </a:xfrm>
          <a:prstGeom prst="rect">
            <a:avLst/>
          </a:prstGeom>
        </p:spPr>
      </p:pic>
      <p:pic>
        <p:nvPicPr>
          <p:cNvPr id="60" name="Picture 59" descr="Wayne State University logo">
            <a:extLst>
              <a:ext uri="{FF2B5EF4-FFF2-40B4-BE49-F238E27FC236}">
                <a16:creationId xmlns:a16="http://schemas.microsoft.com/office/drawing/2014/main" id="{59960414-C357-DD36-F0C2-D3CA7FEBB9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05892" y="21688812"/>
            <a:ext cx="3810000" cy="967740"/>
          </a:xfrm>
          <a:prstGeom prst="rect">
            <a:avLst/>
          </a:prstGeom>
        </p:spPr>
      </p:pic>
      <p:pic>
        <p:nvPicPr>
          <p:cNvPr id="61" name="Picture 60" descr="Wayne State University logo">
            <a:extLst>
              <a:ext uri="{FF2B5EF4-FFF2-40B4-BE49-F238E27FC236}">
                <a16:creationId xmlns:a16="http://schemas.microsoft.com/office/drawing/2014/main" id="{A51AAC08-7A77-97DD-AF2B-CB6D764E4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33636" y="21688812"/>
            <a:ext cx="3810000" cy="967740"/>
          </a:xfrm>
          <a:prstGeom prst="rect">
            <a:avLst/>
          </a:prstGeom>
        </p:spPr>
      </p:pic>
      <p:pic>
        <p:nvPicPr>
          <p:cNvPr id="62" name="Picture 61" descr="Wayne State University Old Main building">
            <a:extLst>
              <a:ext uri="{FF2B5EF4-FFF2-40B4-BE49-F238E27FC236}">
                <a16:creationId xmlns:a16="http://schemas.microsoft.com/office/drawing/2014/main" id="{F763ED38-782B-3152-5015-87193F08D08E}"/>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668093" y="25469385"/>
            <a:ext cx="6051051" cy="3772887"/>
          </a:xfrm>
          <a:prstGeom prst="rect">
            <a:avLst/>
          </a:prstGeom>
        </p:spPr>
      </p:pic>
      <p:sp>
        <p:nvSpPr>
          <p:cNvPr id="63" name="Rectangle 20">
            <a:extLst>
              <a:ext uri="{FF2B5EF4-FFF2-40B4-BE49-F238E27FC236}">
                <a16:creationId xmlns:a16="http://schemas.microsoft.com/office/drawing/2014/main" id="{FF05F731-D60B-5785-3251-083DABB6706B}"/>
              </a:ext>
            </a:extLst>
          </p:cNvPr>
          <p:cNvSpPr>
            <a:spLocks noChangeArrowheads="1"/>
          </p:cNvSpPr>
          <p:nvPr/>
        </p:nvSpPr>
        <p:spPr bwMode="auto">
          <a:xfrm>
            <a:off x="14963819" y="8282246"/>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Methods</a:t>
            </a:r>
          </a:p>
        </p:txBody>
      </p:sp>
      <p:sp>
        <p:nvSpPr>
          <p:cNvPr id="64" name="Rectangle 20">
            <a:extLst>
              <a:ext uri="{FF2B5EF4-FFF2-40B4-BE49-F238E27FC236}">
                <a16:creationId xmlns:a16="http://schemas.microsoft.com/office/drawing/2014/main" id="{68E8D046-91A9-2C98-3196-1228D94C92FB}"/>
              </a:ext>
            </a:extLst>
          </p:cNvPr>
          <p:cNvSpPr>
            <a:spLocks noChangeArrowheads="1"/>
          </p:cNvSpPr>
          <p:nvPr/>
        </p:nvSpPr>
        <p:spPr bwMode="auto">
          <a:xfrm>
            <a:off x="29683797" y="8282246"/>
            <a:ext cx="14037281"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Conclusion</a:t>
            </a:r>
          </a:p>
        </p:txBody>
      </p:sp>
      <p:sp>
        <p:nvSpPr>
          <p:cNvPr id="65" name="Rectangle 20">
            <a:extLst>
              <a:ext uri="{FF2B5EF4-FFF2-40B4-BE49-F238E27FC236}">
                <a16:creationId xmlns:a16="http://schemas.microsoft.com/office/drawing/2014/main" id="{DC2342EA-A4AA-77D6-C612-243B9015EA91}"/>
              </a:ext>
            </a:extLst>
          </p:cNvPr>
          <p:cNvSpPr>
            <a:spLocks noChangeArrowheads="1"/>
          </p:cNvSpPr>
          <p:nvPr/>
        </p:nvSpPr>
        <p:spPr bwMode="auto">
          <a:xfrm>
            <a:off x="14929439" y="19708231"/>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Results</a:t>
            </a:r>
          </a:p>
        </p:txBody>
      </p:sp>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17</cp:revision>
  <dcterms:created xsi:type="dcterms:W3CDTF">2023-01-17T21:47:16Z</dcterms:created>
  <dcterms:modified xsi:type="dcterms:W3CDTF">2023-01-18T03:12:47Z</dcterms:modified>
  <cp:category>poster template</cp:category>
</cp:coreProperties>
</file>