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C9E5DB"/>
    <a:srgbClr val="ACC9C0"/>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25" d="100"/>
          <a:sy n="25" d="100"/>
        </p:scale>
        <p:origin x="11" y="3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D6F-4069-94B7-AB857E38079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D6F-4069-94B7-AB857E38079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D6F-4069-94B7-AB857E38079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D6F-4069-94B7-AB857E38079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D6F-4069-94B7-AB857E38079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x4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8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0000"/>
            <a:lum/>
          </a:blip>
          <a:srcRect/>
          <a:stretch>
            <a:fillRect t="-25000" b="-25000"/>
          </a:stretch>
        </a:blip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3EE5CC80-82BC-0AF8-ACA4-114C0185EB74}"/>
              </a:ext>
            </a:extLst>
          </p:cNvPr>
          <p:cNvSpPr>
            <a:spLocks noGrp="1" noChangeArrowheads="1"/>
          </p:cNvSpPr>
          <p:nvPr>
            <p:ph type="body" idx="1"/>
          </p:nvPr>
        </p:nvSpPr>
        <p:spPr bwMode="auto">
          <a:xfrm>
            <a:off x="3017838" y="5608638"/>
            <a:ext cx="27979687"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1509" tIns="157819" rIns="-161509" bIns="1578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0">
            <a:extLst>
              <a:ext uri="{FF2B5EF4-FFF2-40B4-BE49-F238E27FC236}">
                <a16:creationId xmlns:a16="http://schemas.microsoft.com/office/drawing/2014/main" id="{6615C4A1-BE7D-B756-4637-3ECE3DEE9D1D}"/>
              </a:ext>
            </a:extLst>
          </p:cNvPr>
          <p:cNvSpPr>
            <a:spLocks noChangeArrowheads="1"/>
          </p:cNvSpPr>
          <p:nvPr userDrawn="1"/>
        </p:nvSpPr>
        <p:spPr bwMode="auto">
          <a:xfrm>
            <a:off x="342900" y="4887310"/>
            <a:ext cx="32232600" cy="16753489"/>
          </a:xfrm>
          <a:prstGeom prst="rect">
            <a:avLst/>
          </a:prstGeom>
          <a:gradFill flip="none" rotWithShape="1">
            <a:gsLst>
              <a:gs pos="70000">
                <a:schemeClr val="bg1"/>
              </a:gs>
              <a:gs pos="30000">
                <a:schemeClr val="bg1"/>
              </a:gs>
              <a:gs pos="0">
                <a:srgbClr val="FFF2C9"/>
              </a:gs>
              <a:gs pos="100000">
                <a:srgbClr val="C9E5DB"/>
              </a:gs>
            </a:gsLst>
            <a:lin ang="2700000" scaled="1"/>
            <a:tileRect/>
          </a:gradFill>
          <a:ln w="9525">
            <a:solidFill>
              <a:schemeClr val="tx2"/>
            </a:solidFill>
            <a:miter lim="800000"/>
            <a:headEnd/>
            <a:tailEnd/>
          </a:ln>
        </p:spPr>
        <p:txBody>
          <a:bodyPr wrap="none" lIns="65306" tIns="32653" rIns="65306" bIns="32653" anchor="ct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37719651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p:titleStyle>
    <p:body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p:bodyStyle>
    <p:otherStyle>
      <a:defPPr>
        <a:defRPr lang="en-US"/>
      </a:defPPr>
      <a:lvl1pPr marL="0" algn="l" defTabSz="326532" rtl="0" eaLnBrk="1" latinLnBrk="0" hangingPunct="1">
        <a:defRPr sz="1300" kern="1200">
          <a:solidFill>
            <a:schemeClr val="tx1"/>
          </a:solidFill>
          <a:latin typeface="+mn-lt"/>
          <a:ea typeface="+mn-ea"/>
          <a:cs typeface="+mn-cs"/>
        </a:defRPr>
      </a:lvl1pPr>
      <a:lvl2pPr marL="326532" algn="l" defTabSz="326532" rtl="0" eaLnBrk="1" latinLnBrk="0" hangingPunct="1">
        <a:defRPr sz="1300" kern="1200">
          <a:solidFill>
            <a:schemeClr val="tx1"/>
          </a:solidFill>
          <a:latin typeface="+mn-lt"/>
          <a:ea typeface="+mn-ea"/>
          <a:cs typeface="+mn-cs"/>
        </a:defRPr>
      </a:lvl2pPr>
      <a:lvl3pPr marL="653064" algn="l" defTabSz="326532" rtl="0" eaLnBrk="1" latinLnBrk="0" hangingPunct="1">
        <a:defRPr sz="1300" kern="1200">
          <a:solidFill>
            <a:schemeClr val="tx1"/>
          </a:solidFill>
          <a:latin typeface="+mn-lt"/>
          <a:ea typeface="+mn-ea"/>
          <a:cs typeface="+mn-cs"/>
        </a:defRPr>
      </a:lvl3pPr>
      <a:lvl4pPr marL="979597" algn="l" defTabSz="326532" rtl="0" eaLnBrk="1" latinLnBrk="0" hangingPunct="1">
        <a:defRPr sz="1300" kern="1200">
          <a:solidFill>
            <a:schemeClr val="tx1"/>
          </a:solidFill>
          <a:latin typeface="+mn-lt"/>
          <a:ea typeface="+mn-ea"/>
          <a:cs typeface="+mn-cs"/>
        </a:defRPr>
      </a:lvl4pPr>
      <a:lvl5pPr marL="1306129" algn="l" defTabSz="326532" rtl="0" eaLnBrk="1" latinLnBrk="0" hangingPunct="1">
        <a:defRPr sz="1300" kern="1200">
          <a:solidFill>
            <a:schemeClr val="tx1"/>
          </a:solidFill>
          <a:latin typeface="+mn-lt"/>
          <a:ea typeface="+mn-ea"/>
          <a:cs typeface="+mn-cs"/>
        </a:defRPr>
      </a:lvl5pPr>
      <a:lvl6pPr marL="1632661" algn="l" defTabSz="326532" rtl="0" eaLnBrk="1" latinLnBrk="0" hangingPunct="1">
        <a:defRPr sz="1300" kern="1200">
          <a:solidFill>
            <a:schemeClr val="tx1"/>
          </a:solidFill>
          <a:latin typeface="+mn-lt"/>
          <a:ea typeface="+mn-ea"/>
          <a:cs typeface="+mn-cs"/>
        </a:defRPr>
      </a:lvl6pPr>
      <a:lvl7pPr marL="1959193" algn="l" defTabSz="326532" rtl="0" eaLnBrk="1" latinLnBrk="0" hangingPunct="1">
        <a:defRPr sz="1300" kern="1200">
          <a:solidFill>
            <a:schemeClr val="tx1"/>
          </a:solidFill>
          <a:latin typeface="+mn-lt"/>
          <a:ea typeface="+mn-ea"/>
          <a:cs typeface="+mn-cs"/>
        </a:defRPr>
      </a:lvl7pPr>
      <a:lvl8pPr marL="2285726" algn="l" defTabSz="326532" rtl="0" eaLnBrk="1" latinLnBrk="0" hangingPunct="1">
        <a:defRPr sz="1300" kern="1200">
          <a:solidFill>
            <a:schemeClr val="tx1"/>
          </a:solidFill>
          <a:latin typeface="+mn-lt"/>
          <a:ea typeface="+mn-ea"/>
          <a:cs typeface="+mn-cs"/>
        </a:defRPr>
      </a:lvl8pPr>
      <a:lvl9pPr marL="2612258" algn="l" defTabSz="32653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1B823-868D-D037-3BB2-1563FBE75468}"/>
              </a:ext>
            </a:extLst>
          </p:cNvPr>
          <p:cNvSpPr/>
          <p:nvPr/>
        </p:nvSpPr>
        <p:spPr bwMode="auto">
          <a:xfrm>
            <a:off x="27066240" y="1264526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5" name="Rectangle 20">
            <a:extLst>
              <a:ext uri="{FF2B5EF4-FFF2-40B4-BE49-F238E27FC236}">
                <a16:creationId xmlns:a16="http://schemas.microsoft.com/office/drawing/2014/main" id="{D2B02725-5DFA-8C96-7D59-9EBBB0C8FED9}"/>
              </a:ext>
            </a:extLst>
          </p:cNvPr>
          <p:cNvSpPr>
            <a:spLocks noChangeArrowheads="1"/>
          </p:cNvSpPr>
          <p:nvPr/>
        </p:nvSpPr>
        <p:spPr bwMode="auto">
          <a:xfrm>
            <a:off x="670560" y="520895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6" name="Rectangle 21">
            <a:extLst>
              <a:ext uri="{FF2B5EF4-FFF2-40B4-BE49-F238E27FC236}">
                <a16:creationId xmlns:a16="http://schemas.microsoft.com/office/drawing/2014/main" id="{C9CAB9DD-F7B3-F020-8314-E4ED1941FFF5}"/>
              </a:ext>
            </a:extLst>
          </p:cNvPr>
          <p:cNvSpPr>
            <a:spLocks noChangeArrowheads="1"/>
          </p:cNvSpPr>
          <p:nvPr/>
        </p:nvSpPr>
        <p:spPr bwMode="auto">
          <a:xfrm>
            <a:off x="22189440" y="16308108"/>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7" name="Rectangle 22">
            <a:extLst>
              <a:ext uri="{FF2B5EF4-FFF2-40B4-BE49-F238E27FC236}">
                <a16:creationId xmlns:a16="http://schemas.microsoft.com/office/drawing/2014/main" id="{4F120D0F-7AB5-D5F9-7597-AAFCCAD7A4BD}"/>
              </a:ext>
            </a:extLst>
          </p:cNvPr>
          <p:cNvSpPr>
            <a:spLocks noChangeArrowheads="1"/>
          </p:cNvSpPr>
          <p:nvPr/>
        </p:nvSpPr>
        <p:spPr bwMode="auto">
          <a:xfrm>
            <a:off x="11430000" y="520895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8" name="Rectangle 24">
            <a:extLst>
              <a:ext uri="{FF2B5EF4-FFF2-40B4-BE49-F238E27FC236}">
                <a16:creationId xmlns:a16="http://schemas.microsoft.com/office/drawing/2014/main" id="{9C389349-137F-0670-8A07-2B8386083BE2}"/>
              </a:ext>
            </a:extLst>
          </p:cNvPr>
          <p:cNvSpPr>
            <a:spLocks noChangeArrowheads="1"/>
          </p:cNvSpPr>
          <p:nvPr/>
        </p:nvSpPr>
        <p:spPr bwMode="auto">
          <a:xfrm>
            <a:off x="11430000" y="12920097"/>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9" name="Rectangle 25">
            <a:extLst>
              <a:ext uri="{FF2B5EF4-FFF2-40B4-BE49-F238E27FC236}">
                <a16:creationId xmlns:a16="http://schemas.microsoft.com/office/drawing/2014/main" id="{BCBA46A1-64B5-0DD3-0C88-1E83A715DF33}"/>
              </a:ext>
            </a:extLst>
          </p:cNvPr>
          <p:cNvSpPr>
            <a:spLocks noChangeArrowheads="1"/>
          </p:cNvSpPr>
          <p:nvPr/>
        </p:nvSpPr>
        <p:spPr bwMode="auto">
          <a:xfrm>
            <a:off x="22189440" y="520895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10" name="Title 8">
            <a:extLst>
              <a:ext uri="{FF2B5EF4-FFF2-40B4-BE49-F238E27FC236}">
                <a16:creationId xmlns:a16="http://schemas.microsoft.com/office/drawing/2014/main" id="{5D1C6FD9-F72F-FD69-16F1-AE854F161490}"/>
              </a:ext>
            </a:extLst>
          </p:cNvPr>
          <p:cNvSpPr txBox="1">
            <a:spLocks/>
          </p:cNvSpPr>
          <p:nvPr/>
        </p:nvSpPr>
        <p:spPr>
          <a:xfrm>
            <a:off x="7362497" y="626092"/>
            <a:ext cx="25066046" cy="1956318"/>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4800" kern="0" dirty="0">
                <a:solidFill>
                  <a:srgbClr val="0C5449"/>
                </a:solidFill>
              </a:rPr>
              <a:t>Title – this is a 72” x 48”  (6’ x 4’) poster, 96-point </a:t>
            </a:r>
            <a:r>
              <a:rPr lang="en-US" sz="4800" kern="0" dirty="0" err="1">
                <a:solidFill>
                  <a:srgbClr val="0C5449"/>
                </a:solidFill>
              </a:rPr>
              <a:t>Lato</a:t>
            </a:r>
            <a:r>
              <a:rPr lang="en-US" sz="4800" kern="0" dirty="0">
                <a:solidFill>
                  <a:srgbClr val="0C5449"/>
                </a:solidFill>
              </a:rPr>
              <a:t> title heading, legible at 16 feet away when printed at 200%</a:t>
            </a:r>
          </a:p>
        </p:txBody>
      </p:sp>
      <p:sp>
        <p:nvSpPr>
          <p:cNvPr id="11" name="Subtitle 9">
            <a:extLst>
              <a:ext uri="{FF2B5EF4-FFF2-40B4-BE49-F238E27FC236}">
                <a16:creationId xmlns:a16="http://schemas.microsoft.com/office/drawing/2014/main" id="{4B1965EA-AA80-E5F3-245C-FE21FB247E2E}"/>
              </a:ext>
            </a:extLst>
          </p:cNvPr>
          <p:cNvSpPr txBox="1">
            <a:spLocks/>
          </p:cNvSpPr>
          <p:nvPr/>
        </p:nvSpPr>
        <p:spPr>
          <a:xfrm>
            <a:off x="7362497" y="2992388"/>
            <a:ext cx="25066045" cy="1686292"/>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3200" kern="0" dirty="0"/>
              <a:t>Authors and affiliations</a:t>
            </a:r>
          </a:p>
          <a:p>
            <a:pPr marL="0" indent="0" algn="ctr">
              <a:spcBef>
                <a:spcPts val="0"/>
              </a:spcBef>
              <a:buNone/>
            </a:pPr>
            <a:r>
              <a:rPr lang="en-US" sz="3200" kern="0" dirty="0"/>
              <a:t>64-point </a:t>
            </a:r>
            <a:r>
              <a:rPr lang="en-US" sz="3200" kern="0" dirty="0" err="1"/>
              <a:t>Lato</a:t>
            </a:r>
            <a:r>
              <a:rPr lang="en-US" sz="3200" kern="0" dirty="0"/>
              <a:t> medium body when printed at 200%</a:t>
            </a:r>
          </a:p>
        </p:txBody>
      </p:sp>
      <p:sp>
        <p:nvSpPr>
          <p:cNvPr id="12" name="Rectangle 11">
            <a:extLst>
              <a:ext uri="{FF2B5EF4-FFF2-40B4-BE49-F238E27FC236}">
                <a16:creationId xmlns:a16="http://schemas.microsoft.com/office/drawing/2014/main" id="{2F91E6F6-7E53-82E1-D6A1-ECB232ABECA0}"/>
              </a:ext>
            </a:extLst>
          </p:cNvPr>
          <p:cNvSpPr/>
          <p:nvPr/>
        </p:nvSpPr>
        <p:spPr>
          <a:xfrm>
            <a:off x="25648919" y="102789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67DF7D-F460-B84F-FEBC-AB906F446C5E}"/>
              </a:ext>
            </a:extLst>
          </p:cNvPr>
          <p:cNvSpPr/>
          <p:nvPr/>
        </p:nvSpPr>
        <p:spPr>
          <a:xfrm>
            <a:off x="29108399" y="102789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CC63E46-BEE3-1B34-EEAC-64714CBFCB9A}"/>
              </a:ext>
            </a:extLst>
          </p:cNvPr>
          <p:cNvSpPr/>
          <p:nvPr/>
        </p:nvSpPr>
        <p:spPr>
          <a:xfrm>
            <a:off x="22189439" y="102789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3615BDF-10F5-1712-5CE0-A7995C7421F3}"/>
              </a:ext>
            </a:extLst>
          </p:cNvPr>
          <p:cNvSpPr txBox="1"/>
          <p:nvPr/>
        </p:nvSpPr>
        <p:spPr>
          <a:xfrm>
            <a:off x="22189439" y="9420700"/>
            <a:ext cx="10058400" cy="369332"/>
          </a:xfrm>
          <a:prstGeom prst="rect">
            <a:avLst/>
          </a:prstGeom>
          <a:noFill/>
        </p:spPr>
        <p:txBody>
          <a:bodyPr wrap="square" rtlCol="0">
            <a:noAutofit/>
          </a:bodyPr>
          <a:lstStyle/>
          <a:p>
            <a:pPr>
              <a:spcAft>
                <a:spcPts val="1200"/>
              </a:spcAft>
            </a:pPr>
            <a:r>
              <a:rPr lang="en-US" dirty="0"/>
              <a:t>Below are 3 accent gradients you can use as part of the WSU color branding.</a:t>
            </a:r>
          </a:p>
        </p:txBody>
      </p:sp>
      <p:sp>
        <p:nvSpPr>
          <p:cNvPr id="16" name="TextBox 15">
            <a:extLst>
              <a:ext uri="{FF2B5EF4-FFF2-40B4-BE49-F238E27FC236}">
                <a16:creationId xmlns:a16="http://schemas.microsoft.com/office/drawing/2014/main" id="{BF219B11-1373-67B3-894D-098BE6CB3EAD}"/>
              </a:ext>
            </a:extLst>
          </p:cNvPr>
          <p:cNvSpPr txBox="1"/>
          <p:nvPr/>
        </p:nvSpPr>
        <p:spPr>
          <a:xfrm>
            <a:off x="670560" y="6338853"/>
            <a:ext cx="10058400" cy="11141512"/>
          </a:xfrm>
          <a:prstGeom prst="rect">
            <a:avLst/>
          </a:prstGeom>
          <a:noFill/>
        </p:spPr>
        <p:txBody>
          <a:bodyPr wrap="square" rtlCol="0">
            <a:noAutofit/>
          </a:bodyPr>
          <a:lstStyle/>
          <a:p>
            <a:pPr>
              <a:spcAft>
                <a:spcPts val="1200"/>
              </a:spcAft>
            </a:pPr>
            <a:r>
              <a:rPr lang="en-US" dirty="0"/>
              <a:t>Any posters that are meant to be read at a minimum distance; the following sizes are suggested: (when printed at 200%)</a:t>
            </a:r>
          </a:p>
          <a:p>
            <a:pPr marL="576263" indent="-347663">
              <a:spcAft>
                <a:spcPts val="1200"/>
              </a:spcAft>
              <a:buFont typeface="Arial" panose="020B0604020202020204" pitchFamily="34" charset="0"/>
              <a:buChar char="•"/>
            </a:pPr>
            <a:r>
              <a:rPr lang="en-US" dirty="0"/>
              <a:t>Title: 96 pt bolded</a:t>
            </a:r>
          </a:p>
          <a:p>
            <a:pPr marL="576263" indent="-347663">
              <a:spcAft>
                <a:spcPts val="1200"/>
              </a:spcAft>
              <a:buFont typeface="Arial" panose="020B0604020202020204" pitchFamily="34" charset="0"/>
              <a:buChar char="•"/>
            </a:pPr>
            <a:r>
              <a:rPr lang="en-US" dirty="0"/>
              <a:t>Authors and affiliations: 54 - 64 pt</a:t>
            </a:r>
          </a:p>
          <a:p>
            <a:pPr marL="576263" indent="-347663">
              <a:spcAft>
                <a:spcPts val="1200"/>
              </a:spcAft>
              <a:buFont typeface="Arial" panose="020B0604020202020204" pitchFamily="34" charset="0"/>
              <a:buChar char="•"/>
            </a:pPr>
            <a:r>
              <a:rPr lang="en-US" dirty="0"/>
              <a:t>Headings: 72 pt</a:t>
            </a:r>
          </a:p>
          <a:p>
            <a:pPr marL="576263" indent="-347663">
              <a:spcAft>
                <a:spcPts val="1200"/>
              </a:spcAft>
              <a:buFont typeface="Arial" panose="020B0604020202020204" pitchFamily="34" charset="0"/>
              <a:buChar char="•"/>
            </a:pPr>
            <a:r>
              <a:rPr lang="en-US" dirty="0"/>
              <a:t>Body text: 24 - 36 pt</a:t>
            </a:r>
          </a:p>
          <a:p>
            <a:pPr marL="576263" indent="-347663">
              <a:spcAft>
                <a:spcPts val="1200"/>
              </a:spcAft>
              <a:buFont typeface="Arial" panose="020B0604020202020204" pitchFamily="34" charset="0"/>
              <a:buChar char="•"/>
            </a:pPr>
            <a:r>
              <a:rPr lang="en-US" dirty="0"/>
              <a:t>Captions: 20 pt</a:t>
            </a:r>
          </a:p>
          <a:p>
            <a:pPr>
              <a:spcAft>
                <a:spcPts val="1200"/>
              </a:spcAft>
            </a:pPr>
            <a:r>
              <a:rPr lang="en-US" dirty="0"/>
              <a:t>For readability, the following sizes are suggested for the body text:</a:t>
            </a:r>
          </a:p>
          <a:p>
            <a:pPr marL="576263" indent="-347663">
              <a:spcAft>
                <a:spcPts val="1200"/>
              </a:spcAft>
              <a:buFont typeface="Arial" panose="020B0604020202020204" pitchFamily="34" charset="0"/>
              <a:buChar char="•"/>
            </a:pPr>
            <a:r>
              <a:rPr lang="en-US" dirty="0"/>
              <a:t>To be legible at 6 feet use 30 point. (most common for conferences)</a:t>
            </a:r>
          </a:p>
          <a:p>
            <a:pPr marL="576263" indent="-347663">
              <a:spcAft>
                <a:spcPts val="1200"/>
              </a:spcAft>
              <a:buFont typeface="Arial" panose="020B0604020202020204" pitchFamily="34" charset="0"/>
              <a:buChar char="•"/>
            </a:pPr>
            <a:r>
              <a:rPr lang="en-US" dirty="0"/>
              <a:t>To be legible at 10 feet use 48 point.</a:t>
            </a:r>
          </a:p>
          <a:p>
            <a:pPr marL="576263" indent="-347663">
              <a:spcAft>
                <a:spcPts val="1200"/>
              </a:spcAft>
              <a:buFont typeface="Arial" panose="020B0604020202020204" pitchFamily="34" charset="0"/>
              <a:buChar char="•"/>
            </a:pPr>
            <a:r>
              <a:rPr lang="en-US" dirty="0"/>
              <a:t>To be legible at 12 feet use 60 point.</a:t>
            </a:r>
          </a:p>
          <a:p>
            <a:pPr marL="576263" indent="-347663">
              <a:spcAft>
                <a:spcPts val="1200"/>
              </a:spcAft>
              <a:buFont typeface="Arial" panose="020B0604020202020204" pitchFamily="34" charset="0"/>
              <a:buChar char="•"/>
            </a:pPr>
            <a:r>
              <a:rPr lang="en-US" dirty="0"/>
              <a:t>To be legible at 14 feet use 72 point.</a:t>
            </a:r>
          </a:p>
          <a:p>
            <a:pPr marL="228600">
              <a:spcAft>
                <a:spcPts val="1200"/>
              </a:spcAft>
            </a:pPr>
            <a:r>
              <a:rPr lang="en-US" dirty="0"/>
              <a:t>Text and figures should be readable from around 5-7 feet away</a:t>
            </a:r>
          </a:p>
          <a:p>
            <a:pPr marL="576263" indent="-347663">
              <a:spcAft>
                <a:spcPts val="1200"/>
              </a:spcAft>
              <a:buFont typeface="Arial" panose="020B0604020202020204" pitchFamily="34" charset="0"/>
              <a:buChar char="•"/>
            </a:pPr>
            <a:r>
              <a:rPr lang="en-US" dirty="0"/>
              <a:t>Use a sans serif typeface (e.g., </a:t>
            </a:r>
            <a:r>
              <a:rPr lang="en-US" dirty="0" err="1"/>
              <a:t>Lato</a:t>
            </a:r>
            <a:r>
              <a:rPr lang="en-US" dirty="0"/>
              <a:t>, Arial, Open Sans, Helvetica, etc.). Our poster templates use the sans serif font </a:t>
            </a:r>
            <a:r>
              <a:rPr lang="en-US" dirty="0" err="1"/>
              <a:t>Lato</a:t>
            </a:r>
            <a:r>
              <a:rPr lang="en-US" dirty="0"/>
              <a:t>, which can be downloaded from </a:t>
            </a:r>
            <a:r>
              <a:rPr lang="en-US" dirty="0">
                <a:hlinkClick r:id="rId2"/>
              </a:rPr>
              <a:t>the link provided on our FAQ page </a:t>
            </a:r>
            <a:r>
              <a:rPr lang="en-US" dirty="0"/>
              <a:t>or from Google: </a:t>
            </a:r>
            <a:r>
              <a:rPr lang="en-US" dirty="0">
                <a:hlinkClick r:id="rId3"/>
              </a:rPr>
              <a:t>https://fonts.google.com/specimen/Lato</a:t>
            </a:r>
            <a:endParaRPr lang="en-US" dirty="0"/>
          </a:p>
          <a:p>
            <a:pPr marL="576263" indent="-347663">
              <a:spcAft>
                <a:spcPts val="1200"/>
              </a:spcAft>
              <a:buFont typeface="Arial" panose="020B0604020202020204" pitchFamily="34" charset="0"/>
              <a:buChar char="•"/>
            </a:pPr>
            <a:r>
              <a:rPr lang="en-US" dirty="0"/>
              <a:t>This poster uses </a:t>
            </a:r>
            <a:r>
              <a:rPr lang="en-US" dirty="0" err="1"/>
              <a:t>Lato</a:t>
            </a:r>
            <a:r>
              <a:rPr lang="en-US"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dirty="0"/>
              <a:t>For more information about creating accessible design with color and type, please reference </a:t>
            </a:r>
            <a:r>
              <a:rPr lang="en-US" dirty="0">
                <a:hlinkClick r:id="rId4"/>
              </a:rPr>
              <a:t>https://medcom.med.wayne.edu/creating-accessible-design</a:t>
            </a:r>
            <a:endParaRPr lang="en-US" dirty="0"/>
          </a:p>
          <a:p>
            <a:r>
              <a:rPr lang="en-US" b="1" dirty="0"/>
              <a:t>Text – good examples</a:t>
            </a:r>
          </a:p>
          <a:p>
            <a:r>
              <a:rPr lang="en-US" dirty="0"/>
              <a:t>Text should be high contrast, the following provide the best contrast for reading and printing:</a:t>
            </a:r>
          </a:p>
          <a:p>
            <a:pPr marL="579438" indent="-411163">
              <a:buFont typeface="Arial" panose="020B0604020202020204" pitchFamily="34" charset="0"/>
              <a:buChar char="•"/>
            </a:pPr>
            <a:r>
              <a:rPr lang="en-US" dirty="0"/>
              <a:t>Black on white</a:t>
            </a:r>
          </a:p>
          <a:p>
            <a:pPr marL="579438" indent="-411163">
              <a:buFont typeface="Arial" panose="020B0604020202020204" pitchFamily="34" charset="0"/>
              <a:buChar char="•"/>
            </a:pPr>
            <a:r>
              <a:rPr lang="en-US" dirty="0">
                <a:solidFill>
                  <a:srgbClr val="00594F"/>
                </a:solidFill>
              </a:rPr>
              <a:t>WSU primary green on white</a:t>
            </a:r>
          </a:p>
          <a:p>
            <a:pPr marL="579438" indent="-411163">
              <a:buFont typeface="Arial" panose="020B0604020202020204" pitchFamily="34" charset="0"/>
              <a:buChar char="•"/>
            </a:pPr>
            <a:r>
              <a:rPr lang="en-US" dirty="0">
                <a:solidFill>
                  <a:schemeClr val="bg2">
                    <a:lumMod val="25000"/>
                  </a:schemeClr>
                </a:solidFill>
              </a:rPr>
              <a:t>Dark gray on white</a:t>
            </a:r>
          </a:p>
          <a:p>
            <a:pPr marL="579438" indent="-411163">
              <a:buFont typeface="Arial" panose="020B0604020202020204" pitchFamily="34" charset="0"/>
              <a:buChar char="•"/>
            </a:pPr>
            <a:r>
              <a:rPr lang="en-US"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b="1" dirty="0">
                <a:solidFill>
                  <a:srgbClr val="FFC844"/>
                </a:solidFill>
                <a:highlight>
                  <a:srgbClr val="00594F"/>
                </a:highlight>
              </a:rPr>
              <a:t>WSU primary yellow on WSU primary green</a:t>
            </a:r>
            <a:endParaRPr lang="en-US" dirty="0">
              <a:solidFill>
                <a:schemeClr val="bg2">
                  <a:lumMod val="25000"/>
                </a:schemeClr>
              </a:solidFill>
            </a:endParaRPr>
          </a:p>
          <a:p>
            <a:pPr marL="579438" indent="-411163">
              <a:buClr>
                <a:srgbClr val="00594F"/>
              </a:buClr>
              <a:buFont typeface="Arial" panose="020B0604020202020204" pitchFamily="34" charset="0"/>
              <a:buChar char="•"/>
            </a:pPr>
            <a:r>
              <a:rPr lang="en-US"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dirty="0"/>
          </a:p>
          <a:p>
            <a:pPr marL="576263" indent="-347663">
              <a:spcAft>
                <a:spcPts val="1200"/>
              </a:spcAft>
              <a:buFont typeface="Arial" panose="020B0604020202020204" pitchFamily="34" charset="0"/>
              <a:buChar char="•"/>
            </a:pPr>
            <a:endParaRPr lang="en-US" dirty="0"/>
          </a:p>
        </p:txBody>
      </p:sp>
      <p:graphicFrame>
        <p:nvGraphicFramePr>
          <p:cNvPr id="17" name="Chart 16">
            <a:extLst>
              <a:ext uri="{FF2B5EF4-FFF2-40B4-BE49-F238E27FC236}">
                <a16:creationId xmlns:a16="http://schemas.microsoft.com/office/drawing/2014/main" id="{1406C803-69FA-7882-F8DF-9A7CD709F918}"/>
              </a:ext>
            </a:extLst>
          </p:cNvPr>
          <p:cNvGraphicFramePr/>
          <p:nvPr>
            <p:extLst>
              <p:ext uri="{D42A27DB-BD31-4B8C-83A1-F6EECF244321}">
                <p14:modId xmlns:p14="http://schemas.microsoft.com/office/powerpoint/2010/main" val="56376969"/>
              </p:ext>
            </p:extLst>
          </p:nvPr>
        </p:nvGraphicFramePr>
        <p:xfrm>
          <a:off x="1686870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F5E0A9CD-0624-6551-F542-2C3A0898EE91}"/>
              </a:ext>
            </a:extLst>
          </p:cNvPr>
          <p:cNvSpPr txBox="1"/>
          <p:nvPr/>
        </p:nvSpPr>
        <p:spPr>
          <a:xfrm>
            <a:off x="11430000" y="6338854"/>
            <a:ext cx="10058400" cy="4396880"/>
          </a:xfrm>
          <a:prstGeom prst="rect">
            <a:avLst/>
          </a:prstGeom>
          <a:noFill/>
        </p:spPr>
        <p:txBody>
          <a:bodyPr wrap="square" numCol="2">
            <a:noAutofit/>
          </a:bodyPr>
          <a:lstStyle/>
          <a:p>
            <a:r>
              <a:rPr lang="en-US" b="1" dirty="0"/>
              <a:t>Text – poor/inaccessible examples</a:t>
            </a:r>
          </a:p>
          <a:p>
            <a:r>
              <a:rPr lang="en-US"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p>
          <a:p>
            <a:endParaRPr lang="en-US" dirty="0"/>
          </a:p>
          <a:p>
            <a:endParaRPr lang="en-US" dirty="0"/>
          </a:p>
          <a:p>
            <a:endParaRPr lang="en-US" dirty="0"/>
          </a:p>
          <a:p>
            <a:endParaRPr lang="en-US" dirty="0"/>
          </a:p>
          <a:p>
            <a:endParaRPr lang="en-US" dirty="0"/>
          </a:p>
          <a:p>
            <a:pPr marL="457200" indent="-334963">
              <a:buFont typeface="Arial" panose="020B0604020202020204" pitchFamily="34" charset="0"/>
              <a:buChar char="•"/>
            </a:pPr>
            <a:r>
              <a:rPr lang="en-US" dirty="0"/>
              <a:t>Black on white</a:t>
            </a:r>
          </a:p>
          <a:p>
            <a:pPr marL="457200" indent="-334963">
              <a:buFont typeface="Arial" panose="020B0604020202020204" pitchFamily="34" charset="0"/>
              <a:buChar char="•"/>
            </a:pPr>
            <a:r>
              <a:rPr lang="en-US" dirty="0">
                <a:solidFill>
                  <a:srgbClr val="3D7A67"/>
                </a:solidFill>
                <a:highlight>
                  <a:srgbClr val="093F39"/>
                </a:highlight>
              </a:rPr>
              <a:t>Light green on WSU primary green</a:t>
            </a:r>
          </a:p>
          <a:p>
            <a:pPr marL="457200" indent="-334963">
              <a:buFont typeface="Arial" panose="020B0604020202020204" pitchFamily="34" charset="0"/>
              <a:buChar char="•"/>
            </a:pPr>
            <a:r>
              <a:rPr lang="en-US"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b="1" dirty="0">
                <a:solidFill>
                  <a:schemeClr val="bg1"/>
                </a:solidFill>
                <a:highlight>
                  <a:srgbClr val="FFC844"/>
                </a:highlight>
              </a:rPr>
              <a:t>White on WSU primary yellow </a:t>
            </a:r>
          </a:p>
          <a:p>
            <a:pPr marL="457200" indent="-334963">
              <a:buFont typeface="Arial" panose="020B0604020202020204" pitchFamily="34" charset="0"/>
              <a:buChar char="•"/>
            </a:pPr>
            <a:r>
              <a:rPr lang="en-US" b="1" dirty="0">
                <a:highlight>
                  <a:srgbClr val="00594F"/>
                </a:highlight>
              </a:rPr>
              <a:t>Black on WSU primary green</a:t>
            </a:r>
            <a:endParaRPr lang="en-US" dirty="0"/>
          </a:p>
          <a:p>
            <a:pPr marL="457200" indent="-334963">
              <a:buClr>
                <a:srgbClr val="00594F"/>
              </a:buClr>
              <a:buFont typeface="Arial" panose="020B0604020202020204" pitchFamily="34" charset="0"/>
              <a:buChar char="•"/>
            </a:pPr>
            <a:r>
              <a:rPr lang="en-US"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dirty="0">
                <a:solidFill>
                  <a:srgbClr val="FF0000"/>
                </a:solidFill>
              </a:rPr>
              <a:t>Red</a:t>
            </a:r>
            <a:r>
              <a:rPr lang="en-US" dirty="0">
                <a:solidFill>
                  <a:srgbClr val="093F39"/>
                </a:solidFill>
              </a:rPr>
              <a:t> does not mean this is important! When deciding to change your content's font color for important information, ensure the font color is </a:t>
            </a:r>
            <a:r>
              <a:rPr lang="en-US" b="1" i="1" dirty="0">
                <a:solidFill>
                  <a:srgbClr val="093F39"/>
                </a:solidFill>
              </a:rPr>
              <a:t>not</a:t>
            </a:r>
            <a:r>
              <a:rPr lang="en-US" dirty="0">
                <a:solidFill>
                  <a:srgbClr val="093F39"/>
                </a:solidFill>
              </a:rPr>
              <a:t> the only means of identification. </a:t>
            </a:r>
            <a:r>
              <a:rPr lang="en-US" b="1" dirty="0">
                <a:solidFill>
                  <a:srgbClr val="093F39"/>
                </a:solidFill>
              </a:rPr>
              <a:t>Bolding,</a:t>
            </a:r>
            <a:r>
              <a:rPr lang="en-US" dirty="0">
                <a:solidFill>
                  <a:srgbClr val="093F39"/>
                </a:solidFill>
              </a:rPr>
              <a:t> </a:t>
            </a:r>
            <a:r>
              <a:rPr lang="en-US" i="1" dirty="0">
                <a:solidFill>
                  <a:srgbClr val="093F39"/>
                </a:solidFill>
              </a:rPr>
              <a:t>italicizing</a:t>
            </a:r>
            <a:r>
              <a:rPr lang="en-US"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23CA24EB-E476-5834-97AF-87C6470552C7}"/>
              </a:ext>
            </a:extLst>
          </p:cNvPr>
          <p:cNvSpPr txBox="1"/>
          <p:nvPr/>
        </p:nvSpPr>
        <p:spPr>
          <a:xfrm>
            <a:off x="22189439" y="19679070"/>
            <a:ext cx="10058400" cy="1200329"/>
          </a:xfrm>
          <a:prstGeom prst="rect">
            <a:avLst/>
          </a:prstGeom>
          <a:noFill/>
        </p:spPr>
        <p:txBody>
          <a:bodyPr wrap="square" rtlCol="0">
            <a:noAutofit/>
          </a:bodyPr>
          <a:lstStyle/>
          <a:p>
            <a:pPr>
              <a:spcAft>
                <a:spcPts val="1200"/>
              </a:spcAft>
            </a:pPr>
            <a:r>
              <a:rPr lang="en-US" b="1" i="1" dirty="0"/>
              <a:t>We hope you find these tips helpful! </a:t>
            </a:r>
            <a:r>
              <a:rPr lang="en-US" dirty="0"/>
              <a:t>If you have any questions, please call the department of Medical Communications at Wayne State University School of Medicine at 313-577-1482 or email </a:t>
            </a:r>
            <a:r>
              <a:rPr lang="en-US" dirty="0">
                <a:hlinkClick r:id="rId6"/>
              </a:rPr>
              <a:t>medcom@med.wayne.edu</a:t>
            </a:r>
            <a:r>
              <a:rPr lang="en-US"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AF4E7CDD-D142-4F68-95D6-F9AE52A517AE}"/>
              </a:ext>
            </a:extLst>
          </p:cNvPr>
          <p:cNvSpPr/>
          <p:nvPr/>
        </p:nvSpPr>
        <p:spPr bwMode="auto">
          <a:xfrm>
            <a:off x="22189439"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21" name="Rectangle 20">
            <a:extLst>
              <a:ext uri="{FF2B5EF4-FFF2-40B4-BE49-F238E27FC236}">
                <a16:creationId xmlns:a16="http://schemas.microsoft.com/office/drawing/2014/main" id="{8D3B7372-FD17-B9CD-C653-66F73BE4DB30}"/>
              </a:ext>
            </a:extLst>
          </p:cNvPr>
          <p:cNvSpPr/>
          <p:nvPr/>
        </p:nvSpPr>
        <p:spPr bwMode="auto">
          <a:xfrm>
            <a:off x="25648919"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22" name="Rectangle 21">
            <a:extLst>
              <a:ext uri="{FF2B5EF4-FFF2-40B4-BE49-F238E27FC236}">
                <a16:creationId xmlns:a16="http://schemas.microsoft.com/office/drawing/2014/main" id="{B254D8DB-22CE-E9D3-EBAC-0496744D09C9}"/>
              </a:ext>
            </a:extLst>
          </p:cNvPr>
          <p:cNvSpPr/>
          <p:nvPr/>
        </p:nvSpPr>
        <p:spPr bwMode="auto">
          <a:xfrm>
            <a:off x="29108399"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23" name="Rectangle 21">
            <a:extLst>
              <a:ext uri="{FF2B5EF4-FFF2-40B4-BE49-F238E27FC236}">
                <a16:creationId xmlns:a16="http://schemas.microsoft.com/office/drawing/2014/main" id="{7F89E7FA-B5FA-D21B-A448-FC844D8B2B56}"/>
              </a:ext>
            </a:extLst>
          </p:cNvPr>
          <p:cNvSpPr>
            <a:spLocks noChangeArrowheads="1"/>
          </p:cNvSpPr>
          <p:nvPr/>
        </p:nvSpPr>
        <p:spPr bwMode="auto">
          <a:xfrm>
            <a:off x="22189439" y="17410784"/>
            <a:ext cx="100584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4" name="Rectangle 21">
            <a:extLst>
              <a:ext uri="{FF2B5EF4-FFF2-40B4-BE49-F238E27FC236}">
                <a16:creationId xmlns:a16="http://schemas.microsoft.com/office/drawing/2014/main" id="{0085745B-B40D-4F6B-647E-08373416701F}"/>
              </a:ext>
            </a:extLst>
          </p:cNvPr>
          <p:cNvSpPr>
            <a:spLocks noChangeArrowheads="1"/>
          </p:cNvSpPr>
          <p:nvPr/>
        </p:nvSpPr>
        <p:spPr bwMode="auto">
          <a:xfrm>
            <a:off x="22189439" y="18544927"/>
            <a:ext cx="100584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5" name="TextBox 24">
            <a:extLst>
              <a:ext uri="{FF2B5EF4-FFF2-40B4-BE49-F238E27FC236}">
                <a16:creationId xmlns:a16="http://schemas.microsoft.com/office/drawing/2014/main" id="{26E2153F-1C65-7964-91B3-A801C145A5E3}"/>
              </a:ext>
            </a:extLst>
          </p:cNvPr>
          <p:cNvSpPr txBox="1"/>
          <p:nvPr/>
        </p:nvSpPr>
        <p:spPr>
          <a:xfrm>
            <a:off x="22189439" y="6338853"/>
            <a:ext cx="10210800" cy="1077218"/>
          </a:xfrm>
          <a:prstGeom prst="rect">
            <a:avLst/>
          </a:prstGeom>
          <a:noFill/>
        </p:spPr>
        <p:txBody>
          <a:bodyPr wrap="square" rtlCol="0">
            <a:noAutofit/>
          </a:bodyPr>
          <a:lstStyle/>
          <a:p>
            <a:pPr>
              <a:spcAft>
                <a:spcPts val="1200"/>
              </a:spcAft>
            </a:pPr>
            <a:r>
              <a:rPr lang="en-US" b="1" dirty="0"/>
              <a:t>WSU color branding quick guide. </a:t>
            </a:r>
          </a:p>
          <a:p>
            <a:pPr>
              <a:spcAft>
                <a:spcPts val="1200"/>
              </a:spcAft>
            </a:pPr>
            <a:r>
              <a:rPr lang="en-US" dirty="0"/>
              <a:t>For detailed information about WSU color branding, please visit the FAQ section on our website and </a:t>
            </a:r>
            <a:r>
              <a:rPr lang="en-US" dirty="0">
                <a:hlinkClick r:id="rId2"/>
              </a:rPr>
              <a:t>select the WSU color under the WSU branding section</a:t>
            </a:r>
            <a:r>
              <a:rPr lang="en-US" dirty="0"/>
              <a:t>.</a:t>
            </a:r>
          </a:p>
        </p:txBody>
      </p:sp>
      <p:sp>
        <p:nvSpPr>
          <p:cNvPr id="26" name="TextBox 25">
            <a:extLst>
              <a:ext uri="{FF2B5EF4-FFF2-40B4-BE49-F238E27FC236}">
                <a16:creationId xmlns:a16="http://schemas.microsoft.com/office/drawing/2014/main" id="{CCDE2378-1230-6660-A9AA-0043B5A580BB}"/>
              </a:ext>
            </a:extLst>
          </p:cNvPr>
          <p:cNvSpPr txBox="1"/>
          <p:nvPr/>
        </p:nvSpPr>
        <p:spPr>
          <a:xfrm>
            <a:off x="22189439" y="11351335"/>
            <a:ext cx="10058400" cy="923330"/>
          </a:xfrm>
          <a:prstGeom prst="rect">
            <a:avLst/>
          </a:prstGeom>
          <a:noFill/>
        </p:spPr>
        <p:txBody>
          <a:bodyPr wrap="square" rtlCol="0">
            <a:spAutoFit/>
          </a:bodyPr>
          <a:lstStyle/>
          <a:p>
            <a:pPr>
              <a:spcAft>
                <a:spcPts val="1200"/>
              </a:spcAft>
            </a:pPr>
            <a:r>
              <a:rPr lang="en-US" b="1" dirty="0"/>
              <a:t>High resolution WSU logos. </a:t>
            </a:r>
            <a:r>
              <a:rPr lang="en-US"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CEB0AA8B-3FCA-EB17-F2AA-3E48CD66AB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49183"/>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29D51C93-871C-A866-3ED3-8B974C2E83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75087"/>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CA745B5D-D869-3859-1B8A-523DA71F0E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67242"/>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E77039C9-DFC8-A293-64BA-0ED0B51BDA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201619"/>
            <a:ext cx="3810000" cy="967740"/>
          </a:xfrm>
          <a:prstGeom prst="rect">
            <a:avLst/>
          </a:prstGeom>
        </p:spPr>
      </p:pic>
      <p:sp>
        <p:nvSpPr>
          <p:cNvPr id="31" name="TextBox 30">
            <a:extLst>
              <a:ext uri="{FF2B5EF4-FFF2-40B4-BE49-F238E27FC236}">
                <a16:creationId xmlns:a16="http://schemas.microsoft.com/office/drawing/2014/main" id="{FC3646C9-EF36-C834-A487-17B028B0E926}"/>
              </a:ext>
            </a:extLst>
          </p:cNvPr>
          <p:cNvSpPr txBox="1"/>
          <p:nvPr/>
        </p:nvSpPr>
        <p:spPr>
          <a:xfrm>
            <a:off x="11384278" y="14062452"/>
            <a:ext cx="10058400" cy="1508105"/>
          </a:xfrm>
          <a:prstGeom prst="rect">
            <a:avLst/>
          </a:prstGeom>
          <a:noFill/>
        </p:spPr>
        <p:txBody>
          <a:bodyPr wrap="square" rtlCol="0">
            <a:noAutofit/>
          </a:bodyPr>
          <a:lstStyle/>
          <a:p>
            <a:pPr marL="342900" indent="-342900">
              <a:spcAft>
                <a:spcPts val="1200"/>
              </a:spcAft>
              <a:buFont typeface="Arial" panose="020B0604020202020204" pitchFamily="34" charset="0"/>
              <a:buChar char="•"/>
            </a:pPr>
            <a:r>
              <a:rPr lang="en-US" dirty="0">
                <a:effectLst/>
              </a:rPr>
              <a:t>Include a brief caption for figure(s), and explicitly refer to the figure in the text</a:t>
            </a:r>
            <a:r>
              <a:rPr lang="en-US" dirty="0"/>
              <a:t>, which includes </a:t>
            </a:r>
            <a:r>
              <a:rPr lang="en-US" dirty="0">
                <a:effectLst/>
              </a:rPr>
              <a:t>labeling with legible fonts and font sizes</a:t>
            </a:r>
          </a:p>
          <a:p>
            <a:pPr marL="342900" indent="-342900">
              <a:spcAft>
                <a:spcPts val="1200"/>
              </a:spcAft>
              <a:buFont typeface="Arial" panose="020B0604020202020204" pitchFamily="34" charset="0"/>
              <a:buChar char="•"/>
            </a:pPr>
            <a:r>
              <a:rPr lang="en-US" dirty="0"/>
              <a:t>F</a:t>
            </a:r>
            <a:r>
              <a:rPr lang="en-US" dirty="0">
                <a:effectLst/>
              </a:rPr>
              <a:t>igures (Figure 1) should advance the points you’re making in the text</a:t>
            </a:r>
          </a:p>
          <a:p>
            <a:pPr marL="342900" indent="-342900">
              <a:spcAft>
                <a:spcPts val="1200"/>
              </a:spcAft>
              <a:buFont typeface="Arial" panose="020B0604020202020204" pitchFamily="34" charset="0"/>
              <a:buChar char="•"/>
            </a:pPr>
            <a:r>
              <a:rPr lang="en-US" dirty="0"/>
              <a:t>Ensure </a:t>
            </a:r>
            <a:r>
              <a:rPr lang="en-US" dirty="0">
                <a:effectLst/>
              </a:rPr>
              <a:t>images and figures are sufficiently high resolution for enlargement</a:t>
            </a:r>
            <a:endParaRPr lang="en-US" dirty="0"/>
          </a:p>
        </p:txBody>
      </p:sp>
      <p:pic>
        <p:nvPicPr>
          <p:cNvPr id="32" name="Picture 31" descr="A large building with a clock tower&#10;&#10;Description automatically generated with medium confidence">
            <a:extLst>
              <a:ext uri="{FF2B5EF4-FFF2-40B4-BE49-F238E27FC236}">
                <a16:creationId xmlns:a16="http://schemas.microsoft.com/office/drawing/2014/main" id="{1298AE5F-5E75-97AE-B50E-BC8CAFC407AF}"/>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6840755"/>
            <a:ext cx="4983478" cy="3107245"/>
          </a:xfrm>
          <a:prstGeom prst="rect">
            <a:avLst/>
          </a:prstGeom>
        </p:spPr>
      </p:pic>
      <p:sp>
        <p:nvSpPr>
          <p:cNvPr id="33" name="TextBox 32">
            <a:extLst>
              <a:ext uri="{FF2B5EF4-FFF2-40B4-BE49-F238E27FC236}">
                <a16:creationId xmlns:a16="http://schemas.microsoft.com/office/drawing/2014/main" id="{F0F98039-83CE-8176-555C-198BBAED1C9A}"/>
              </a:ext>
            </a:extLst>
          </p:cNvPr>
          <p:cNvSpPr txBox="1"/>
          <p:nvPr/>
        </p:nvSpPr>
        <p:spPr>
          <a:xfrm>
            <a:off x="11340445" y="20441302"/>
            <a:ext cx="5072008" cy="253916"/>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34" name="TextBox 33">
            <a:extLst>
              <a:ext uri="{FF2B5EF4-FFF2-40B4-BE49-F238E27FC236}">
                <a16:creationId xmlns:a16="http://schemas.microsoft.com/office/drawing/2014/main" id="{79DEEEDB-5BFF-9186-C243-E844350AB9B7}"/>
              </a:ext>
            </a:extLst>
          </p:cNvPr>
          <p:cNvSpPr txBox="1"/>
          <p:nvPr/>
        </p:nvSpPr>
        <p:spPr>
          <a:xfrm>
            <a:off x="16764942" y="20464385"/>
            <a:ext cx="5072008" cy="246221"/>
          </a:xfrm>
          <a:prstGeom prst="rect">
            <a:avLst/>
          </a:prstGeom>
          <a:noFill/>
        </p:spPr>
        <p:txBody>
          <a:bodyPr wrap="square" rtlCol="0">
            <a:spAutoFit/>
          </a:bodyPr>
          <a:lstStyle/>
          <a:p>
            <a:r>
              <a:rPr lang="en-US" sz="1000" dirty="0"/>
              <a:t>Figure 2 – example chart</a:t>
            </a:r>
          </a:p>
        </p:txBody>
      </p:sp>
      <p:pic>
        <p:nvPicPr>
          <p:cNvPr id="36" name="Picture 35" descr="Logo, company name&#10;&#10;Description automatically generated">
            <a:extLst>
              <a:ext uri="{FF2B5EF4-FFF2-40B4-BE49-F238E27FC236}">
                <a16:creationId xmlns:a16="http://schemas.microsoft.com/office/drawing/2014/main" id="{AB546FD5-892B-2C96-BB1C-FB0C271108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857" y="395658"/>
            <a:ext cx="5532571" cy="3878333"/>
          </a:xfrm>
          <a:prstGeom prst="rect">
            <a:avLst/>
          </a:prstGeom>
        </p:spPr>
      </p:pic>
    </p:spTree>
    <p:extLst>
      <p:ext uri="{BB962C8B-B14F-4D97-AF65-F5344CB8AC3E}">
        <p14:creationId xmlns:p14="http://schemas.microsoft.com/office/powerpoint/2010/main" val="2907238595"/>
      </p:ext>
    </p:extLst>
  </p:cSld>
  <p:clrMapOvr>
    <a:masterClrMapping/>
  </p:clrMapOvr>
</p:sld>
</file>

<file path=ppt/theme/theme1.xml><?xml version="1.0" encoding="utf-8"?>
<a:theme xmlns:a="http://schemas.openxmlformats.org/drawingml/2006/main" name="Professional">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60000"/>
            <a:lumOff val="40000"/>
            <a:alpha val="50195"/>
          </a:schemeClr>
        </a:solidFill>
        <a:ln>
          <a:noFill/>
        </a:ln>
      </a:spPr>
      <a:bodyPr lIns="65306" tIns="32653" rIns="65306" bIns="32653"/>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TotalTime>
  <Words>776</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Lato Heavy</vt:lpstr>
      <vt:lpstr>Lato Medium</vt:lpstr>
      <vt:lpstr>Monotype Sorts</vt:lpstr>
      <vt:lpstr>Times New Roman</vt:lpstr>
      <vt:lpstr>Professional</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6x4 PowerPoint poster template</dc:title>
  <dc:subject>WSU SOM 6x4 PowerPoint poster template</dc:subject>
  <dc:creator>Medical Communications</dc:creator>
  <cp:keywords>WSU SOM 6x4 PowerPoint poster template</cp:keywords>
  <cp:lastModifiedBy>Matthew Garin</cp:lastModifiedBy>
  <cp:revision>14</cp:revision>
  <dcterms:created xsi:type="dcterms:W3CDTF">2023-01-17T21:18:07Z</dcterms:created>
  <dcterms:modified xsi:type="dcterms:W3CDTF">2023-02-12T17:08:09Z</dcterms:modified>
  <cp:category>poster template</cp:category>
</cp:coreProperties>
</file>