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27432000" cy="21945600"/>
  <p:notesSz cx="6858000" cy="9144000"/>
  <p:defaultTextStyle>
    <a:defPPr>
      <a:defRPr lang="en-US"/>
    </a:defPPr>
    <a:lvl1pPr marL="0" algn="l" defTabSz="365724" rtl="0" eaLnBrk="1" latinLnBrk="0" hangingPunct="1">
      <a:defRPr sz="1440" kern="1200">
        <a:solidFill>
          <a:schemeClr val="tx1"/>
        </a:solidFill>
        <a:latin typeface="+mn-lt"/>
        <a:ea typeface="+mn-ea"/>
        <a:cs typeface="+mn-cs"/>
      </a:defRPr>
    </a:lvl1pPr>
    <a:lvl2pPr marL="365724" algn="l" defTabSz="365724" rtl="0" eaLnBrk="1" latinLnBrk="0" hangingPunct="1">
      <a:defRPr sz="1440" kern="1200">
        <a:solidFill>
          <a:schemeClr val="tx1"/>
        </a:solidFill>
        <a:latin typeface="+mn-lt"/>
        <a:ea typeface="+mn-ea"/>
        <a:cs typeface="+mn-cs"/>
      </a:defRPr>
    </a:lvl2pPr>
    <a:lvl3pPr marL="731446" algn="l" defTabSz="365724" rtl="0" eaLnBrk="1" latinLnBrk="0" hangingPunct="1">
      <a:defRPr sz="1440" kern="1200">
        <a:solidFill>
          <a:schemeClr val="tx1"/>
        </a:solidFill>
        <a:latin typeface="+mn-lt"/>
        <a:ea typeface="+mn-ea"/>
        <a:cs typeface="+mn-cs"/>
      </a:defRPr>
    </a:lvl3pPr>
    <a:lvl4pPr marL="1097170" algn="l" defTabSz="365724" rtl="0" eaLnBrk="1" latinLnBrk="0" hangingPunct="1">
      <a:defRPr sz="1440" kern="1200">
        <a:solidFill>
          <a:schemeClr val="tx1"/>
        </a:solidFill>
        <a:latin typeface="+mn-lt"/>
        <a:ea typeface="+mn-ea"/>
        <a:cs typeface="+mn-cs"/>
      </a:defRPr>
    </a:lvl4pPr>
    <a:lvl5pPr marL="1462894" algn="l" defTabSz="365724" rtl="0" eaLnBrk="1" latinLnBrk="0" hangingPunct="1">
      <a:defRPr sz="1440" kern="1200">
        <a:solidFill>
          <a:schemeClr val="tx1"/>
        </a:solidFill>
        <a:latin typeface="+mn-lt"/>
        <a:ea typeface="+mn-ea"/>
        <a:cs typeface="+mn-cs"/>
      </a:defRPr>
    </a:lvl5pPr>
    <a:lvl6pPr marL="1828618" algn="l" defTabSz="365724" rtl="0" eaLnBrk="1" latinLnBrk="0" hangingPunct="1">
      <a:defRPr sz="1440" kern="1200">
        <a:solidFill>
          <a:schemeClr val="tx1"/>
        </a:solidFill>
        <a:latin typeface="+mn-lt"/>
        <a:ea typeface="+mn-ea"/>
        <a:cs typeface="+mn-cs"/>
      </a:defRPr>
    </a:lvl6pPr>
    <a:lvl7pPr marL="2194341" algn="l" defTabSz="365724" rtl="0" eaLnBrk="1" latinLnBrk="0" hangingPunct="1">
      <a:defRPr sz="1440" kern="1200">
        <a:solidFill>
          <a:schemeClr val="tx1"/>
        </a:solidFill>
        <a:latin typeface="+mn-lt"/>
        <a:ea typeface="+mn-ea"/>
        <a:cs typeface="+mn-cs"/>
      </a:defRPr>
    </a:lvl7pPr>
    <a:lvl8pPr marL="2560064" algn="l" defTabSz="365724" rtl="0" eaLnBrk="1" latinLnBrk="0" hangingPunct="1">
      <a:defRPr sz="1440" kern="1200">
        <a:solidFill>
          <a:schemeClr val="tx1"/>
        </a:solidFill>
        <a:latin typeface="+mn-lt"/>
        <a:ea typeface="+mn-ea"/>
        <a:cs typeface="+mn-cs"/>
      </a:defRPr>
    </a:lvl8pPr>
    <a:lvl9pPr marL="2925788" algn="l" defTabSz="365724" rtl="0" eaLnBrk="1" latinLnBrk="0" hangingPunct="1">
      <a:defRPr sz="144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54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snapToGrid="0">
      <p:cViewPr varScale="1">
        <p:scale>
          <a:sx n="29" d="100"/>
          <a:sy n="29" d="100"/>
        </p:scale>
        <p:origin x="123" y="1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a:t>Example chart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Sales</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033A-41A1-9053-00953AC40B71}"/>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033A-41A1-9053-00953AC40B71}"/>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033A-41A1-9053-00953AC40B71}"/>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033A-41A1-9053-00953AC40B71}"/>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033A-41A1-9053-00953AC40B71}"/>
            </c:ext>
          </c:extLst>
        </c:ser>
        <c:dLbls>
          <c:showLegendKey val="0"/>
          <c:showVal val="0"/>
          <c:showCatName val="0"/>
          <c:showSerName val="0"/>
          <c:showPercent val="0"/>
          <c:showBubbleSize val="0"/>
        </c:dLbls>
        <c:gapWidth val="100"/>
        <c:axId val="1310888944"/>
        <c:axId val="1310894352"/>
      </c:barChart>
      <c:catAx>
        <c:axId val="13108889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94352"/>
        <c:crosses val="autoZero"/>
        <c:auto val="1"/>
        <c:lblAlgn val="ctr"/>
        <c:lblOffset val="100"/>
        <c:noMultiLvlLbl val="0"/>
      </c:catAx>
      <c:valAx>
        <c:axId val="1310894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88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a:t>Example chart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1F8C-46B9-B46C-D4B705C1EA3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1F8C-46B9-B46C-D4B705C1EA35}"/>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1F8C-46B9-B46C-D4B705C1EA35}"/>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1F8C-46B9-B46C-D4B705C1EA35}"/>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1F8C-46B9-B46C-D4B705C1EA35}"/>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x4 poster temp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7823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30000"/>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15C4A1-BE7D-B756-4637-3ECE3DEE9D1D}"/>
              </a:ext>
            </a:extLst>
          </p:cNvPr>
          <p:cNvSpPr>
            <a:spLocks noChangeArrowheads="1"/>
          </p:cNvSpPr>
          <p:nvPr userDrawn="1"/>
        </p:nvSpPr>
        <p:spPr bwMode="auto">
          <a:xfrm>
            <a:off x="285750" y="4341541"/>
            <a:ext cx="26860499" cy="17299259"/>
          </a:xfrm>
          <a:prstGeom prst="rect">
            <a:avLst/>
          </a:prstGeom>
          <a:gradFill flip="none" rotWithShape="1">
            <a:gsLst>
              <a:gs pos="70000">
                <a:schemeClr val="bg1"/>
              </a:gs>
              <a:gs pos="30000">
                <a:schemeClr val="bg1"/>
              </a:gs>
              <a:gs pos="0">
                <a:srgbClr val="FFF2C9"/>
              </a:gs>
              <a:gs pos="100000">
                <a:srgbClr val="C9E5DB"/>
              </a:gs>
            </a:gsLst>
            <a:lin ang="2700000" scaled="1"/>
            <a:tileRect/>
          </a:gradFill>
          <a:ln w="9525">
            <a:solidFill>
              <a:schemeClr val="tx2"/>
            </a:solidFill>
            <a:miter lim="800000"/>
            <a:headEnd/>
            <a:tailEnd/>
          </a:ln>
        </p:spPr>
        <p:txBody>
          <a:bodyPr wrap="none" lIns="65306" tIns="32653" rIns="65306" bIns="32653"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ltLang="en-US" sz="1800"/>
          </a:p>
        </p:txBody>
      </p:sp>
    </p:spTree>
    <p:extLst>
      <p:ext uri="{BB962C8B-B14F-4D97-AF65-F5344CB8AC3E}">
        <p14:creationId xmlns:p14="http://schemas.microsoft.com/office/powerpoint/2010/main" val="377196515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566863" rtl="0" eaLnBrk="0" fontAlgn="base" hangingPunct="0">
        <a:spcBef>
          <a:spcPct val="0"/>
        </a:spcBef>
        <a:spcAft>
          <a:spcPct val="0"/>
        </a:spcAft>
        <a:defRPr sz="7550">
          <a:solidFill>
            <a:schemeClr val="tx2"/>
          </a:solidFill>
          <a:latin typeface="+mj-lt"/>
          <a:ea typeface="MS PGothic" pitchFamily="34" charset="-128"/>
          <a:cs typeface="ＭＳ Ｐゴシック" charset="0"/>
        </a:defRPr>
      </a:lvl1pPr>
      <a:lvl2pPr algn="l" defTabSz="1566863" rtl="0" eaLnBrk="0" fontAlgn="base" hangingPunct="0">
        <a:spcBef>
          <a:spcPct val="0"/>
        </a:spcBef>
        <a:spcAft>
          <a:spcPct val="0"/>
        </a:spcAft>
        <a:defRPr sz="7550">
          <a:solidFill>
            <a:schemeClr val="tx2"/>
          </a:solidFill>
          <a:latin typeface="Calibri" charset="0"/>
          <a:ea typeface="MS PGothic" pitchFamily="34" charset="-128"/>
          <a:cs typeface="ＭＳ Ｐゴシック" charset="0"/>
        </a:defRPr>
      </a:lvl2pPr>
      <a:lvl3pPr algn="l" defTabSz="1566863" rtl="0" eaLnBrk="0" fontAlgn="base" hangingPunct="0">
        <a:spcBef>
          <a:spcPct val="0"/>
        </a:spcBef>
        <a:spcAft>
          <a:spcPct val="0"/>
        </a:spcAft>
        <a:defRPr sz="7550">
          <a:solidFill>
            <a:schemeClr val="tx2"/>
          </a:solidFill>
          <a:latin typeface="Calibri" charset="0"/>
          <a:ea typeface="MS PGothic" pitchFamily="34" charset="-128"/>
          <a:cs typeface="ＭＳ Ｐゴシック" charset="0"/>
        </a:defRPr>
      </a:lvl3pPr>
      <a:lvl4pPr algn="l" defTabSz="1566863" rtl="0" eaLnBrk="0" fontAlgn="base" hangingPunct="0">
        <a:spcBef>
          <a:spcPct val="0"/>
        </a:spcBef>
        <a:spcAft>
          <a:spcPct val="0"/>
        </a:spcAft>
        <a:defRPr sz="7550">
          <a:solidFill>
            <a:schemeClr val="tx2"/>
          </a:solidFill>
          <a:latin typeface="Calibri" charset="0"/>
          <a:ea typeface="MS PGothic" pitchFamily="34" charset="-128"/>
          <a:cs typeface="ＭＳ Ｐゴシック" charset="0"/>
        </a:defRPr>
      </a:lvl4pPr>
      <a:lvl5pPr algn="l" defTabSz="1566863" rtl="0" eaLnBrk="0" fontAlgn="base" hangingPunct="0">
        <a:spcBef>
          <a:spcPct val="0"/>
        </a:spcBef>
        <a:spcAft>
          <a:spcPct val="0"/>
        </a:spcAft>
        <a:defRPr sz="7550">
          <a:solidFill>
            <a:schemeClr val="tx2"/>
          </a:solidFill>
          <a:latin typeface="Calibri" charset="0"/>
          <a:ea typeface="MS PGothic" pitchFamily="34" charset="-128"/>
          <a:cs typeface="ＭＳ Ｐゴシック" charset="0"/>
        </a:defRPr>
      </a:lvl5pPr>
      <a:lvl6pPr marL="163266" algn="l" defTabSz="1566901" rtl="0" eaLnBrk="0" fontAlgn="base" hangingPunct="0">
        <a:spcBef>
          <a:spcPct val="0"/>
        </a:spcBef>
        <a:spcAft>
          <a:spcPct val="0"/>
        </a:spcAft>
        <a:defRPr sz="7550">
          <a:solidFill>
            <a:schemeClr val="tx2"/>
          </a:solidFill>
          <a:latin typeface="Times New Roman" pitchFamily="-1" charset="0"/>
        </a:defRPr>
      </a:lvl6pPr>
      <a:lvl7pPr marL="326532" algn="l" defTabSz="1566901" rtl="0" eaLnBrk="0" fontAlgn="base" hangingPunct="0">
        <a:spcBef>
          <a:spcPct val="0"/>
        </a:spcBef>
        <a:spcAft>
          <a:spcPct val="0"/>
        </a:spcAft>
        <a:defRPr sz="7550">
          <a:solidFill>
            <a:schemeClr val="tx2"/>
          </a:solidFill>
          <a:latin typeface="Times New Roman" pitchFamily="-1" charset="0"/>
        </a:defRPr>
      </a:lvl7pPr>
      <a:lvl8pPr marL="489799" algn="l" defTabSz="1566901" rtl="0" eaLnBrk="0" fontAlgn="base" hangingPunct="0">
        <a:spcBef>
          <a:spcPct val="0"/>
        </a:spcBef>
        <a:spcAft>
          <a:spcPct val="0"/>
        </a:spcAft>
        <a:defRPr sz="7550">
          <a:solidFill>
            <a:schemeClr val="tx2"/>
          </a:solidFill>
          <a:latin typeface="Times New Roman" pitchFamily="-1" charset="0"/>
        </a:defRPr>
      </a:lvl8pPr>
      <a:lvl9pPr marL="653065" algn="l" defTabSz="1566901" rtl="0" eaLnBrk="0" fontAlgn="base" hangingPunct="0">
        <a:spcBef>
          <a:spcPct val="0"/>
        </a:spcBef>
        <a:spcAft>
          <a:spcPct val="0"/>
        </a:spcAft>
        <a:defRPr sz="7550">
          <a:solidFill>
            <a:schemeClr val="tx2"/>
          </a:solidFill>
          <a:latin typeface="Times New Roman" pitchFamily="-1" charset="0"/>
        </a:defRPr>
      </a:lvl9pPr>
    </p:titleStyle>
    <p:bodyStyle>
      <a:lvl1pPr marL="588169" indent="-588169" algn="l" defTabSz="1566863" rtl="0" eaLnBrk="0" fontAlgn="base" hangingPunct="0">
        <a:spcBef>
          <a:spcPct val="20000"/>
        </a:spcBef>
        <a:spcAft>
          <a:spcPct val="0"/>
        </a:spcAft>
        <a:buClr>
          <a:schemeClr val="bg2"/>
        </a:buClr>
        <a:buSzPct val="75000"/>
        <a:buFont typeface="Monotype Sorts" pitchFamily="2" charset="2"/>
        <a:buChar char="n"/>
        <a:defRPr sz="5500">
          <a:solidFill>
            <a:schemeClr val="tx1"/>
          </a:solidFill>
          <a:latin typeface="+mn-lt"/>
          <a:ea typeface="MS PGothic" pitchFamily="34" charset="-128"/>
          <a:cs typeface="ＭＳ Ｐゴシック" charset="0"/>
        </a:defRPr>
      </a:lvl1pPr>
      <a:lvl2pPr marL="1273175" indent="-488950" algn="l" defTabSz="1566863" rtl="0" eaLnBrk="0" fontAlgn="base" hangingPunct="0">
        <a:spcBef>
          <a:spcPct val="20000"/>
        </a:spcBef>
        <a:spcAft>
          <a:spcPct val="0"/>
        </a:spcAft>
        <a:buClr>
          <a:schemeClr val="bg2"/>
        </a:buClr>
        <a:buSzPct val="75000"/>
        <a:buChar char="–"/>
        <a:defRPr sz="4800">
          <a:solidFill>
            <a:schemeClr val="tx1"/>
          </a:solidFill>
          <a:latin typeface="+mn-lt"/>
          <a:ea typeface="MS PGothic" pitchFamily="34" charset="-128"/>
        </a:defRPr>
      </a:lvl2pPr>
      <a:lvl3pPr marL="1958975" indent="-392113" algn="l" defTabSz="1566863" rtl="0" eaLnBrk="0" fontAlgn="base" hangingPunct="0">
        <a:spcBef>
          <a:spcPct val="20000"/>
        </a:spcBef>
        <a:spcAft>
          <a:spcPct val="0"/>
        </a:spcAft>
        <a:buClr>
          <a:schemeClr val="bg2"/>
        </a:buClr>
        <a:buSzPct val="75000"/>
        <a:buFont typeface="Monotype Sorts" pitchFamily="2" charset="2"/>
        <a:buChar char="n"/>
        <a:defRPr sz="4100">
          <a:solidFill>
            <a:schemeClr val="tx1"/>
          </a:solidFill>
          <a:latin typeface="+mn-lt"/>
          <a:ea typeface="MS PGothic" pitchFamily="34" charset="-128"/>
        </a:defRPr>
      </a:lvl3pPr>
      <a:lvl4pPr marL="2742407" indent="-391319" algn="l" defTabSz="1566863" rtl="0" eaLnBrk="0" fontAlgn="base" hangingPunct="0">
        <a:spcBef>
          <a:spcPct val="20000"/>
        </a:spcBef>
        <a:spcAft>
          <a:spcPct val="0"/>
        </a:spcAft>
        <a:buClr>
          <a:schemeClr val="bg2"/>
        </a:buClr>
        <a:buSzPct val="75000"/>
        <a:buChar char="–"/>
        <a:defRPr sz="3450">
          <a:solidFill>
            <a:schemeClr val="tx1"/>
          </a:solidFill>
          <a:latin typeface="+mn-lt"/>
          <a:ea typeface="MS PGothic" pitchFamily="34" charset="-128"/>
        </a:defRPr>
      </a:lvl4pPr>
      <a:lvl5pPr marL="3525838" indent="-390525" algn="l" defTabSz="1566863" rtl="0" eaLnBrk="0" fontAlgn="base" hangingPunct="0">
        <a:spcBef>
          <a:spcPct val="20000"/>
        </a:spcBef>
        <a:spcAft>
          <a:spcPct val="0"/>
        </a:spcAft>
        <a:buClr>
          <a:schemeClr val="bg2"/>
        </a:buClr>
        <a:buSzPct val="75000"/>
        <a:buChar char="•"/>
        <a:defRPr sz="3450">
          <a:solidFill>
            <a:schemeClr val="tx1"/>
          </a:solidFill>
          <a:latin typeface="+mn-lt"/>
          <a:ea typeface="MS PGothic" pitchFamily="34" charset="-128"/>
        </a:defRPr>
      </a:lvl5pPr>
      <a:lvl6pPr marL="3689361" indent="-391159" algn="l" defTabSz="1566901" rtl="0" eaLnBrk="0" fontAlgn="base" hangingPunct="0">
        <a:spcBef>
          <a:spcPct val="20000"/>
        </a:spcBef>
        <a:spcAft>
          <a:spcPct val="0"/>
        </a:spcAft>
        <a:buClr>
          <a:schemeClr val="bg2"/>
        </a:buClr>
        <a:buSzPct val="75000"/>
        <a:buChar char="•"/>
        <a:defRPr sz="3450">
          <a:solidFill>
            <a:schemeClr val="tx1"/>
          </a:solidFill>
          <a:latin typeface="+mn-lt"/>
          <a:ea typeface="ＭＳ Ｐゴシック" pitchFamily="-1" charset="-128"/>
        </a:defRPr>
      </a:lvl6pPr>
      <a:lvl7pPr marL="3852627" indent="-391159" algn="l" defTabSz="1566901" rtl="0" eaLnBrk="0" fontAlgn="base" hangingPunct="0">
        <a:spcBef>
          <a:spcPct val="20000"/>
        </a:spcBef>
        <a:spcAft>
          <a:spcPct val="0"/>
        </a:spcAft>
        <a:buClr>
          <a:schemeClr val="bg2"/>
        </a:buClr>
        <a:buSzPct val="75000"/>
        <a:buChar char="•"/>
        <a:defRPr sz="3450">
          <a:solidFill>
            <a:schemeClr val="tx1"/>
          </a:solidFill>
          <a:latin typeface="+mn-lt"/>
          <a:ea typeface="ＭＳ Ｐゴシック" pitchFamily="-1" charset="-128"/>
        </a:defRPr>
      </a:lvl7pPr>
      <a:lvl8pPr marL="4015893" indent="-391159" algn="l" defTabSz="1566901" rtl="0" eaLnBrk="0" fontAlgn="base" hangingPunct="0">
        <a:spcBef>
          <a:spcPct val="20000"/>
        </a:spcBef>
        <a:spcAft>
          <a:spcPct val="0"/>
        </a:spcAft>
        <a:buClr>
          <a:schemeClr val="bg2"/>
        </a:buClr>
        <a:buSzPct val="75000"/>
        <a:buChar char="•"/>
        <a:defRPr sz="3450">
          <a:solidFill>
            <a:schemeClr val="tx1"/>
          </a:solidFill>
          <a:latin typeface="+mn-lt"/>
          <a:ea typeface="ＭＳ Ｐゴシック" pitchFamily="-1" charset="-128"/>
        </a:defRPr>
      </a:lvl8pPr>
      <a:lvl9pPr marL="4179159" indent="-391159" algn="l" defTabSz="1566901" rtl="0" eaLnBrk="0" fontAlgn="base" hangingPunct="0">
        <a:spcBef>
          <a:spcPct val="20000"/>
        </a:spcBef>
        <a:spcAft>
          <a:spcPct val="0"/>
        </a:spcAft>
        <a:buClr>
          <a:schemeClr val="bg2"/>
        </a:buClr>
        <a:buSzPct val="75000"/>
        <a:buChar char="•"/>
        <a:defRPr sz="3450">
          <a:solidFill>
            <a:schemeClr val="tx1"/>
          </a:solidFill>
          <a:latin typeface="+mn-lt"/>
          <a:ea typeface="ＭＳ Ｐゴシック" pitchFamily="-1" charset="-128"/>
        </a:defRPr>
      </a:lvl9pPr>
    </p:bodyStyle>
    <p:otherStyle>
      <a:defPPr>
        <a:defRPr lang="en-US"/>
      </a:defPPr>
      <a:lvl1pPr marL="0" algn="l" defTabSz="163266" rtl="0" eaLnBrk="1" latinLnBrk="0" hangingPunct="1">
        <a:defRPr sz="650" kern="1200">
          <a:solidFill>
            <a:schemeClr val="tx1"/>
          </a:solidFill>
          <a:latin typeface="+mn-lt"/>
          <a:ea typeface="+mn-ea"/>
          <a:cs typeface="+mn-cs"/>
        </a:defRPr>
      </a:lvl1pPr>
      <a:lvl2pPr marL="163266" algn="l" defTabSz="163266" rtl="0" eaLnBrk="1" latinLnBrk="0" hangingPunct="1">
        <a:defRPr sz="650" kern="1200">
          <a:solidFill>
            <a:schemeClr val="tx1"/>
          </a:solidFill>
          <a:latin typeface="+mn-lt"/>
          <a:ea typeface="+mn-ea"/>
          <a:cs typeface="+mn-cs"/>
        </a:defRPr>
      </a:lvl2pPr>
      <a:lvl3pPr marL="326532" algn="l" defTabSz="163266" rtl="0" eaLnBrk="1" latinLnBrk="0" hangingPunct="1">
        <a:defRPr sz="650" kern="1200">
          <a:solidFill>
            <a:schemeClr val="tx1"/>
          </a:solidFill>
          <a:latin typeface="+mn-lt"/>
          <a:ea typeface="+mn-ea"/>
          <a:cs typeface="+mn-cs"/>
        </a:defRPr>
      </a:lvl3pPr>
      <a:lvl4pPr marL="489799" algn="l" defTabSz="163266" rtl="0" eaLnBrk="1" latinLnBrk="0" hangingPunct="1">
        <a:defRPr sz="650" kern="1200">
          <a:solidFill>
            <a:schemeClr val="tx1"/>
          </a:solidFill>
          <a:latin typeface="+mn-lt"/>
          <a:ea typeface="+mn-ea"/>
          <a:cs typeface="+mn-cs"/>
        </a:defRPr>
      </a:lvl4pPr>
      <a:lvl5pPr marL="653065" algn="l" defTabSz="163266" rtl="0" eaLnBrk="1" latinLnBrk="0" hangingPunct="1">
        <a:defRPr sz="650" kern="1200">
          <a:solidFill>
            <a:schemeClr val="tx1"/>
          </a:solidFill>
          <a:latin typeface="+mn-lt"/>
          <a:ea typeface="+mn-ea"/>
          <a:cs typeface="+mn-cs"/>
        </a:defRPr>
      </a:lvl5pPr>
      <a:lvl6pPr marL="816331" algn="l" defTabSz="163266" rtl="0" eaLnBrk="1" latinLnBrk="0" hangingPunct="1">
        <a:defRPr sz="650" kern="1200">
          <a:solidFill>
            <a:schemeClr val="tx1"/>
          </a:solidFill>
          <a:latin typeface="+mn-lt"/>
          <a:ea typeface="+mn-ea"/>
          <a:cs typeface="+mn-cs"/>
        </a:defRPr>
      </a:lvl6pPr>
      <a:lvl7pPr marL="979597" algn="l" defTabSz="163266" rtl="0" eaLnBrk="1" latinLnBrk="0" hangingPunct="1">
        <a:defRPr sz="650" kern="1200">
          <a:solidFill>
            <a:schemeClr val="tx1"/>
          </a:solidFill>
          <a:latin typeface="+mn-lt"/>
          <a:ea typeface="+mn-ea"/>
          <a:cs typeface="+mn-cs"/>
        </a:defRPr>
      </a:lvl7pPr>
      <a:lvl8pPr marL="1142863" algn="l" defTabSz="163266" rtl="0" eaLnBrk="1" latinLnBrk="0" hangingPunct="1">
        <a:defRPr sz="650" kern="1200">
          <a:solidFill>
            <a:schemeClr val="tx1"/>
          </a:solidFill>
          <a:latin typeface="+mn-lt"/>
          <a:ea typeface="+mn-ea"/>
          <a:cs typeface="+mn-cs"/>
        </a:defRPr>
      </a:lvl8pPr>
      <a:lvl9pPr marL="1306129" algn="l" defTabSz="163266" rtl="0" eaLnBrk="1" latinLnBrk="0" hangingPunct="1">
        <a:defRPr sz="6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fonts.google.com/specimen/Lato" TargetMode="External"/><Relationship Id="rId7" Type="http://schemas.openxmlformats.org/officeDocument/2006/relationships/image" Target="../media/image2.png"/><Relationship Id="rId12" Type="http://schemas.openxmlformats.org/officeDocument/2006/relationships/chart" Target="../charts/chart2.xml"/><Relationship Id="rId2" Type="http://schemas.openxmlformats.org/officeDocument/2006/relationships/hyperlink" Target="https://medcom.med.wayne.edu/faqs" TargetMode="External"/><Relationship Id="rId1" Type="http://schemas.openxmlformats.org/officeDocument/2006/relationships/slideLayout" Target="../slideLayouts/slideLayout1.xml"/><Relationship Id="rId6" Type="http://schemas.openxmlformats.org/officeDocument/2006/relationships/hyperlink" Target="mailto:medcom@med.wayne.edu" TargetMode="External"/><Relationship Id="rId11" Type="http://schemas.openxmlformats.org/officeDocument/2006/relationships/image" Target="../media/image6.jpg"/><Relationship Id="rId5" Type="http://schemas.openxmlformats.org/officeDocument/2006/relationships/chart" Target="../charts/chart1.xml"/><Relationship Id="rId10" Type="http://schemas.openxmlformats.org/officeDocument/2006/relationships/image" Target="../media/image5.png"/><Relationship Id="rId4" Type="http://schemas.openxmlformats.org/officeDocument/2006/relationships/hyperlink" Target="https://medcom.med.wayne.edu/creating-accessible-design" TargetMode="Externa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A8A58B-C843-00F7-5C9F-5ADD229F5E7C}"/>
              </a:ext>
            </a:extLst>
          </p:cNvPr>
          <p:cNvSpPr/>
          <p:nvPr/>
        </p:nvSpPr>
        <p:spPr bwMode="auto">
          <a:xfrm>
            <a:off x="22037041" y="11785104"/>
            <a:ext cx="3454399" cy="281135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60" tIns="30480" rIns="60960" bIns="30480" numCol="1" rtlCol="0" anchor="t" anchorCtr="0" compatLnSpc="1">
            <a:prstTxWarp prst="textNoShape">
              <a:avLst/>
            </a:prstTxWarp>
          </a:bodyPr>
          <a:lstStyle/>
          <a:p>
            <a:pPr defTabSz="2508188" fontAlgn="base">
              <a:spcBef>
                <a:spcPct val="0"/>
              </a:spcBef>
              <a:spcAft>
                <a:spcPct val="0"/>
              </a:spcAft>
            </a:pPr>
            <a:endParaRPr lang="en-US" sz="1734"/>
          </a:p>
        </p:txBody>
      </p:sp>
      <p:sp>
        <p:nvSpPr>
          <p:cNvPr id="3" name="Rectangle 20">
            <a:extLst>
              <a:ext uri="{FF2B5EF4-FFF2-40B4-BE49-F238E27FC236}">
                <a16:creationId xmlns:a16="http://schemas.microsoft.com/office/drawing/2014/main" id="{2660831D-FD1D-5B91-D650-238BE2248C6B}"/>
              </a:ext>
            </a:extLst>
          </p:cNvPr>
          <p:cNvSpPr>
            <a:spLocks noChangeArrowheads="1"/>
          </p:cNvSpPr>
          <p:nvPr/>
        </p:nvSpPr>
        <p:spPr bwMode="auto">
          <a:xfrm>
            <a:off x="660400" y="4733892"/>
            <a:ext cx="8412480" cy="609600"/>
          </a:xfrm>
          <a:prstGeom prst="rect">
            <a:avLst/>
          </a:prstGeom>
          <a:solidFill>
            <a:srgbClr val="0C5449"/>
          </a:solidFill>
          <a:ln w="9525">
            <a:noFill/>
            <a:miter lim="800000"/>
            <a:headEnd/>
            <a:tailEnd/>
          </a:ln>
          <a:effectLst/>
        </p:spPr>
        <p:txBody>
          <a:bodyPr wrap="none" lIns="49496" tIns="24748" rIns="49496" bIns="24748" anchor="ctr"/>
          <a:lstStyle/>
          <a:p>
            <a:pPr algn="ctr" defTabSz="1612263"/>
            <a:r>
              <a:rPr lang="en-US" sz="2400" b="1" dirty="0">
                <a:solidFill>
                  <a:schemeClr val="bg1"/>
                </a:solidFill>
              </a:rPr>
              <a:t>Introduction</a:t>
            </a:r>
          </a:p>
        </p:txBody>
      </p:sp>
      <p:sp>
        <p:nvSpPr>
          <p:cNvPr id="35" name="Rectangle 21">
            <a:extLst>
              <a:ext uri="{FF2B5EF4-FFF2-40B4-BE49-F238E27FC236}">
                <a16:creationId xmlns:a16="http://schemas.microsoft.com/office/drawing/2014/main" id="{3AB26822-4F85-0812-86C9-B946D6F18277}"/>
              </a:ext>
            </a:extLst>
          </p:cNvPr>
          <p:cNvSpPr>
            <a:spLocks noChangeArrowheads="1"/>
          </p:cNvSpPr>
          <p:nvPr/>
        </p:nvSpPr>
        <p:spPr bwMode="auto">
          <a:xfrm>
            <a:off x="18359120" y="14960954"/>
            <a:ext cx="8412480" cy="609600"/>
          </a:xfrm>
          <a:prstGeom prst="rect">
            <a:avLst/>
          </a:prstGeom>
          <a:solidFill>
            <a:srgbClr val="0C5449"/>
          </a:solidFill>
          <a:ln w="9525">
            <a:noFill/>
            <a:miter lim="800000"/>
            <a:headEnd/>
            <a:tailEnd/>
          </a:ln>
          <a:effectLst/>
        </p:spPr>
        <p:txBody>
          <a:bodyPr wrap="none" lIns="49496" tIns="24748" rIns="49496" bIns="24748" anchor="ctr"/>
          <a:lstStyle/>
          <a:p>
            <a:pPr algn="ctr" defTabSz="1612263"/>
            <a:r>
              <a:rPr lang="en-US" sz="2400" b="1">
                <a:solidFill>
                  <a:schemeClr val="bg1"/>
                </a:solidFill>
              </a:rPr>
              <a:t>References</a:t>
            </a:r>
          </a:p>
        </p:txBody>
      </p:sp>
      <p:sp>
        <p:nvSpPr>
          <p:cNvPr id="37" name="Rectangle 22">
            <a:extLst>
              <a:ext uri="{FF2B5EF4-FFF2-40B4-BE49-F238E27FC236}">
                <a16:creationId xmlns:a16="http://schemas.microsoft.com/office/drawing/2014/main" id="{8F129765-FE61-2285-BB53-A9BD23A349AA}"/>
              </a:ext>
            </a:extLst>
          </p:cNvPr>
          <p:cNvSpPr>
            <a:spLocks noChangeArrowheads="1"/>
          </p:cNvSpPr>
          <p:nvPr/>
        </p:nvSpPr>
        <p:spPr bwMode="auto">
          <a:xfrm>
            <a:off x="9509760" y="4733892"/>
            <a:ext cx="8412480" cy="609600"/>
          </a:xfrm>
          <a:prstGeom prst="rect">
            <a:avLst/>
          </a:prstGeom>
          <a:solidFill>
            <a:srgbClr val="0C5449"/>
          </a:solidFill>
          <a:ln w="9525">
            <a:noFill/>
            <a:miter lim="800000"/>
            <a:headEnd/>
            <a:tailEnd/>
          </a:ln>
          <a:effectLst/>
        </p:spPr>
        <p:txBody>
          <a:bodyPr wrap="none" lIns="49496" tIns="24748" rIns="49496" bIns="24748" anchor="ctr"/>
          <a:lstStyle/>
          <a:p>
            <a:pPr algn="ctr" defTabSz="1612263"/>
            <a:r>
              <a:rPr lang="en-US" sz="2400" b="1">
                <a:solidFill>
                  <a:schemeClr val="bg1"/>
                </a:solidFill>
              </a:rPr>
              <a:t>Methods</a:t>
            </a:r>
          </a:p>
        </p:txBody>
      </p:sp>
      <p:sp>
        <p:nvSpPr>
          <p:cNvPr id="38" name="Rectangle 24">
            <a:extLst>
              <a:ext uri="{FF2B5EF4-FFF2-40B4-BE49-F238E27FC236}">
                <a16:creationId xmlns:a16="http://schemas.microsoft.com/office/drawing/2014/main" id="{37C33942-F6D3-24D0-E861-730AA4A07DFD}"/>
              </a:ext>
            </a:extLst>
          </p:cNvPr>
          <p:cNvSpPr>
            <a:spLocks noChangeArrowheads="1"/>
          </p:cNvSpPr>
          <p:nvPr/>
        </p:nvSpPr>
        <p:spPr bwMode="auto">
          <a:xfrm>
            <a:off x="9509760" y="11293662"/>
            <a:ext cx="8412480" cy="609600"/>
          </a:xfrm>
          <a:prstGeom prst="rect">
            <a:avLst/>
          </a:prstGeom>
          <a:solidFill>
            <a:srgbClr val="0C5449"/>
          </a:solidFill>
          <a:ln w="9525">
            <a:noFill/>
            <a:miter lim="800000"/>
            <a:headEnd/>
            <a:tailEnd/>
          </a:ln>
          <a:effectLst/>
        </p:spPr>
        <p:txBody>
          <a:bodyPr wrap="none" lIns="49496" tIns="24748" rIns="49496" bIns="24748" anchor="ctr"/>
          <a:lstStyle/>
          <a:p>
            <a:pPr algn="ctr" defTabSz="1612263"/>
            <a:r>
              <a:rPr lang="en-US" sz="2400" b="1">
                <a:solidFill>
                  <a:schemeClr val="bg1"/>
                </a:solidFill>
              </a:rPr>
              <a:t>Results</a:t>
            </a:r>
          </a:p>
        </p:txBody>
      </p:sp>
      <p:sp>
        <p:nvSpPr>
          <p:cNvPr id="39" name="Rectangle 25">
            <a:extLst>
              <a:ext uri="{FF2B5EF4-FFF2-40B4-BE49-F238E27FC236}">
                <a16:creationId xmlns:a16="http://schemas.microsoft.com/office/drawing/2014/main" id="{6CBD0B56-634F-6A3D-1DBE-5F25ED1730B7}"/>
              </a:ext>
            </a:extLst>
          </p:cNvPr>
          <p:cNvSpPr>
            <a:spLocks noChangeArrowheads="1"/>
          </p:cNvSpPr>
          <p:nvPr/>
        </p:nvSpPr>
        <p:spPr bwMode="auto">
          <a:xfrm>
            <a:off x="18359120" y="4733892"/>
            <a:ext cx="8412480" cy="609600"/>
          </a:xfrm>
          <a:prstGeom prst="rect">
            <a:avLst/>
          </a:prstGeom>
          <a:solidFill>
            <a:srgbClr val="0C5449"/>
          </a:solidFill>
          <a:ln w="9525">
            <a:noFill/>
            <a:miter lim="800000"/>
            <a:headEnd/>
            <a:tailEnd/>
          </a:ln>
          <a:effectLst/>
        </p:spPr>
        <p:txBody>
          <a:bodyPr wrap="none" lIns="49496" tIns="24748" rIns="49496" bIns="24748" anchor="ctr"/>
          <a:lstStyle/>
          <a:p>
            <a:pPr algn="ctr" defTabSz="1612263"/>
            <a:r>
              <a:rPr lang="en-US" sz="2400" b="1">
                <a:solidFill>
                  <a:schemeClr val="bg1"/>
                </a:solidFill>
              </a:rPr>
              <a:t>Conclusion</a:t>
            </a:r>
          </a:p>
        </p:txBody>
      </p:sp>
      <p:sp>
        <p:nvSpPr>
          <p:cNvPr id="40" name="Title 8">
            <a:extLst>
              <a:ext uri="{FF2B5EF4-FFF2-40B4-BE49-F238E27FC236}">
                <a16:creationId xmlns:a16="http://schemas.microsoft.com/office/drawing/2014/main" id="{AE341FAF-FC49-CF81-AFCB-4A48C2ABE759}"/>
              </a:ext>
            </a:extLst>
          </p:cNvPr>
          <p:cNvSpPr txBox="1">
            <a:spLocks/>
          </p:cNvSpPr>
          <p:nvPr/>
        </p:nvSpPr>
        <p:spPr>
          <a:xfrm>
            <a:off x="4968241" y="758203"/>
            <a:ext cx="22069499" cy="1611770"/>
          </a:xfrm>
          <a:prstGeom prst="rect">
            <a:avLst/>
          </a:prstGeom>
        </p:spPr>
        <p:txBody>
          <a:bodyPr/>
          <a:lstStyle>
            <a:lvl1pPr algn="l" defTabSz="3133725" rtl="0" eaLnBrk="0" fontAlgn="base" hangingPunct="0">
              <a:spcBef>
                <a:spcPct val="0"/>
              </a:spcBef>
              <a:spcAft>
                <a:spcPct val="0"/>
              </a:spcAft>
              <a:defRPr sz="15100">
                <a:solidFill>
                  <a:schemeClr val="tx2"/>
                </a:solidFill>
                <a:latin typeface="+mj-lt"/>
                <a:ea typeface="MS PGothic" pitchFamily="34" charset="-128"/>
                <a:cs typeface="ＭＳ Ｐゴシック" charset="0"/>
              </a:defRPr>
            </a:lvl1pPr>
            <a:lvl2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2pPr>
            <a:lvl3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3pPr>
            <a:lvl4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4pPr>
            <a:lvl5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5pPr>
            <a:lvl6pPr marL="326532" algn="l" defTabSz="3133802" rtl="0" eaLnBrk="0" fontAlgn="base" hangingPunct="0">
              <a:spcBef>
                <a:spcPct val="0"/>
              </a:spcBef>
              <a:spcAft>
                <a:spcPct val="0"/>
              </a:spcAft>
              <a:defRPr sz="15100">
                <a:solidFill>
                  <a:schemeClr val="tx2"/>
                </a:solidFill>
                <a:latin typeface="Times New Roman" pitchFamily="-1" charset="0"/>
              </a:defRPr>
            </a:lvl6pPr>
            <a:lvl7pPr marL="653064" algn="l" defTabSz="3133802" rtl="0" eaLnBrk="0" fontAlgn="base" hangingPunct="0">
              <a:spcBef>
                <a:spcPct val="0"/>
              </a:spcBef>
              <a:spcAft>
                <a:spcPct val="0"/>
              </a:spcAft>
              <a:defRPr sz="15100">
                <a:solidFill>
                  <a:schemeClr val="tx2"/>
                </a:solidFill>
                <a:latin typeface="Times New Roman" pitchFamily="-1" charset="0"/>
              </a:defRPr>
            </a:lvl7pPr>
            <a:lvl8pPr marL="979597" algn="l" defTabSz="3133802" rtl="0" eaLnBrk="0" fontAlgn="base" hangingPunct="0">
              <a:spcBef>
                <a:spcPct val="0"/>
              </a:spcBef>
              <a:spcAft>
                <a:spcPct val="0"/>
              </a:spcAft>
              <a:defRPr sz="15100">
                <a:solidFill>
                  <a:schemeClr val="tx2"/>
                </a:solidFill>
                <a:latin typeface="Times New Roman" pitchFamily="-1" charset="0"/>
              </a:defRPr>
            </a:lvl8pPr>
            <a:lvl9pPr marL="1306129" algn="l" defTabSz="3133802" rtl="0" eaLnBrk="0" fontAlgn="base" hangingPunct="0">
              <a:spcBef>
                <a:spcPct val="0"/>
              </a:spcBef>
              <a:spcAft>
                <a:spcPct val="0"/>
              </a:spcAft>
              <a:defRPr sz="15100">
                <a:solidFill>
                  <a:schemeClr val="tx2"/>
                </a:solidFill>
                <a:latin typeface="Times New Roman" pitchFamily="-1" charset="0"/>
              </a:defRPr>
            </a:lvl9pPr>
          </a:lstStyle>
          <a:p>
            <a:pPr algn="ctr"/>
            <a:r>
              <a:rPr lang="en-US" sz="4400" kern="0" dirty="0">
                <a:solidFill>
                  <a:srgbClr val="0C5449"/>
                </a:solidFill>
              </a:rPr>
              <a:t>Title – this is a 60” x 36” (5’ x 3’) poster, 88-point </a:t>
            </a:r>
            <a:r>
              <a:rPr lang="en-US" sz="4400" kern="0" dirty="0" err="1">
                <a:solidFill>
                  <a:srgbClr val="0C5449"/>
                </a:solidFill>
              </a:rPr>
              <a:t>Lato</a:t>
            </a:r>
            <a:r>
              <a:rPr lang="en-US" sz="4400" kern="0" dirty="0">
                <a:solidFill>
                  <a:srgbClr val="0C5449"/>
                </a:solidFill>
              </a:rPr>
              <a:t> heavy title heading, </a:t>
            </a:r>
          </a:p>
          <a:p>
            <a:pPr algn="ctr"/>
            <a:r>
              <a:rPr lang="en-US" sz="4400" kern="0" dirty="0">
                <a:solidFill>
                  <a:srgbClr val="0C5449"/>
                </a:solidFill>
              </a:rPr>
              <a:t>legible at 16 feet away when printed at 200%</a:t>
            </a:r>
          </a:p>
        </p:txBody>
      </p:sp>
      <p:sp>
        <p:nvSpPr>
          <p:cNvPr id="41" name="Subtitle 9">
            <a:extLst>
              <a:ext uri="{FF2B5EF4-FFF2-40B4-BE49-F238E27FC236}">
                <a16:creationId xmlns:a16="http://schemas.microsoft.com/office/drawing/2014/main" id="{83D8363D-FBEE-E5B9-145F-8C783AD5E27B}"/>
              </a:ext>
            </a:extLst>
          </p:cNvPr>
          <p:cNvSpPr txBox="1">
            <a:spLocks/>
          </p:cNvSpPr>
          <p:nvPr/>
        </p:nvSpPr>
        <p:spPr>
          <a:xfrm>
            <a:off x="4968241" y="2393681"/>
            <a:ext cx="22069498" cy="1032550"/>
          </a:xfrm>
          <a:prstGeom prst="rect">
            <a:avLst/>
          </a:prstGeom>
        </p:spPr>
        <p:txBody>
          <a:bodyPr/>
          <a:lstStyle>
            <a:lvl1pPr marL="1176338" indent="-1176338" algn="l" defTabSz="3133725" rtl="0" eaLnBrk="0" fontAlgn="base" hangingPunct="0">
              <a:spcBef>
                <a:spcPct val="20000"/>
              </a:spcBef>
              <a:spcAft>
                <a:spcPct val="0"/>
              </a:spcAft>
              <a:buClr>
                <a:schemeClr val="bg2"/>
              </a:buClr>
              <a:buSzPct val="75000"/>
              <a:buFont typeface="Monotype Sorts" pitchFamily="2" charset="2"/>
              <a:buChar char="n"/>
              <a:defRPr sz="11000">
                <a:solidFill>
                  <a:schemeClr val="tx1"/>
                </a:solidFill>
                <a:latin typeface="+mn-lt"/>
                <a:ea typeface="MS PGothic" pitchFamily="34" charset="-128"/>
                <a:cs typeface="ＭＳ Ｐゴシック" charset="0"/>
              </a:defRPr>
            </a:lvl1pPr>
            <a:lvl2pPr marL="2546350" indent="-977900" algn="l" defTabSz="3133725" rtl="0" eaLnBrk="0" fontAlgn="base" hangingPunct="0">
              <a:spcBef>
                <a:spcPct val="20000"/>
              </a:spcBef>
              <a:spcAft>
                <a:spcPct val="0"/>
              </a:spcAft>
              <a:buClr>
                <a:schemeClr val="bg2"/>
              </a:buClr>
              <a:buSzPct val="75000"/>
              <a:buChar char="–"/>
              <a:defRPr sz="9600">
                <a:solidFill>
                  <a:schemeClr val="tx1"/>
                </a:solidFill>
                <a:latin typeface="+mn-lt"/>
                <a:ea typeface="MS PGothic" pitchFamily="34" charset="-128"/>
              </a:defRPr>
            </a:lvl2pPr>
            <a:lvl3pPr marL="3917950" indent="-784225" algn="l" defTabSz="3133725" rtl="0" eaLnBrk="0" fontAlgn="base" hangingPunct="0">
              <a:spcBef>
                <a:spcPct val="20000"/>
              </a:spcBef>
              <a:spcAft>
                <a:spcPct val="0"/>
              </a:spcAft>
              <a:buClr>
                <a:schemeClr val="bg2"/>
              </a:buClr>
              <a:buSzPct val="75000"/>
              <a:buFont typeface="Monotype Sorts" pitchFamily="2" charset="2"/>
              <a:buChar char="n"/>
              <a:defRPr sz="8200">
                <a:solidFill>
                  <a:schemeClr val="tx1"/>
                </a:solidFill>
                <a:latin typeface="+mn-lt"/>
                <a:ea typeface="MS PGothic" pitchFamily="34" charset="-128"/>
              </a:defRPr>
            </a:lvl3pPr>
            <a:lvl4pPr marL="5484813" indent="-782638" algn="l" defTabSz="3133725" rtl="0" eaLnBrk="0" fontAlgn="base" hangingPunct="0">
              <a:spcBef>
                <a:spcPct val="20000"/>
              </a:spcBef>
              <a:spcAft>
                <a:spcPct val="0"/>
              </a:spcAft>
              <a:buClr>
                <a:schemeClr val="bg2"/>
              </a:buClr>
              <a:buSzPct val="75000"/>
              <a:buChar char="–"/>
              <a:defRPr sz="6900">
                <a:solidFill>
                  <a:schemeClr val="tx1"/>
                </a:solidFill>
                <a:latin typeface="+mn-lt"/>
                <a:ea typeface="MS PGothic" pitchFamily="34" charset="-128"/>
              </a:defRPr>
            </a:lvl4pPr>
            <a:lvl5pPr marL="7051675" indent="-781050" algn="l" defTabSz="3133725" rtl="0" eaLnBrk="0" fontAlgn="base" hangingPunct="0">
              <a:spcBef>
                <a:spcPct val="20000"/>
              </a:spcBef>
              <a:spcAft>
                <a:spcPct val="0"/>
              </a:spcAft>
              <a:buClr>
                <a:schemeClr val="bg2"/>
              </a:buClr>
              <a:buSzPct val="75000"/>
              <a:buChar char="•"/>
              <a:defRPr sz="6900">
                <a:solidFill>
                  <a:schemeClr val="tx1"/>
                </a:solidFill>
                <a:latin typeface="+mn-lt"/>
                <a:ea typeface="MS PGothic" pitchFamily="34" charset="-128"/>
              </a:defRPr>
            </a:lvl5pPr>
            <a:lvl6pPr marL="7378722"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6pPr>
            <a:lvl7pPr marL="7705254"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7pPr>
            <a:lvl8pPr marL="8031786"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8pPr>
            <a:lvl9pPr marL="8358318"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9pPr>
          </a:lstStyle>
          <a:p>
            <a:pPr marL="0" indent="0" algn="ctr">
              <a:spcBef>
                <a:spcPts val="0"/>
              </a:spcBef>
              <a:buNone/>
            </a:pPr>
            <a:r>
              <a:rPr lang="en-US" sz="2800" kern="0" dirty="0"/>
              <a:t>Authors and affiliations</a:t>
            </a:r>
          </a:p>
          <a:p>
            <a:pPr marL="0" indent="0" algn="ctr">
              <a:spcBef>
                <a:spcPts val="0"/>
              </a:spcBef>
              <a:buNone/>
            </a:pPr>
            <a:r>
              <a:rPr lang="en-US" sz="2800" kern="0" dirty="0"/>
              <a:t>56-point </a:t>
            </a:r>
            <a:r>
              <a:rPr lang="en-US" sz="2800" kern="0" dirty="0" err="1"/>
              <a:t>Lato</a:t>
            </a:r>
            <a:r>
              <a:rPr lang="en-US" sz="2800" kern="0" dirty="0"/>
              <a:t> medium body when printed at 200%</a:t>
            </a:r>
          </a:p>
        </p:txBody>
      </p:sp>
      <p:sp>
        <p:nvSpPr>
          <p:cNvPr id="42" name="Rectangle 41">
            <a:extLst>
              <a:ext uri="{FF2B5EF4-FFF2-40B4-BE49-F238E27FC236}">
                <a16:creationId xmlns:a16="http://schemas.microsoft.com/office/drawing/2014/main" id="{2BECA3BA-C946-7A9E-E535-FD6F6296D73B}"/>
              </a:ext>
            </a:extLst>
          </p:cNvPr>
          <p:cNvSpPr/>
          <p:nvPr/>
        </p:nvSpPr>
        <p:spPr>
          <a:xfrm>
            <a:off x="20665440" y="8652250"/>
            <a:ext cx="2092960" cy="609600"/>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dirty="0"/>
          </a:p>
        </p:txBody>
      </p:sp>
      <p:sp>
        <p:nvSpPr>
          <p:cNvPr id="43" name="Rectangle 42">
            <a:extLst>
              <a:ext uri="{FF2B5EF4-FFF2-40B4-BE49-F238E27FC236}">
                <a16:creationId xmlns:a16="http://schemas.microsoft.com/office/drawing/2014/main" id="{E590027A-ECAF-406E-D581-F6ED1A0663A1}"/>
              </a:ext>
            </a:extLst>
          </p:cNvPr>
          <p:cNvSpPr/>
          <p:nvPr/>
        </p:nvSpPr>
        <p:spPr>
          <a:xfrm>
            <a:off x="22971760" y="8652250"/>
            <a:ext cx="2092960" cy="609600"/>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dirty="0"/>
          </a:p>
        </p:txBody>
      </p:sp>
      <p:sp>
        <p:nvSpPr>
          <p:cNvPr id="44" name="Rectangle 43">
            <a:extLst>
              <a:ext uri="{FF2B5EF4-FFF2-40B4-BE49-F238E27FC236}">
                <a16:creationId xmlns:a16="http://schemas.microsoft.com/office/drawing/2014/main" id="{364D4496-4DB4-803E-8094-6168C9C48BBE}"/>
              </a:ext>
            </a:extLst>
          </p:cNvPr>
          <p:cNvSpPr/>
          <p:nvPr/>
        </p:nvSpPr>
        <p:spPr>
          <a:xfrm>
            <a:off x="18359120" y="8652250"/>
            <a:ext cx="2092960" cy="609600"/>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dirty="0"/>
          </a:p>
        </p:txBody>
      </p:sp>
      <p:sp>
        <p:nvSpPr>
          <p:cNvPr id="45" name="TextBox 44">
            <a:extLst>
              <a:ext uri="{FF2B5EF4-FFF2-40B4-BE49-F238E27FC236}">
                <a16:creationId xmlns:a16="http://schemas.microsoft.com/office/drawing/2014/main" id="{E3D8A74A-2946-98B7-024A-A4012EDB48CF}"/>
              </a:ext>
            </a:extLst>
          </p:cNvPr>
          <p:cNvSpPr txBox="1"/>
          <p:nvPr/>
        </p:nvSpPr>
        <p:spPr>
          <a:xfrm>
            <a:off x="18359120" y="8232501"/>
            <a:ext cx="8392157" cy="419750"/>
          </a:xfrm>
          <a:prstGeom prst="rect">
            <a:avLst/>
          </a:prstGeom>
          <a:noFill/>
        </p:spPr>
        <p:txBody>
          <a:bodyPr wrap="square" rtlCol="0">
            <a:noAutofit/>
          </a:bodyPr>
          <a:lstStyle/>
          <a:p>
            <a:pPr>
              <a:spcAft>
                <a:spcPts val="800"/>
              </a:spcAft>
            </a:pPr>
            <a:r>
              <a:rPr lang="en-US" sz="1600" dirty="0"/>
              <a:t>Below are 3 accent gradients you can use as part of the WSU color branding.</a:t>
            </a:r>
          </a:p>
        </p:txBody>
      </p:sp>
      <p:sp>
        <p:nvSpPr>
          <p:cNvPr id="46" name="TextBox 45">
            <a:extLst>
              <a:ext uri="{FF2B5EF4-FFF2-40B4-BE49-F238E27FC236}">
                <a16:creationId xmlns:a16="http://schemas.microsoft.com/office/drawing/2014/main" id="{46D171A3-A0C8-A071-191A-E93AD85FE923}"/>
              </a:ext>
            </a:extLst>
          </p:cNvPr>
          <p:cNvSpPr txBox="1"/>
          <p:nvPr/>
        </p:nvSpPr>
        <p:spPr>
          <a:xfrm>
            <a:off x="797559" y="5478685"/>
            <a:ext cx="8275321" cy="9612888"/>
          </a:xfrm>
          <a:prstGeom prst="rect">
            <a:avLst/>
          </a:prstGeom>
          <a:noFill/>
        </p:spPr>
        <p:txBody>
          <a:bodyPr wrap="square" rtlCol="0">
            <a:noAutofit/>
          </a:bodyPr>
          <a:lstStyle/>
          <a:p>
            <a:pPr>
              <a:spcAft>
                <a:spcPts val="800"/>
              </a:spcAft>
            </a:pPr>
            <a:r>
              <a:rPr lang="en-US" sz="1600" dirty="0"/>
              <a:t>Any posters that are meant to be read at a minimum distance; the following sizes are suggested:</a:t>
            </a:r>
          </a:p>
          <a:p>
            <a:pPr marL="384166" indent="-231770">
              <a:spcAft>
                <a:spcPts val="800"/>
              </a:spcAft>
              <a:buFont typeface="Arial" panose="020B0604020202020204" pitchFamily="34" charset="0"/>
              <a:buChar char="•"/>
            </a:pPr>
            <a:r>
              <a:rPr lang="en-US" sz="1600" dirty="0"/>
              <a:t>Title: 88 </a:t>
            </a:r>
            <a:r>
              <a:rPr lang="en-US" sz="1600" dirty="0" err="1"/>
              <a:t>pt</a:t>
            </a:r>
            <a:r>
              <a:rPr lang="en-US" sz="1600" dirty="0"/>
              <a:t> bolded</a:t>
            </a:r>
          </a:p>
          <a:p>
            <a:pPr marL="384166" indent="-231770">
              <a:spcAft>
                <a:spcPts val="800"/>
              </a:spcAft>
              <a:buFont typeface="Arial" panose="020B0604020202020204" pitchFamily="34" charset="0"/>
              <a:buChar char="•"/>
            </a:pPr>
            <a:r>
              <a:rPr lang="en-US" sz="1600" dirty="0"/>
              <a:t>Authors and affiliations: 54 - 60 </a:t>
            </a:r>
            <a:r>
              <a:rPr lang="en-US" sz="1600" dirty="0" err="1"/>
              <a:t>pt</a:t>
            </a:r>
            <a:endParaRPr lang="en-US" sz="1600" dirty="0"/>
          </a:p>
          <a:p>
            <a:pPr marL="384166" indent="-231770">
              <a:spcAft>
                <a:spcPts val="800"/>
              </a:spcAft>
              <a:buFont typeface="Arial" panose="020B0604020202020204" pitchFamily="34" charset="0"/>
              <a:buChar char="•"/>
            </a:pPr>
            <a:r>
              <a:rPr lang="en-US" sz="1600" dirty="0"/>
              <a:t>Headings: 48 </a:t>
            </a:r>
            <a:r>
              <a:rPr lang="en-US" sz="1600" dirty="0" err="1"/>
              <a:t>pt</a:t>
            </a:r>
            <a:endParaRPr lang="en-US" sz="1600" dirty="0"/>
          </a:p>
          <a:p>
            <a:pPr marL="384166" indent="-231770">
              <a:spcAft>
                <a:spcPts val="800"/>
              </a:spcAft>
              <a:buFont typeface="Arial" panose="020B0604020202020204" pitchFamily="34" charset="0"/>
              <a:buChar char="•"/>
            </a:pPr>
            <a:r>
              <a:rPr lang="en-US" sz="1600" dirty="0"/>
              <a:t>Body text: 24 - 32 </a:t>
            </a:r>
            <a:r>
              <a:rPr lang="en-US" sz="1600" dirty="0" err="1"/>
              <a:t>pt</a:t>
            </a:r>
            <a:endParaRPr lang="en-US" sz="1600" dirty="0"/>
          </a:p>
          <a:p>
            <a:pPr marL="384166" indent="-231770">
              <a:spcAft>
                <a:spcPts val="800"/>
              </a:spcAft>
              <a:buFont typeface="Arial" panose="020B0604020202020204" pitchFamily="34" charset="0"/>
              <a:buChar char="•"/>
            </a:pPr>
            <a:r>
              <a:rPr lang="en-US" sz="1600" dirty="0"/>
              <a:t>Captions: 20 pt</a:t>
            </a:r>
          </a:p>
          <a:p>
            <a:pPr>
              <a:spcAft>
                <a:spcPts val="800"/>
              </a:spcAft>
            </a:pPr>
            <a:r>
              <a:rPr lang="en-US" sz="1600" dirty="0"/>
              <a:t>For readability, the following sizes are suggested for the body text:</a:t>
            </a:r>
          </a:p>
          <a:p>
            <a:pPr marL="384166" indent="-231770">
              <a:spcAft>
                <a:spcPts val="800"/>
              </a:spcAft>
              <a:buFont typeface="Arial" panose="020B0604020202020204" pitchFamily="34" charset="0"/>
              <a:buChar char="•"/>
            </a:pPr>
            <a:r>
              <a:rPr lang="en-US" sz="1600" dirty="0"/>
              <a:t>To be legible at 6 feet use 30 point. (most common for conferences)</a:t>
            </a:r>
          </a:p>
          <a:p>
            <a:pPr marL="384166" indent="-231770">
              <a:spcAft>
                <a:spcPts val="800"/>
              </a:spcAft>
              <a:buFont typeface="Arial" panose="020B0604020202020204" pitchFamily="34" charset="0"/>
              <a:buChar char="•"/>
            </a:pPr>
            <a:r>
              <a:rPr lang="en-US" sz="1600" dirty="0"/>
              <a:t>To be legible at 10 feet use 48 point.</a:t>
            </a:r>
          </a:p>
          <a:p>
            <a:pPr marL="384166" indent="-231770">
              <a:spcAft>
                <a:spcPts val="800"/>
              </a:spcAft>
              <a:buFont typeface="Arial" panose="020B0604020202020204" pitchFamily="34" charset="0"/>
              <a:buChar char="•"/>
            </a:pPr>
            <a:r>
              <a:rPr lang="en-US" sz="1600" dirty="0"/>
              <a:t>To be legible at 12 feet use 60 point.</a:t>
            </a:r>
          </a:p>
          <a:p>
            <a:pPr marL="384166" indent="-231770">
              <a:spcAft>
                <a:spcPts val="800"/>
              </a:spcAft>
              <a:buFont typeface="Arial" panose="020B0604020202020204" pitchFamily="34" charset="0"/>
              <a:buChar char="•"/>
            </a:pPr>
            <a:r>
              <a:rPr lang="en-US" sz="1600" dirty="0"/>
              <a:t>To be legible at 14 feet use 72 point.</a:t>
            </a:r>
          </a:p>
          <a:p>
            <a:pPr marL="152396">
              <a:spcAft>
                <a:spcPts val="800"/>
              </a:spcAft>
            </a:pPr>
            <a:r>
              <a:rPr lang="en-US" sz="1600" dirty="0"/>
              <a:t>Text and figures should be readable from around 5-7 feet away</a:t>
            </a:r>
          </a:p>
          <a:p>
            <a:pPr marL="384166" indent="-231770">
              <a:spcAft>
                <a:spcPts val="800"/>
              </a:spcAft>
              <a:buFont typeface="Arial" panose="020B0604020202020204" pitchFamily="34" charset="0"/>
              <a:buChar char="•"/>
            </a:pPr>
            <a:r>
              <a:rPr lang="en-US" sz="1600" dirty="0"/>
              <a:t>Use a sans serif typeface (e.g., </a:t>
            </a:r>
            <a:r>
              <a:rPr lang="en-US" sz="1600" dirty="0" err="1"/>
              <a:t>Lato</a:t>
            </a:r>
            <a:r>
              <a:rPr lang="en-US" sz="1600" dirty="0"/>
              <a:t>, Arial, Open Sans, Helvetica, etc.). Our poster templates use the sans serif font </a:t>
            </a:r>
            <a:r>
              <a:rPr lang="en-US" sz="1600" dirty="0" err="1"/>
              <a:t>Lato</a:t>
            </a:r>
            <a:r>
              <a:rPr lang="en-US" sz="1600" dirty="0"/>
              <a:t>, which can be downloaded from </a:t>
            </a:r>
            <a:r>
              <a:rPr lang="en-US" sz="1600" dirty="0">
                <a:hlinkClick r:id="rId2"/>
              </a:rPr>
              <a:t>the link provided on our FAQ page </a:t>
            </a:r>
            <a:r>
              <a:rPr lang="en-US" sz="1600" dirty="0"/>
              <a:t>or from Google: </a:t>
            </a:r>
            <a:r>
              <a:rPr lang="en-US" sz="1600" dirty="0">
                <a:hlinkClick r:id="rId3"/>
              </a:rPr>
              <a:t>https://fonts.google.com/specimen/Lato</a:t>
            </a:r>
            <a:endParaRPr lang="en-US" sz="1600" dirty="0"/>
          </a:p>
          <a:p>
            <a:pPr marL="384166" indent="-231770">
              <a:spcAft>
                <a:spcPts val="800"/>
              </a:spcAft>
              <a:buFont typeface="Arial" panose="020B0604020202020204" pitchFamily="34" charset="0"/>
              <a:buChar char="•"/>
            </a:pPr>
            <a:r>
              <a:rPr lang="en-US" sz="1600" dirty="0"/>
              <a:t>This poster uses </a:t>
            </a:r>
            <a:r>
              <a:rPr lang="en-US" sz="1600" dirty="0" err="1"/>
              <a:t>Lato</a:t>
            </a:r>
            <a:r>
              <a:rPr lang="en-US" sz="1600" dirty="0"/>
              <a:t> font and the theme has been mapped to that font. If you copy/paste text from documents, please ensure fonts are correct. Mismatched fonts in posters are a distraction and aesthetically degrades the quality of your presentation.</a:t>
            </a:r>
          </a:p>
          <a:p>
            <a:pPr marL="384166" indent="-231770">
              <a:spcAft>
                <a:spcPts val="800"/>
              </a:spcAft>
              <a:buFont typeface="Arial" panose="020B0604020202020204" pitchFamily="34" charset="0"/>
              <a:buChar char="•"/>
            </a:pPr>
            <a:r>
              <a:rPr lang="en-US" sz="1600" dirty="0"/>
              <a:t>For more information about creating accessible design with color and type, please reference </a:t>
            </a:r>
            <a:r>
              <a:rPr lang="en-US" sz="1600" dirty="0">
                <a:hlinkClick r:id="rId4"/>
              </a:rPr>
              <a:t>https://medcom.med.wayne.edu/creating-accessible-design</a:t>
            </a:r>
            <a:endParaRPr lang="en-US" sz="1600" dirty="0"/>
          </a:p>
          <a:p>
            <a:r>
              <a:rPr lang="en-US" sz="1600" b="1" dirty="0"/>
              <a:t>Text – good examples</a:t>
            </a:r>
          </a:p>
          <a:p>
            <a:r>
              <a:rPr lang="en-US" sz="1600" dirty="0"/>
              <a:t>Text should be high contrast, the following provide the best contrast for reading and printing:</a:t>
            </a:r>
          </a:p>
          <a:p>
            <a:pPr marL="386283" indent="-274102">
              <a:buFont typeface="Arial" panose="020B0604020202020204" pitchFamily="34" charset="0"/>
              <a:buChar char="•"/>
            </a:pPr>
            <a:r>
              <a:rPr lang="en-US" sz="1600" dirty="0"/>
              <a:t>Black on white</a:t>
            </a:r>
          </a:p>
          <a:p>
            <a:pPr marL="386283" indent="-274102">
              <a:buFont typeface="Arial" panose="020B0604020202020204" pitchFamily="34" charset="0"/>
              <a:buChar char="•"/>
            </a:pPr>
            <a:r>
              <a:rPr lang="en-US" sz="1600" dirty="0">
                <a:solidFill>
                  <a:srgbClr val="00594F"/>
                </a:solidFill>
              </a:rPr>
              <a:t>WSU primary green on white</a:t>
            </a:r>
          </a:p>
          <a:p>
            <a:pPr marL="386283" indent="-274102">
              <a:buFont typeface="Arial" panose="020B0604020202020204" pitchFamily="34" charset="0"/>
              <a:buChar char="•"/>
            </a:pPr>
            <a:r>
              <a:rPr lang="en-US" sz="1600" dirty="0">
                <a:solidFill>
                  <a:schemeClr val="bg2">
                    <a:lumMod val="25000"/>
                  </a:schemeClr>
                </a:solidFill>
              </a:rPr>
              <a:t>Dark gray on white</a:t>
            </a:r>
          </a:p>
          <a:p>
            <a:pPr marL="386283" indent="-274102">
              <a:buFont typeface="Arial" panose="020B0604020202020204" pitchFamily="34" charset="0"/>
              <a:buChar char="•"/>
            </a:pPr>
            <a:r>
              <a:rPr lang="en-US" sz="1600" b="1" dirty="0">
                <a:solidFill>
                  <a:srgbClr val="00594F"/>
                </a:solidFill>
                <a:highlight>
                  <a:srgbClr val="FFC844"/>
                </a:highlight>
              </a:rPr>
              <a:t>WSU primary green on WSU primary yellow </a:t>
            </a:r>
          </a:p>
          <a:p>
            <a:pPr marL="386283" indent="-274102">
              <a:buFont typeface="Arial" panose="020B0604020202020204" pitchFamily="34" charset="0"/>
              <a:buChar char="•"/>
            </a:pPr>
            <a:r>
              <a:rPr lang="en-US" sz="1600" b="1" dirty="0">
                <a:solidFill>
                  <a:srgbClr val="FFC844"/>
                </a:solidFill>
                <a:highlight>
                  <a:srgbClr val="00594F"/>
                </a:highlight>
              </a:rPr>
              <a:t>WSU primary yellow on WSU primary green</a:t>
            </a:r>
            <a:endParaRPr lang="en-US" sz="1600" dirty="0">
              <a:solidFill>
                <a:schemeClr val="bg2">
                  <a:lumMod val="25000"/>
                </a:schemeClr>
              </a:solidFill>
            </a:endParaRPr>
          </a:p>
          <a:p>
            <a:pPr marL="386283" indent="-274102">
              <a:buClr>
                <a:srgbClr val="00594F"/>
              </a:buClr>
              <a:buFont typeface="Arial" panose="020B0604020202020204" pitchFamily="34" charset="0"/>
              <a:buChar char="•"/>
            </a:pPr>
            <a:r>
              <a:rPr lang="en-US" sz="1600" dirty="0">
                <a:solidFill>
                  <a:schemeClr val="bg1"/>
                </a:solidFill>
                <a:highlight>
                  <a:srgbClr val="00594F"/>
                </a:highlight>
              </a:rPr>
              <a:t>White on WSU primary green</a:t>
            </a:r>
          </a:p>
          <a:p>
            <a:pPr marL="384166" indent="-231770">
              <a:spcAft>
                <a:spcPts val="800"/>
              </a:spcAft>
              <a:buFont typeface="Arial" panose="020B0604020202020204" pitchFamily="34" charset="0"/>
              <a:buChar char="•"/>
            </a:pPr>
            <a:endParaRPr lang="en-US" sz="1600" dirty="0"/>
          </a:p>
          <a:p>
            <a:pPr marL="384166" indent="-231770">
              <a:spcAft>
                <a:spcPts val="800"/>
              </a:spcAft>
              <a:buFont typeface="Arial" panose="020B0604020202020204" pitchFamily="34" charset="0"/>
              <a:buChar char="•"/>
            </a:pPr>
            <a:endParaRPr lang="en-US" sz="1600" dirty="0"/>
          </a:p>
        </p:txBody>
      </p:sp>
      <p:graphicFrame>
        <p:nvGraphicFramePr>
          <p:cNvPr id="47" name="Chart 46">
            <a:extLst>
              <a:ext uri="{FF2B5EF4-FFF2-40B4-BE49-F238E27FC236}">
                <a16:creationId xmlns:a16="http://schemas.microsoft.com/office/drawing/2014/main" id="{AFF46930-6589-1AFA-B108-605CD97822CD}"/>
              </a:ext>
            </a:extLst>
          </p:cNvPr>
          <p:cNvGraphicFramePr/>
          <p:nvPr>
            <p:extLst>
              <p:ext uri="{D42A27DB-BD31-4B8C-83A1-F6EECF244321}">
                <p14:modId xmlns:p14="http://schemas.microsoft.com/office/powerpoint/2010/main" val="2395600683"/>
              </p:ext>
            </p:extLst>
          </p:nvPr>
        </p:nvGraphicFramePr>
        <p:xfrm>
          <a:off x="13399968" y="15570554"/>
          <a:ext cx="3242992" cy="2477078"/>
        </p:xfrm>
        <a:graphic>
          <a:graphicData uri="http://schemas.openxmlformats.org/drawingml/2006/chart">
            <c:chart xmlns:c="http://schemas.openxmlformats.org/drawingml/2006/chart" xmlns:r="http://schemas.openxmlformats.org/officeDocument/2006/relationships" r:id="rId5"/>
          </a:graphicData>
        </a:graphic>
      </p:graphicFrame>
      <p:sp>
        <p:nvSpPr>
          <p:cNvPr id="48" name="TextBox 47">
            <a:extLst>
              <a:ext uri="{FF2B5EF4-FFF2-40B4-BE49-F238E27FC236}">
                <a16:creationId xmlns:a16="http://schemas.microsoft.com/office/drawing/2014/main" id="{21F0FF52-7939-8D07-E88A-D157E5251F20}"/>
              </a:ext>
            </a:extLst>
          </p:cNvPr>
          <p:cNvSpPr txBox="1"/>
          <p:nvPr/>
        </p:nvSpPr>
        <p:spPr>
          <a:xfrm>
            <a:off x="9509760" y="5478686"/>
            <a:ext cx="8275321" cy="4031873"/>
          </a:xfrm>
          <a:prstGeom prst="rect">
            <a:avLst/>
          </a:prstGeom>
          <a:noFill/>
        </p:spPr>
        <p:txBody>
          <a:bodyPr wrap="square" numCol="2">
            <a:noAutofit/>
          </a:bodyPr>
          <a:lstStyle/>
          <a:p>
            <a:r>
              <a:rPr lang="en-US" sz="1600" b="1" dirty="0"/>
              <a:t>Text – poor/inaccessible examples</a:t>
            </a:r>
          </a:p>
          <a:p>
            <a:r>
              <a:rPr lang="en-US" sz="1600" dirty="0"/>
              <a:t>Text should be high contrast, the example to the right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sz="1600" dirty="0"/>
          </a:p>
          <a:p>
            <a:pPr marL="304793" indent="-223303">
              <a:buFont typeface="Arial" panose="020B0604020202020204" pitchFamily="34" charset="0"/>
              <a:buChar char="•"/>
            </a:pPr>
            <a:r>
              <a:rPr lang="en-US" sz="1600" dirty="0"/>
              <a:t>Black on white</a:t>
            </a:r>
          </a:p>
          <a:p>
            <a:pPr marL="304793" indent="-223303">
              <a:buFont typeface="Arial" panose="020B0604020202020204" pitchFamily="34" charset="0"/>
              <a:buChar char="•"/>
            </a:pPr>
            <a:r>
              <a:rPr lang="en-US" sz="1600" dirty="0">
                <a:solidFill>
                  <a:srgbClr val="3D7A67"/>
                </a:solidFill>
                <a:highlight>
                  <a:srgbClr val="093F39"/>
                </a:highlight>
              </a:rPr>
              <a:t>Light green on WSU primary green</a:t>
            </a:r>
          </a:p>
          <a:p>
            <a:pPr marL="304793" indent="-223303">
              <a:buFont typeface="Arial" panose="020B0604020202020204" pitchFamily="34" charset="0"/>
              <a:buChar char="•"/>
            </a:pPr>
            <a:r>
              <a:rPr lang="en-US" sz="1600" dirty="0">
                <a:solidFill>
                  <a:schemeClr val="bg2">
                    <a:lumMod val="25000"/>
                  </a:schemeClr>
                </a:solidFill>
                <a:highlight>
                  <a:srgbClr val="093F39"/>
                </a:highlight>
              </a:rPr>
              <a:t>Dark gray on WSU primary green</a:t>
            </a:r>
          </a:p>
          <a:p>
            <a:pPr marL="304793" indent="-223303">
              <a:buFont typeface="Arial" panose="020B0604020202020204" pitchFamily="34" charset="0"/>
              <a:buChar char="•"/>
            </a:pPr>
            <a:r>
              <a:rPr lang="en-US" sz="1600" b="1" dirty="0">
                <a:solidFill>
                  <a:schemeClr val="bg1"/>
                </a:solidFill>
                <a:highlight>
                  <a:srgbClr val="FFC844"/>
                </a:highlight>
              </a:rPr>
              <a:t>White on WSU primary yellow </a:t>
            </a:r>
          </a:p>
          <a:p>
            <a:pPr marL="304793" indent="-223303">
              <a:buFont typeface="Arial" panose="020B0604020202020204" pitchFamily="34" charset="0"/>
              <a:buChar char="•"/>
            </a:pPr>
            <a:r>
              <a:rPr lang="en-US" sz="1600" b="1" dirty="0">
                <a:highlight>
                  <a:srgbClr val="00594F"/>
                </a:highlight>
              </a:rPr>
              <a:t>Black on WSU primary green</a:t>
            </a:r>
            <a:endParaRPr lang="en-US" sz="1600" dirty="0"/>
          </a:p>
          <a:p>
            <a:pPr marL="304793" indent="-223303">
              <a:buClr>
                <a:srgbClr val="00594F"/>
              </a:buClr>
              <a:buFont typeface="Arial" panose="020B0604020202020204" pitchFamily="34" charset="0"/>
              <a:buChar char="•"/>
            </a:pPr>
            <a:r>
              <a:rPr lang="en-US" sz="1600" dirty="0">
                <a:solidFill>
                  <a:srgbClr val="FF0000"/>
                </a:solidFill>
                <a:highlight>
                  <a:srgbClr val="00594F"/>
                </a:highlight>
              </a:rPr>
              <a:t>Red on WSU primary green</a:t>
            </a:r>
          </a:p>
          <a:p>
            <a:pPr marL="304793" indent="-223303">
              <a:buClr>
                <a:srgbClr val="00594F"/>
              </a:buClr>
              <a:buFont typeface="Arial" panose="020B0604020202020204" pitchFamily="34" charset="0"/>
              <a:buChar char="•"/>
            </a:pPr>
            <a:r>
              <a:rPr lang="en-US" sz="1600" dirty="0">
                <a:solidFill>
                  <a:srgbClr val="FF0000"/>
                </a:solidFill>
              </a:rPr>
              <a:t>Red</a:t>
            </a:r>
            <a:r>
              <a:rPr lang="en-US" sz="1600" dirty="0">
                <a:solidFill>
                  <a:srgbClr val="093F39"/>
                </a:solidFill>
              </a:rPr>
              <a:t> does not mean this is important! When deciding to change your content's font color for important information, ensure the font color is </a:t>
            </a:r>
            <a:r>
              <a:rPr lang="en-US" sz="1600" b="1" i="1" dirty="0">
                <a:solidFill>
                  <a:srgbClr val="093F39"/>
                </a:solidFill>
              </a:rPr>
              <a:t>not</a:t>
            </a:r>
            <a:r>
              <a:rPr lang="en-US" sz="1600" dirty="0">
                <a:solidFill>
                  <a:srgbClr val="093F39"/>
                </a:solidFill>
              </a:rPr>
              <a:t> the only means of identification. </a:t>
            </a:r>
            <a:r>
              <a:rPr lang="en-US" sz="1600" b="1" dirty="0">
                <a:solidFill>
                  <a:srgbClr val="093F39"/>
                </a:solidFill>
              </a:rPr>
              <a:t>Bolding,</a:t>
            </a:r>
            <a:r>
              <a:rPr lang="en-US" sz="1600" dirty="0">
                <a:solidFill>
                  <a:srgbClr val="093F39"/>
                </a:solidFill>
              </a:rPr>
              <a:t> </a:t>
            </a:r>
            <a:r>
              <a:rPr lang="en-US" sz="1600" i="1" dirty="0">
                <a:solidFill>
                  <a:srgbClr val="093F39"/>
                </a:solidFill>
              </a:rPr>
              <a:t>italicizing</a:t>
            </a:r>
            <a:r>
              <a:rPr lang="en-US" sz="1600" dirty="0">
                <a:solidFill>
                  <a:srgbClr val="093F39"/>
                </a:solidFill>
              </a:rPr>
              <a:t> and scale can function as indicators of importance.</a:t>
            </a:r>
          </a:p>
        </p:txBody>
      </p:sp>
      <p:sp>
        <p:nvSpPr>
          <p:cNvPr id="49" name="TextBox 48">
            <a:extLst>
              <a:ext uri="{FF2B5EF4-FFF2-40B4-BE49-F238E27FC236}">
                <a16:creationId xmlns:a16="http://schemas.microsoft.com/office/drawing/2014/main" id="{AFC2A272-EA5A-1B57-7388-8D69CA5E8F6A}"/>
              </a:ext>
            </a:extLst>
          </p:cNvPr>
          <p:cNvSpPr txBox="1"/>
          <p:nvPr/>
        </p:nvSpPr>
        <p:spPr>
          <a:xfrm>
            <a:off x="18359118" y="17241884"/>
            <a:ext cx="8067042" cy="1077218"/>
          </a:xfrm>
          <a:prstGeom prst="rect">
            <a:avLst/>
          </a:prstGeom>
          <a:noFill/>
        </p:spPr>
        <p:txBody>
          <a:bodyPr wrap="square" rtlCol="0">
            <a:noAutofit/>
          </a:bodyPr>
          <a:lstStyle/>
          <a:p>
            <a:pPr>
              <a:spcAft>
                <a:spcPts val="800"/>
              </a:spcAft>
            </a:pPr>
            <a:r>
              <a:rPr lang="en-US" sz="1600" b="1" i="1" dirty="0"/>
              <a:t>We hope you find these tips helpful! </a:t>
            </a:r>
            <a:r>
              <a:rPr lang="en-US" sz="1600" dirty="0"/>
              <a:t>If you have any questions, please call the department of Medical Communications at Wayne State University School of Medicine at 313-577-1482 or email </a:t>
            </a:r>
            <a:r>
              <a:rPr lang="en-US" sz="1600" dirty="0">
                <a:hlinkClick r:id="rId6"/>
              </a:rPr>
              <a:t>medcom@med.wayne.edu</a:t>
            </a:r>
            <a:r>
              <a:rPr lang="en-US" sz="1600" dirty="0"/>
              <a:t> We are open Monday through Friday, 8:30 a.m. through 5 p.m. and closed for university recognized holidays.</a:t>
            </a:r>
          </a:p>
        </p:txBody>
      </p:sp>
      <p:sp>
        <p:nvSpPr>
          <p:cNvPr id="50" name="Rectangle 49">
            <a:extLst>
              <a:ext uri="{FF2B5EF4-FFF2-40B4-BE49-F238E27FC236}">
                <a16:creationId xmlns:a16="http://schemas.microsoft.com/office/drawing/2014/main" id="{3636C806-EE68-C54E-6632-2AFBF7FF5F4A}"/>
              </a:ext>
            </a:extLst>
          </p:cNvPr>
          <p:cNvSpPr/>
          <p:nvPr/>
        </p:nvSpPr>
        <p:spPr bwMode="auto">
          <a:xfrm>
            <a:off x="18359120" y="6649852"/>
            <a:ext cx="2519679" cy="1448982"/>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60" tIns="30480" rIns="60960" bIns="30480" numCol="1" rtlCol="0" anchor="ctr" anchorCtr="0" compatLnSpc="1">
            <a:prstTxWarp prst="textNoShape">
              <a:avLst/>
            </a:prstTxWarp>
          </a:bodyPr>
          <a:lstStyle/>
          <a:p>
            <a:pPr algn="ctr" defTabSz="2508188" fontAlgn="base">
              <a:spcBef>
                <a:spcPct val="0"/>
              </a:spcBef>
              <a:spcAft>
                <a:spcPct val="0"/>
              </a:spcAft>
            </a:pPr>
            <a:r>
              <a:rPr lang="en-US" sz="1600" dirty="0">
                <a:solidFill>
                  <a:schemeClr val="bg1"/>
                </a:solidFill>
              </a:rPr>
              <a:t>WSU primary green</a:t>
            </a:r>
          </a:p>
          <a:p>
            <a:pPr algn="ctr" defTabSz="2508188" fontAlgn="base">
              <a:spcBef>
                <a:spcPct val="0"/>
              </a:spcBef>
              <a:spcAft>
                <a:spcPct val="0"/>
              </a:spcAft>
            </a:pPr>
            <a:r>
              <a:rPr lang="nn-NO" sz="1600" dirty="0">
                <a:solidFill>
                  <a:schemeClr val="bg1"/>
                </a:solidFill>
              </a:rPr>
              <a:t>hex (#0c5449)</a:t>
            </a:r>
            <a:br>
              <a:rPr lang="nn-NO" sz="1600" dirty="0">
                <a:solidFill>
                  <a:schemeClr val="bg1"/>
                </a:solidFill>
              </a:rPr>
            </a:br>
            <a:r>
              <a:rPr lang="nn-NO" sz="1600" dirty="0">
                <a:solidFill>
                  <a:schemeClr val="bg1"/>
                </a:solidFill>
              </a:rPr>
              <a:t>rgb (12, 84, 73)</a:t>
            </a:r>
            <a:endParaRPr lang="en-US" sz="1600" dirty="0">
              <a:solidFill>
                <a:schemeClr val="bg1"/>
              </a:solidFill>
            </a:endParaRPr>
          </a:p>
        </p:txBody>
      </p:sp>
      <p:sp>
        <p:nvSpPr>
          <p:cNvPr id="51" name="Rectangle 50">
            <a:extLst>
              <a:ext uri="{FF2B5EF4-FFF2-40B4-BE49-F238E27FC236}">
                <a16:creationId xmlns:a16="http://schemas.microsoft.com/office/drawing/2014/main" id="{3D6B04A1-9D28-51E3-57A8-7CA75BC1DE45}"/>
              </a:ext>
            </a:extLst>
          </p:cNvPr>
          <p:cNvSpPr/>
          <p:nvPr/>
        </p:nvSpPr>
        <p:spPr bwMode="auto">
          <a:xfrm>
            <a:off x="21295360" y="6649852"/>
            <a:ext cx="2519679" cy="1448982"/>
          </a:xfrm>
          <a:prstGeom prst="rect">
            <a:avLst/>
          </a:prstGeom>
          <a:solidFill>
            <a:schemeClr val="accent2"/>
          </a:solidFill>
          <a:ln w="9525" cap="flat" cmpd="sng" algn="ctr">
            <a:noFill/>
            <a:prstDash val="solid"/>
            <a:round/>
            <a:headEnd type="none" w="med" len="med"/>
            <a:tailEnd type="none" w="med" len="med"/>
          </a:ln>
          <a:effectLst/>
        </p:spPr>
        <p:txBody>
          <a:bodyPr vert="horz" wrap="square" lIns="60960" tIns="30480" rIns="60960" bIns="30480" numCol="1" rtlCol="0" anchor="ctr" anchorCtr="0" compatLnSpc="1">
            <a:prstTxWarp prst="textNoShape">
              <a:avLst/>
            </a:prstTxWarp>
          </a:bodyPr>
          <a:lstStyle/>
          <a:p>
            <a:pPr algn="ctr" defTabSz="2508188" fontAlgn="base">
              <a:spcBef>
                <a:spcPct val="0"/>
              </a:spcBef>
              <a:spcAft>
                <a:spcPct val="0"/>
              </a:spcAft>
            </a:pPr>
            <a:r>
              <a:rPr lang="en-US" sz="1600" dirty="0">
                <a:solidFill>
                  <a:srgbClr val="093F39"/>
                </a:solidFill>
              </a:rPr>
              <a:t>WSU primary yellow</a:t>
            </a:r>
          </a:p>
          <a:p>
            <a:pPr algn="ctr" defTabSz="2508188" fontAlgn="base">
              <a:spcBef>
                <a:spcPct val="0"/>
              </a:spcBef>
              <a:spcAft>
                <a:spcPct val="0"/>
              </a:spcAft>
            </a:pPr>
            <a:r>
              <a:rPr lang="en-US" sz="1600" dirty="0">
                <a:solidFill>
                  <a:srgbClr val="093F39"/>
                </a:solidFill>
              </a:rPr>
              <a:t>hex (#ffcc33)</a:t>
            </a:r>
            <a:br>
              <a:rPr lang="en-US" sz="1600" dirty="0">
                <a:solidFill>
                  <a:srgbClr val="093F39"/>
                </a:solidFill>
              </a:rPr>
            </a:br>
            <a:r>
              <a:rPr lang="en-US" sz="1600" dirty="0" err="1">
                <a:solidFill>
                  <a:srgbClr val="093F39"/>
                </a:solidFill>
              </a:rPr>
              <a:t>rgb</a:t>
            </a:r>
            <a:r>
              <a:rPr lang="en-US" sz="1600" dirty="0">
                <a:solidFill>
                  <a:srgbClr val="093F39"/>
                </a:solidFill>
              </a:rPr>
              <a:t> (255, 204, 51)</a:t>
            </a:r>
          </a:p>
        </p:txBody>
      </p:sp>
      <p:sp>
        <p:nvSpPr>
          <p:cNvPr id="52" name="Rectangle 51">
            <a:extLst>
              <a:ext uri="{FF2B5EF4-FFF2-40B4-BE49-F238E27FC236}">
                <a16:creationId xmlns:a16="http://schemas.microsoft.com/office/drawing/2014/main" id="{8A772095-AAAD-0B83-1C12-590B405392A2}"/>
              </a:ext>
            </a:extLst>
          </p:cNvPr>
          <p:cNvSpPr/>
          <p:nvPr/>
        </p:nvSpPr>
        <p:spPr bwMode="auto">
          <a:xfrm>
            <a:off x="24231599" y="6649852"/>
            <a:ext cx="2519679" cy="1448982"/>
          </a:xfrm>
          <a:prstGeom prst="rect">
            <a:avLst/>
          </a:prstGeom>
          <a:solidFill>
            <a:srgbClr val="D9D9D9"/>
          </a:solidFill>
          <a:ln w="9525" cap="flat" cmpd="sng" algn="ctr">
            <a:noFill/>
            <a:prstDash val="solid"/>
            <a:round/>
            <a:headEnd type="none" w="med" len="med"/>
            <a:tailEnd type="none" w="med" len="med"/>
          </a:ln>
          <a:effectLst/>
        </p:spPr>
        <p:txBody>
          <a:bodyPr vert="horz" wrap="square" lIns="60960" tIns="30480" rIns="60960" bIns="30480" numCol="1" rtlCol="0" anchor="ctr" anchorCtr="0" compatLnSpc="1">
            <a:prstTxWarp prst="textNoShape">
              <a:avLst/>
            </a:prstTxWarp>
          </a:bodyPr>
          <a:lstStyle/>
          <a:p>
            <a:pPr algn="ctr" defTabSz="2508188" fontAlgn="base">
              <a:spcBef>
                <a:spcPct val="0"/>
              </a:spcBef>
              <a:spcAft>
                <a:spcPct val="0"/>
              </a:spcAft>
            </a:pPr>
            <a:r>
              <a:rPr lang="en-US" sz="1600" dirty="0">
                <a:solidFill>
                  <a:srgbClr val="093F39"/>
                </a:solidFill>
              </a:rPr>
              <a:t>Grey accent</a:t>
            </a:r>
          </a:p>
          <a:p>
            <a:pPr algn="ctr" defTabSz="2508188" fontAlgn="base">
              <a:spcBef>
                <a:spcPct val="0"/>
              </a:spcBef>
              <a:spcAft>
                <a:spcPct val="0"/>
              </a:spcAft>
            </a:pPr>
            <a:r>
              <a:rPr lang="nn-NO" sz="1600" dirty="0">
                <a:solidFill>
                  <a:srgbClr val="093F39"/>
                </a:solidFill>
              </a:rPr>
              <a:t>hex (#d9d9d9)</a:t>
            </a:r>
            <a:br>
              <a:rPr lang="nn-NO" sz="1600" dirty="0">
                <a:solidFill>
                  <a:srgbClr val="093F39"/>
                </a:solidFill>
              </a:rPr>
            </a:br>
            <a:r>
              <a:rPr lang="nn-NO" sz="1600" dirty="0">
                <a:solidFill>
                  <a:srgbClr val="093F39"/>
                </a:solidFill>
              </a:rPr>
              <a:t>rgb (217, 217, 217)</a:t>
            </a:r>
            <a:endParaRPr lang="en-US" sz="1600" dirty="0">
              <a:solidFill>
                <a:srgbClr val="093F39"/>
              </a:solidFill>
            </a:endParaRPr>
          </a:p>
        </p:txBody>
      </p:sp>
      <p:sp>
        <p:nvSpPr>
          <p:cNvPr id="53" name="Rectangle 21">
            <a:extLst>
              <a:ext uri="{FF2B5EF4-FFF2-40B4-BE49-F238E27FC236}">
                <a16:creationId xmlns:a16="http://schemas.microsoft.com/office/drawing/2014/main" id="{E026CCA6-C596-FBCB-AA75-0B6B3F84B49B}"/>
              </a:ext>
            </a:extLst>
          </p:cNvPr>
          <p:cNvSpPr>
            <a:spLocks noChangeArrowheads="1"/>
          </p:cNvSpPr>
          <p:nvPr/>
        </p:nvSpPr>
        <p:spPr bwMode="auto">
          <a:xfrm>
            <a:off x="18359120" y="15696072"/>
            <a:ext cx="8412480" cy="609600"/>
          </a:xfrm>
          <a:prstGeom prst="rect">
            <a:avLst/>
          </a:prstGeom>
          <a:solidFill>
            <a:srgbClr val="FFCC33"/>
          </a:solidFill>
          <a:ln w="9525">
            <a:noFill/>
            <a:miter lim="800000"/>
            <a:headEnd/>
            <a:tailEnd/>
          </a:ln>
          <a:effectLst/>
        </p:spPr>
        <p:txBody>
          <a:bodyPr wrap="none" lIns="49496" tIns="24748" rIns="49496" bIns="24748" anchor="ctr"/>
          <a:lstStyle/>
          <a:p>
            <a:pPr algn="ctr" defTabSz="1612263"/>
            <a:r>
              <a:rPr lang="en-US" sz="2400" b="1">
                <a:solidFill>
                  <a:srgbClr val="093F39"/>
                </a:solidFill>
              </a:rPr>
              <a:t>References</a:t>
            </a:r>
          </a:p>
        </p:txBody>
      </p:sp>
      <p:sp>
        <p:nvSpPr>
          <p:cNvPr id="54" name="Rectangle 21">
            <a:extLst>
              <a:ext uri="{FF2B5EF4-FFF2-40B4-BE49-F238E27FC236}">
                <a16:creationId xmlns:a16="http://schemas.microsoft.com/office/drawing/2014/main" id="{6AAB3C8F-7456-E295-89BC-3C41BCC4B106}"/>
              </a:ext>
            </a:extLst>
          </p:cNvPr>
          <p:cNvSpPr>
            <a:spLocks noChangeArrowheads="1"/>
          </p:cNvSpPr>
          <p:nvPr/>
        </p:nvSpPr>
        <p:spPr bwMode="auto">
          <a:xfrm>
            <a:off x="18359120" y="16452167"/>
            <a:ext cx="8412480" cy="609600"/>
          </a:xfrm>
          <a:prstGeom prst="rect">
            <a:avLst/>
          </a:prstGeom>
          <a:solidFill>
            <a:srgbClr val="D9D9D9"/>
          </a:solidFill>
          <a:ln w="9525">
            <a:noFill/>
            <a:miter lim="800000"/>
            <a:headEnd/>
            <a:tailEnd/>
          </a:ln>
          <a:effectLst/>
        </p:spPr>
        <p:txBody>
          <a:bodyPr wrap="none" lIns="49496" tIns="24748" rIns="49496" bIns="24748" anchor="ctr"/>
          <a:lstStyle/>
          <a:p>
            <a:pPr algn="ctr" defTabSz="1612263"/>
            <a:r>
              <a:rPr lang="en-US" sz="2400" b="1">
                <a:solidFill>
                  <a:srgbClr val="093F39"/>
                </a:solidFill>
              </a:rPr>
              <a:t>References</a:t>
            </a:r>
          </a:p>
        </p:txBody>
      </p:sp>
      <p:sp>
        <p:nvSpPr>
          <p:cNvPr id="55" name="TextBox 54">
            <a:extLst>
              <a:ext uri="{FF2B5EF4-FFF2-40B4-BE49-F238E27FC236}">
                <a16:creationId xmlns:a16="http://schemas.microsoft.com/office/drawing/2014/main" id="{7D2C89A7-FEB4-86D1-D5FA-E73940258D12}"/>
              </a:ext>
            </a:extLst>
          </p:cNvPr>
          <p:cNvSpPr txBox="1"/>
          <p:nvPr/>
        </p:nvSpPr>
        <p:spPr>
          <a:xfrm>
            <a:off x="18359118" y="5478685"/>
            <a:ext cx="8392157" cy="1179810"/>
          </a:xfrm>
          <a:prstGeom prst="rect">
            <a:avLst/>
          </a:prstGeom>
          <a:noFill/>
        </p:spPr>
        <p:txBody>
          <a:bodyPr wrap="square" rtlCol="0">
            <a:noAutofit/>
          </a:bodyPr>
          <a:lstStyle/>
          <a:p>
            <a:pPr>
              <a:spcAft>
                <a:spcPts val="800"/>
              </a:spcAft>
            </a:pPr>
            <a:r>
              <a:rPr lang="en-US" sz="1600" b="1" dirty="0"/>
              <a:t>WSU color branding quick guide. </a:t>
            </a:r>
          </a:p>
          <a:p>
            <a:pPr>
              <a:spcAft>
                <a:spcPts val="800"/>
              </a:spcAft>
            </a:pPr>
            <a:r>
              <a:rPr lang="en-US" sz="1600" dirty="0"/>
              <a:t>For detailed information about WSU color branding, please visit the FAQ section on our website and </a:t>
            </a:r>
            <a:r>
              <a:rPr lang="en-US" sz="1600" dirty="0">
                <a:hlinkClick r:id="rId2"/>
              </a:rPr>
              <a:t>select the WSU color under the WSU branding section</a:t>
            </a:r>
            <a:r>
              <a:rPr lang="en-US" sz="1600" dirty="0"/>
              <a:t>.</a:t>
            </a:r>
          </a:p>
        </p:txBody>
      </p:sp>
      <p:sp>
        <p:nvSpPr>
          <p:cNvPr id="56" name="TextBox 55">
            <a:extLst>
              <a:ext uri="{FF2B5EF4-FFF2-40B4-BE49-F238E27FC236}">
                <a16:creationId xmlns:a16="http://schemas.microsoft.com/office/drawing/2014/main" id="{CB987D0F-0F21-77A1-9520-529A5DBC938F}"/>
              </a:ext>
            </a:extLst>
          </p:cNvPr>
          <p:cNvSpPr txBox="1"/>
          <p:nvPr/>
        </p:nvSpPr>
        <p:spPr>
          <a:xfrm>
            <a:off x="18359119" y="10834867"/>
            <a:ext cx="8392155" cy="830997"/>
          </a:xfrm>
          <a:prstGeom prst="rect">
            <a:avLst/>
          </a:prstGeom>
          <a:noFill/>
        </p:spPr>
        <p:txBody>
          <a:bodyPr wrap="square" rtlCol="0">
            <a:noAutofit/>
          </a:bodyPr>
          <a:lstStyle/>
          <a:p>
            <a:pPr>
              <a:spcAft>
                <a:spcPts val="800"/>
              </a:spcAft>
            </a:pPr>
            <a:r>
              <a:rPr lang="en-US" sz="1600" b="1" dirty="0"/>
              <a:t>High resolution WSU logos. </a:t>
            </a:r>
            <a:r>
              <a:rPr lang="en-US" sz="1600" dirty="0"/>
              <a:t>Proportionally scaled down. If you need to enlarge, please LOCK ASPECT RATIO in the shape format tab! Do not stretch or scale without aspect ratio selected or scale above 100%.</a:t>
            </a:r>
          </a:p>
        </p:txBody>
      </p:sp>
      <p:pic>
        <p:nvPicPr>
          <p:cNvPr id="57" name="Picture 56" descr="Logo, company name&#10;&#10;Description automatically generated">
            <a:extLst>
              <a:ext uri="{FF2B5EF4-FFF2-40B4-BE49-F238E27FC236}">
                <a16:creationId xmlns:a16="http://schemas.microsoft.com/office/drawing/2014/main" id="{F8B146E3-CA48-A981-D763-1F348B3EEC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70161" y="12093129"/>
            <a:ext cx="1905000" cy="1335406"/>
          </a:xfrm>
          <a:prstGeom prst="rect">
            <a:avLst/>
          </a:prstGeom>
        </p:spPr>
      </p:pic>
      <p:pic>
        <p:nvPicPr>
          <p:cNvPr id="58" name="Picture 57" descr="Logo, company name&#10;&#10;Description automatically generated">
            <a:extLst>
              <a:ext uri="{FF2B5EF4-FFF2-40B4-BE49-F238E27FC236}">
                <a16:creationId xmlns:a16="http://schemas.microsoft.com/office/drawing/2014/main" id="{892AE11A-9CE9-B0BD-D116-7BCBCD0C05E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339561" y="12093130"/>
            <a:ext cx="1905000" cy="1335406"/>
          </a:xfrm>
          <a:prstGeom prst="rect">
            <a:avLst/>
          </a:prstGeom>
        </p:spPr>
      </p:pic>
      <p:pic>
        <p:nvPicPr>
          <p:cNvPr id="59" name="Picture 58" descr="Graphical user interface, text&#10;&#10;Description automatically generated">
            <a:extLst>
              <a:ext uri="{FF2B5EF4-FFF2-40B4-BE49-F238E27FC236}">
                <a16:creationId xmlns:a16="http://schemas.microsoft.com/office/drawing/2014/main" id="{443B4A89-D9F3-C164-5A21-6D3C403780B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552661" y="13867100"/>
            <a:ext cx="2540000" cy="645160"/>
          </a:xfrm>
          <a:prstGeom prst="rect">
            <a:avLst/>
          </a:prstGeom>
        </p:spPr>
      </p:pic>
      <p:pic>
        <p:nvPicPr>
          <p:cNvPr id="60" name="Picture 59" descr="Text&#10;&#10;Description automatically generated">
            <a:extLst>
              <a:ext uri="{FF2B5EF4-FFF2-40B4-BE49-F238E27FC236}">
                <a16:creationId xmlns:a16="http://schemas.microsoft.com/office/drawing/2014/main" id="{DACDF170-FF1C-015A-87D0-F962969EF4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022061" y="13867100"/>
            <a:ext cx="2540000" cy="645160"/>
          </a:xfrm>
          <a:prstGeom prst="rect">
            <a:avLst/>
          </a:prstGeom>
        </p:spPr>
      </p:pic>
      <p:sp>
        <p:nvSpPr>
          <p:cNvPr id="61" name="TextBox 60">
            <a:extLst>
              <a:ext uri="{FF2B5EF4-FFF2-40B4-BE49-F238E27FC236}">
                <a16:creationId xmlns:a16="http://schemas.microsoft.com/office/drawing/2014/main" id="{50DA3311-6CEC-5D5D-3818-6EF92A9B7B2A}"/>
              </a:ext>
            </a:extLst>
          </p:cNvPr>
          <p:cNvSpPr txBox="1"/>
          <p:nvPr/>
        </p:nvSpPr>
        <p:spPr>
          <a:xfrm>
            <a:off x="13544483" y="12076255"/>
            <a:ext cx="4339659" cy="3005951"/>
          </a:xfrm>
          <a:prstGeom prst="rect">
            <a:avLst/>
          </a:prstGeom>
          <a:noFill/>
        </p:spPr>
        <p:txBody>
          <a:bodyPr wrap="square" rtlCol="0">
            <a:noAutofit/>
          </a:bodyPr>
          <a:lstStyle/>
          <a:p>
            <a:pPr marL="228595" indent="-228595">
              <a:spcAft>
                <a:spcPts val="800"/>
              </a:spcAft>
              <a:buFont typeface="Arial" panose="020B0604020202020204" pitchFamily="34" charset="0"/>
              <a:buChar char="•"/>
            </a:pPr>
            <a:r>
              <a:rPr lang="en-US" sz="1600" dirty="0"/>
              <a:t>Include a brief caption for figure(s), and explicitly refer to the figure in the text, which includes labeling with legible fonts and font sizes</a:t>
            </a:r>
          </a:p>
          <a:p>
            <a:pPr marL="228595" indent="-228595">
              <a:spcAft>
                <a:spcPts val="800"/>
              </a:spcAft>
              <a:buFont typeface="Arial" panose="020B0604020202020204" pitchFamily="34" charset="0"/>
              <a:buChar char="•"/>
            </a:pPr>
            <a:r>
              <a:rPr lang="en-US" sz="1600" dirty="0"/>
              <a:t>Figures (Figure 1) should advance the points you’re making in the text</a:t>
            </a:r>
          </a:p>
          <a:p>
            <a:pPr marL="228595" indent="-228595">
              <a:spcAft>
                <a:spcPts val="800"/>
              </a:spcAft>
              <a:buFont typeface="Arial" panose="020B0604020202020204" pitchFamily="34" charset="0"/>
              <a:buChar char="•"/>
            </a:pPr>
            <a:r>
              <a:rPr lang="en-US" sz="1600" dirty="0"/>
              <a:t>Ensure images and figures (Figure 2) are sufficiently high resolution for enlargement (Figure 3)</a:t>
            </a:r>
          </a:p>
        </p:txBody>
      </p:sp>
      <p:pic>
        <p:nvPicPr>
          <p:cNvPr id="62" name="Picture 61" descr="A large building with a clock tower&#10;&#10;Description automatically generated with medium confidence">
            <a:extLst>
              <a:ext uri="{FF2B5EF4-FFF2-40B4-BE49-F238E27FC236}">
                <a16:creationId xmlns:a16="http://schemas.microsoft.com/office/drawing/2014/main" id="{C576A6EB-9238-CB72-9062-957435FEBCC0}"/>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9647523" y="12112485"/>
            <a:ext cx="3322319" cy="2071497"/>
          </a:xfrm>
          <a:prstGeom prst="rect">
            <a:avLst/>
          </a:prstGeom>
        </p:spPr>
      </p:pic>
      <p:sp>
        <p:nvSpPr>
          <p:cNvPr id="63" name="TextBox 62">
            <a:extLst>
              <a:ext uri="{FF2B5EF4-FFF2-40B4-BE49-F238E27FC236}">
                <a16:creationId xmlns:a16="http://schemas.microsoft.com/office/drawing/2014/main" id="{0A872E3D-1DDB-3AB7-5FAC-332E0D48B5DF}"/>
              </a:ext>
            </a:extLst>
          </p:cNvPr>
          <p:cNvSpPr txBox="1"/>
          <p:nvPr/>
        </p:nvSpPr>
        <p:spPr>
          <a:xfrm>
            <a:off x="9588502" y="14183980"/>
            <a:ext cx="3381339" cy="369332"/>
          </a:xfrm>
          <a:prstGeom prst="rect">
            <a:avLst/>
          </a:prstGeom>
          <a:noFill/>
        </p:spPr>
        <p:txBody>
          <a:bodyPr wrap="square" rtlCol="0">
            <a:spAutoFit/>
          </a:bodyPr>
          <a:lstStyle/>
          <a:p>
            <a:r>
              <a:rPr lang="en-US" sz="900" dirty="0"/>
              <a:t>Figure 1 - reference figures in your poster. Suggested caption text size is 18 point </a:t>
            </a:r>
          </a:p>
        </p:txBody>
      </p:sp>
      <p:sp>
        <p:nvSpPr>
          <p:cNvPr id="64" name="TextBox 63">
            <a:extLst>
              <a:ext uri="{FF2B5EF4-FFF2-40B4-BE49-F238E27FC236}">
                <a16:creationId xmlns:a16="http://schemas.microsoft.com/office/drawing/2014/main" id="{CC9D151E-7A57-231D-B834-424B711392A7}"/>
              </a:ext>
            </a:extLst>
          </p:cNvPr>
          <p:cNvSpPr txBox="1"/>
          <p:nvPr/>
        </p:nvSpPr>
        <p:spPr>
          <a:xfrm>
            <a:off x="9826859" y="18257272"/>
            <a:ext cx="3381339" cy="246221"/>
          </a:xfrm>
          <a:prstGeom prst="rect">
            <a:avLst/>
          </a:prstGeom>
          <a:noFill/>
        </p:spPr>
        <p:txBody>
          <a:bodyPr wrap="square" rtlCol="0">
            <a:spAutoFit/>
          </a:bodyPr>
          <a:lstStyle/>
          <a:p>
            <a:r>
              <a:rPr lang="en-US" sz="1000" dirty="0"/>
              <a:t>Figure 2 – example chart</a:t>
            </a:r>
          </a:p>
        </p:txBody>
      </p:sp>
      <p:graphicFrame>
        <p:nvGraphicFramePr>
          <p:cNvPr id="65" name="Chart 64">
            <a:extLst>
              <a:ext uri="{FF2B5EF4-FFF2-40B4-BE49-F238E27FC236}">
                <a16:creationId xmlns:a16="http://schemas.microsoft.com/office/drawing/2014/main" id="{02ADDCCA-5A21-38C9-8E3B-9A70FE8FD9FE}"/>
              </a:ext>
            </a:extLst>
          </p:cNvPr>
          <p:cNvGraphicFramePr/>
          <p:nvPr>
            <p:extLst>
              <p:ext uri="{D42A27DB-BD31-4B8C-83A1-F6EECF244321}">
                <p14:modId xmlns:p14="http://schemas.microsoft.com/office/powerpoint/2010/main" val="688201993"/>
              </p:ext>
            </p:extLst>
          </p:nvPr>
        </p:nvGraphicFramePr>
        <p:xfrm>
          <a:off x="9756809" y="15503521"/>
          <a:ext cx="3242992" cy="2477078"/>
        </p:xfrm>
        <a:graphic>
          <a:graphicData uri="http://schemas.openxmlformats.org/drawingml/2006/chart">
            <c:chart xmlns:c="http://schemas.openxmlformats.org/drawingml/2006/chart" xmlns:r="http://schemas.openxmlformats.org/officeDocument/2006/relationships" r:id="rId12"/>
          </a:graphicData>
        </a:graphic>
      </p:graphicFrame>
      <p:sp>
        <p:nvSpPr>
          <p:cNvPr id="66" name="TextBox 65">
            <a:extLst>
              <a:ext uri="{FF2B5EF4-FFF2-40B4-BE49-F238E27FC236}">
                <a16:creationId xmlns:a16="http://schemas.microsoft.com/office/drawing/2014/main" id="{44615977-6A8D-9475-66AF-3F6A852E4246}"/>
              </a:ext>
            </a:extLst>
          </p:cNvPr>
          <p:cNvSpPr txBox="1"/>
          <p:nvPr/>
        </p:nvSpPr>
        <p:spPr>
          <a:xfrm>
            <a:off x="13330795" y="18257272"/>
            <a:ext cx="3381339" cy="246221"/>
          </a:xfrm>
          <a:prstGeom prst="rect">
            <a:avLst/>
          </a:prstGeom>
          <a:noFill/>
        </p:spPr>
        <p:txBody>
          <a:bodyPr wrap="square" rtlCol="0">
            <a:spAutoFit/>
          </a:bodyPr>
          <a:lstStyle/>
          <a:p>
            <a:r>
              <a:rPr lang="en-US" sz="1000" dirty="0"/>
              <a:t>Figure 3 – example chart</a:t>
            </a:r>
          </a:p>
        </p:txBody>
      </p:sp>
      <p:pic>
        <p:nvPicPr>
          <p:cNvPr id="67" name="Picture 66" descr="Logo, company name&#10;&#10;Description automatically generated">
            <a:extLst>
              <a:ext uri="{FF2B5EF4-FFF2-40B4-BE49-F238E27FC236}">
                <a16:creationId xmlns:a16="http://schemas.microsoft.com/office/drawing/2014/main" id="{8B93C94A-7702-D1E1-6CBC-035A544D72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4261" y="702449"/>
            <a:ext cx="3871186" cy="2713703"/>
          </a:xfrm>
          <a:prstGeom prst="rect">
            <a:avLst/>
          </a:prstGeom>
        </p:spPr>
      </p:pic>
    </p:spTree>
    <p:extLst>
      <p:ext uri="{BB962C8B-B14F-4D97-AF65-F5344CB8AC3E}">
        <p14:creationId xmlns:p14="http://schemas.microsoft.com/office/powerpoint/2010/main" val="2907238595"/>
      </p:ext>
    </p:extLst>
  </p:cSld>
  <p:clrMapOvr>
    <a:masterClrMapping/>
  </p:clrMapOvr>
</p:sld>
</file>

<file path=ppt/theme/theme1.xml><?xml version="1.0" encoding="utf-8"?>
<a:theme xmlns:a="http://schemas.openxmlformats.org/drawingml/2006/main" name="Professional">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60000"/>
            <a:lumOff val="40000"/>
            <a:alpha val="50195"/>
          </a:schemeClr>
        </a:solidFill>
        <a:ln>
          <a:noFill/>
        </a:ln>
      </a:spPr>
      <a:bodyPr lIns="65306" tIns="32653" rIns="65306" bIns="32653"/>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145</TotalTime>
  <Words>786</Words>
  <Application>Microsoft Office PowerPoint</Application>
  <PresentationFormat>Custom</PresentationFormat>
  <Paragraphs>63</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Lato Heavy</vt:lpstr>
      <vt:lpstr>Lato Medium</vt:lpstr>
      <vt:lpstr>Monotype Sorts</vt:lpstr>
      <vt:lpstr>Times New Roman</vt:lpstr>
      <vt:lpstr>Professional</vt:lpstr>
      <vt:lpstr>PowerPoint Presentation</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5x4 PowerPoint poster template</dc:title>
  <dc:subject>WSU SOM 5x4 PowerPoint poster template</dc:subject>
  <dc:creator>Medical Communications</dc:creator>
  <cp:keywords>WSU SOM 5x4 PowerPoint poster template</cp:keywords>
  <cp:lastModifiedBy>Matthew Garin</cp:lastModifiedBy>
  <cp:revision>21</cp:revision>
  <dcterms:created xsi:type="dcterms:W3CDTF">2023-01-17T21:18:07Z</dcterms:created>
  <dcterms:modified xsi:type="dcterms:W3CDTF">2023-02-12T17:05:53Z</dcterms:modified>
  <cp:category>poster template</cp:category>
</cp:coreProperties>
</file>