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29" d="100"/>
          <a:sy n="29" d="100"/>
        </p:scale>
        <p:origin x="309"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6F-4069-94B7-AB857E38079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6F-4069-94B7-AB857E38079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D6F-4069-94B7-AB857E38079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D6F-4069-94B7-AB857E38079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D6F-4069-94B7-AB857E38079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782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0000"/>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15C4A1-BE7D-B756-4637-3ECE3DEE9D1D}"/>
              </a:ext>
            </a:extLst>
          </p:cNvPr>
          <p:cNvSpPr>
            <a:spLocks noChangeArrowheads="1"/>
          </p:cNvSpPr>
          <p:nvPr userDrawn="1"/>
        </p:nvSpPr>
        <p:spPr bwMode="auto">
          <a:xfrm>
            <a:off x="342900" y="4887309"/>
            <a:ext cx="32232600" cy="16753489"/>
          </a:xfrm>
          <a:prstGeom prst="rect">
            <a:avLst/>
          </a:prstGeom>
          <a:gradFill flip="none" rotWithShape="1">
            <a:gsLst>
              <a:gs pos="70000">
                <a:schemeClr val="bg1"/>
              </a:gs>
              <a:gs pos="30000">
                <a:schemeClr val="bg1"/>
              </a:gs>
              <a:gs pos="0">
                <a:srgbClr val="FFF2C9"/>
              </a:gs>
              <a:gs pos="100000">
                <a:srgbClr val="C9E5DB"/>
              </a:gs>
            </a:gsLst>
            <a:lin ang="2700000" scaled="1"/>
            <a:tileRect/>
          </a:gradFill>
          <a:ln w="9525">
            <a:solidFill>
              <a:schemeClr val="tx2"/>
            </a:solidFill>
            <a:miter lim="800000"/>
            <a:headEnd/>
            <a:tailEnd/>
          </a:ln>
        </p:spPr>
        <p:txBody>
          <a:bodyPr wrap="none" lIns="65306" tIns="32653" rIns="65306" bIns="32653"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ltLang="en-US"/>
          </a:p>
        </p:txBody>
      </p:sp>
    </p:spTree>
    <p:extLst>
      <p:ext uri="{BB962C8B-B14F-4D97-AF65-F5344CB8AC3E}">
        <p14:creationId xmlns:p14="http://schemas.microsoft.com/office/powerpoint/2010/main" val="37719651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p:titleStyle>
    <p:body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p:bodyStyle>
    <p:otherStyle>
      <a:defPPr>
        <a:defRPr lang="en-US"/>
      </a:defPPr>
      <a:lvl1pPr marL="0" algn="l" defTabSz="326532" rtl="0" eaLnBrk="1" latinLnBrk="0" hangingPunct="1">
        <a:defRPr sz="1300" kern="1200">
          <a:solidFill>
            <a:schemeClr val="tx1"/>
          </a:solidFill>
          <a:latin typeface="+mn-lt"/>
          <a:ea typeface="+mn-ea"/>
          <a:cs typeface="+mn-cs"/>
        </a:defRPr>
      </a:lvl1pPr>
      <a:lvl2pPr marL="326532" algn="l" defTabSz="326532" rtl="0" eaLnBrk="1" latinLnBrk="0" hangingPunct="1">
        <a:defRPr sz="1300" kern="1200">
          <a:solidFill>
            <a:schemeClr val="tx1"/>
          </a:solidFill>
          <a:latin typeface="+mn-lt"/>
          <a:ea typeface="+mn-ea"/>
          <a:cs typeface="+mn-cs"/>
        </a:defRPr>
      </a:lvl2pPr>
      <a:lvl3pPr marL="653064" algn="l" defTabSz="326532" rtl="0" eaLnBrk="1" latinLnBrk="0" hangingPunct="1">
        <a:defRPr sz="1300" kern="1200">
          <a:solidFill>
            <a:schemeClr val="tx1"/>
          </a:solidFill>
          <a:latin typeface="+mn-lt"/>
          <a:ea typeface="+mn-ea"/>
          <a:cs typeface="+mn-cs"/>
        </a:defRPr>
      </a:lvl3pPr>
      <a:lvl4pPr marL="979597" algn="l" defTabSz="326532" rtl="0" eaLnBrk="1" latinLnBrk="0" hangingPunct="1">
        <a:defRPr sz="1300" kern="1200">
          <a:solidFill>
            <a:schemeClr val="tx1"/>
          </a:solidFill>
          <a:latin typeface="+mn-lt"/>
          <a:ea typeface="+mn-ea"/>
          <a:cs typeface="+mn-cs"/>
        </a:defRPr>
      </a:lvl4pPr>
      <a:lvl5pPr marL="1306129" algn="l" defTabSz="326532" rtl="0" eaLnBrk="1" latinLnBrk="0" hangingPunct="1">
        <a:defRPr sz="1300" kern="1200">
          <a:solidFill>
            <a:schemeClr val="tx1"/>
          </a:solidFill>
          <a:latin typeface="+mn-lt"/>
          <a:ea typeface="+mn-ea"/>
          <a:cs typeface="+mn-cs"/>
        </a:defRPr>
      </a:lvl5pPr>
      <a:lvl6pPr marL="1632661" algn="l" defTabSz="326532" rtl="0" eaLnBrk="1" latinLnBrk="0" hangingPunct="1">
        <a:defRPr sz="1300" kern="1200">
          <a:solidFill>
            <a:schemeClr val="tx1"/>
          </a:solidFill>
          <a:latin typeface="+mn-lt"/>
          <a:ea typeface="+mn-ea"/>
          <a:cs typeface="+mn-cs"/>
        </a:defRPr>
      </a:lvl6pPr>
      <a:lvl7pPr marL="1959193" algn="l" defTabSz="326532" rtl="0" eaLnBrk="1" latinLnBrk="0" hangingPunct="1">
        <a:defRPr sz="1300" kern="1200">
          <a:solidFill>
            <a:schemeClr val="tx1"/>
          </a:solidFill>
          <a:latin typeface="+mn-lt"/>
          <a:ea typeface="+mn-ea"/>
          <a:cs typeface="+mn-cs"/>
        </a:defRPr>
      </a:lvl7pPr>
      <a:lvl8pPr marL="2285726" algn="l" defTabSz="326532" rtl="0" eaLnBrk="1" latinLnBrk="0" hangingPunct="1">
        <a:defRPr sz="1300" kern="1200">
          <a:solidFill>
            <a:schemeClr val="tx1"/>
          </a:solidFill>
          <a:latin typeface="+mn-lt"/>
          <a:ea typeface="+mn-ea"/>
          <a:cs typeface="+mn-cs"/>
        </a:defRPr>
      </a:lvl8pPr>
      <a:lvl9pPr marL="2612258" algn="l" defTabSz="32653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onts.google.com/specimen/Lato" TargetMode="External"/><Relationship Id="rId7" Type="http://schemas.openxmlformats.org/officeDocument/2006/relationships/image" Target="../media/image2.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6.jp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hyperlink" Target="https://medcom.med.wayne.edu/creating-accessible-design"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1B823-868D-D037-3BB2-1563FBE75468}"/>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D2B02725-5DFA-8C96-7D59-9EBBB0C8FED9}"/>
              </a:ext>
            </a:extLst>
          </p:cNvPr>
          <p:cNvSpPr>
            <a:spLocks noChangeArrowheads="1"/>
          </p:cNvSpPr>
          <p:nvPr/>
        </p:nvSpPr>
        <p:spPr bwMode="auto">
          <a:xfrm>
            <a:off x="67056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 name="Rectangle 21">
            <a:extLst>
              <a:ext uri="{FF2B5EF4-FFF2-40B4-BE49-F238E27FC236}">
                <a16:creationId xmlns:a16="http://schemas.microsoft.com/office/drawing/2014/main" id="{C9CAB9DD-F7B3-F020-8314-E4ED1941FFF5}"/>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7" name="Rectangle 22">
            <a:extLst>
              <a:ext uri="{FF2B5EF4-FFF2-40B4-BE49-F238E27FC236}">
                <a16:creationId xmlns:a16="http://schemas.microsoft.com/office/drawing/2014/main" id="{4F120D0F-7AB5-D5F9-7597-AAFCCAD7A4BD}"/>
              </a:ext>
            </a:extLst>
          </p:cNvPr>
          <p:cNvSpPr>
            <a:spLocks noChangeArrowheads="1"/>
          </p:cNvSpPr>
          <p:nvPr/>
        </p:nvSpPr>
        <p:spPr bwMode="auto">
          <a:xfrm>
            <a:off x="1143000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8" name="Rectangle 24">
            <a:extLst>
              <a:ext uri="{FF2B5EF4-FFF2-40B4-BE49-F238E27FC236}">
                <a16:creationId xmlns:a16="http://schemas.microsoft.com/office/drawing/2014/main" id="{9C389349-137F-0670-8A07-2B8386083BE2}"/>
              </a:ext>
            </a:extLst>
          </p:cNvPr>
          <p:cNvSpPr>
            <a:spLocks noChangeArrowheads="1"/>
          </p:cNvSpPr>
          <p:nvPr/>
        </p:nvSpPr>
        <p:spPr bwMode="auto">
          <a:xfrm>
            <a:off x="11430000" y="12920097"/>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9" name="Rectangle 25">
            <a:extLst>
              <a:ext uri="{FF2B5EF4-FFF2-40B4-BE49-F238E27FC236}">
                <a16:creationId xmlns:a16="http://schemas.microsoft.com/office/drawing/2014/main" id="{BCBA46A1-64B5-0DD3-0C88-1E83A715DF33}"/>
              </a:ext>
            </a:extLst>
          </p:cNvPr>
          <p:cNvSpPr>
            <a:spLocks noChangeArrowheads="1"/>
          </p:cNvSpPr>
          <p:nvPr/>
        </p:nvSpPr>
        <p:spPr bwMode="auto">
          <a:xfrm>
            <a:off x="22189440" y="5208952"/>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0" name="Title 8">
            <a:extLst>
              <a:ext uri="{FF2B5EF4-FFF2-40B4-BE49-F238E27FC236}">
                <a16:creationId xmlns:a16="http://schemas.microsoft.com/office/drawing/2014/main" id="{5D1C6FD9-F72F-FD69-16F1-AE854F161490}"/>
              </a:ext>
            </a:extLst>
          </p:cNvPr>
          <p:cNvSpPr txBox="1">
            <a:spLocks/>
          </p:cNvSpPr>
          <p:nvPr/>
        </p:nvSpPr>
        <p:spPr>
          <a:xfrm>
            <a:off x="7362497" y="188385"/>
            <a:ext cx="25066046" cy="2417655"/>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000" kern="0" dirty="0">
                <a:solidFill>
                  <a:srgbClr val="0C5449"/>
                </a:solidFill>
              </a:rPr>
              <a:t>Title – this is a 36” x 24”  (3’ x 2’) poster, 80-point </a:t>
            </a:r>
            <a:r>
              <a:rPr lang="en-US" sz="8000" kern="0" dirty="0" err="1">
                <a:solidFill>
                  <a:srgbClr val="0C5449"/>
                </a:solidFill>
              </a:rPr>
              <a:t>Lato</a:t>
            </a:r>
            <a:r>
              <a:rPr lang="en-US" sz="8000" kern="0" dirty="0">
                <a:solidFill>
                  <a:srgbClr val="0C5449"/>
                </a:solidFill>
              </a:rPr>
              <a:t> title heading, legible at 16 feet away</a:t>
            </a:r>
          </a:p>
        </p:txBody>
      </p:sp>
      <p:sp>
        <p:nvSpPr>
          <p:cNvPr id="11" name="Subtitle 9">
            <a:extLst>
              <a:ext uri="{FF2B5EF4-FFF2-40B4-BE49-F238E27FC236}">
                <a16:creationId xmlns:a16="http://schemas.microsoft.com/office/drawing/2014/main" id="{4B1965EA-AA80-E5F3-245C-FE21FB247E2E}"/>
              </a:ext>
            </a:extLst>
          </p:cNvPr>
          <p:cNvSpPr txBox="1">
            <a:spLocks/>
          </p:cNvSpPr>
          <p:nvPr/>
        </p:nvSpPr>
        <p:spPr>
          <a:xfrm>
            <a:off x="7362497" y="2763836"/>
            <a:ext cx="25066045" cy="1914844"/>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t>Authors and affiliations</a:t>
            </a:r>
          </a:p>
          <a:p>
            <a:pPr marL="0" indent="0" algn="ctr">
              <a:spcBef>
                <a:spcPts val="0"/>
              </a:spcBef>
              <a:buNone/>
            </a:pPr>
            <a:r>
              <a:rPr lang="en-US" sz="5400" kern="0" dirty="0"/>
              <a:t>54-point </a:t>
            </a:r>
            <a:r>
              <a:rPr lang="en-US" sz="5400" kern="0" dirty="0" err="1"/>
              <a:t>Lato</a:t>
            </a:r>
            <a:r>
              <a:rPr lang="en-US" sz="5400" kern="0" dirty="0"/>
              <a:t> medium body</a:t>
            </a:r>
          </a:p>
        </p:txBody>
      </p:sp>
      <p:sp>
        <p:nvSpPr>
          <p:cNvPr id="12" name="Rectangle 11">
            <a:extLst>
              <a:ext uri="{FF2B5EF4-FFF2-40B4-BE49-F238E27FC236}">
                <a16:creationId xmlns:a16="http://schemas.microsoft.com/office/drawing/2014/main" id="{2F91E6F6-7E53-82E1-D6A1-ECB232ABECA0}"/>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D67DF7D-F460-B84F-FEBC-AB906F446C5E}"/>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CC63E46-BEE3-1B34-EEAC-64714CBFCB9A}"/>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C3615BDF-10F5-1712-5CE0-A7995C7421F3}"/>
              </a:ext>
            </a:extLst>
          </p:cNvPr>
          <p:cNvSpPr txBox="1"/>
          <p:nvPr/>
        </p:nvSpPr>
        <p:spPr>
          <a:xfrm>
            <a:off x="221894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6" name="TextBox 15">
            <a:extLst>
              <a:ext uri="{FF2B5EF4-FFF2-40B4-BE49-F238E27FC236}">
                <a16:creationId xmlns:a16="http://schemas.microsoft.com/office/drawing/2014/main" id="{BF219B11-1373-67B3-894D-098BE6CB3EAD}"/>
              </a:ext>
            </a:extLst>
          </p:cNvPr>
          <p:cNvSpPr txBox="1"/>
          <p:nvPr/>
        </p:nvSpPr>
        <p:spPr>
          <a:xfrm>
            <a:off x="670560" y="6338853"/>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17" name="Chart 16">
            <a:extLst>
              <a:ext uri="{FF2B5EF4-FFF2-40B4-BE49-F238E27FC236}">
                <a16:creationId xmlns:a16="http://schemas.microsoft.com/office/drawing/2014/main" id="{1406C803-69FA-7882-F8DF-9A7CD709F918}"/>
              </a:ext>
            </a:extLst>
          </p:cNvPr>
          <p:cNvGraphicFramePr/>
          <p:nvPr>
            <p:extLst>
              <p:ext uri="{D42A27DB-BD31-4B8C-83A1-F6EECF244321}">
                <p14:modId xmlns:p14="http://schemas.microsoft.com/office/powerpoint/2010/main" val="1890333138"/>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F5E0A9CD-0624-6551-F542-2C3A0898EE91}"/>
              </a:ext>
            </a:extLst>
          </p:cNvPr>
          <p:cNvSpPr txBox="1"/>
          <p:nvPr/>
        </p:nvSpPr>
        <p:spPr>
          <a:xfrm>
            <a:off x="11430000" y="6338853"/>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19" name="TextBox 18">
            <a:extLst>
              <a:ext uri="{FF2B5EF4-FFF2-40B4-BE49-F238E27FC236}">
                <a16:creationId xmlns:a16="http://schemas.microsoft.com/office/drawing/2014/main" id="{23CA24EB-E476-5834-97AF-87C6470552C7}"/>
              </a:ext>
            </a:extLst>
          </p:cNvPr>
          <p:cNvSpPr txBox="1"/>
          <p:nvPr/>
        </p:nvSpPr>
        <p:spPr>
          <a:xfrm>
            <a:off x="22189439" y="19494889"/>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4E7CDD-D142-4F68-95D6-F9AE52A517AE}"/>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8D3B7372-FD17-B9CD-C653-66F73BE4DB30}"/>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B254D8DB-22CE-E9D3-EBAC-0496744D09C9}"/>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7F89E7FA-B5FA-D21B-A448-FC844D8B2B56}"/>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4" name="Rectangle 21">
            <a:extLst>
              <a:ext uri="{FF2B5EF4-FFF2-40B4-BE49-F238E27FC236}">
                <a16:creationId xmlns:a16="http://schemas.microsoft.com/office/drawing/2014/main" id="{0085745B-B40D-4F6B-647E-08373416701F}"/>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5" name="TextBox 24">
            <a:extLst>
              <a:ext uri="{FF2B5EF4-FFF2-40B4-BE49-F238E27FC236}">
                <a16:creationId xmlns:a16="http://schemas.microsoft.com/office/drawing/2014/main" id="{26E2153F-1C65-7964-91B3-A801C145A5E3}"/>
              </a:ext>
            </a:extLst>
          </p:cNvPr>
          <p:cNvSpPr txBox="1"/>
          <p:nvPr/>
        </p:nvSpPr>
        <p:spPr>
          <a:xfrm>
            <a:off x="22189439" y="6338853"/>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26" name="TextBox 25">
            <a:extLst>
              <a:ext uri="{FF2B5EF4-FFF2-40B4-BE49-F238E27FC236}">
                <a16:creationId xmlns:a16="http://schemas.microsoft.com/office/drawing/2014/main" id="{CCDE2378-1230-6660-A9AA-0043B5A580BB}"/>
              </a:ext>
            </a:extLst>
          </p:cNvPr>
          <p:cNvSpPr txBox="1"/>
          <p:nvPr/>
        </p:nvSpPr>
        <p:spPr>
          <a:xfrm>
            <a:off x="221894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CEB0AA8B-3FCA-EB17-F2AA-3E48CD66AB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29D51C93-871C-A866-3ED3-8B974C2E8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CA745B5D-D869-3859-1B8A-523DA71F0E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E77039C9-DFC8-A293-64BA-0ED0B51BDA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31" name="TextBox 30">
            <a:extLst>
              <a:ext uri="{FF2B5EF4-FFF2-40B4-BE49-F238E27FC236}">
                <a16:creationId xmlns:a16="http://schemas.microsoft.com/office/drawing/2014/main" id="{FC3646C9-EF36-C834-A487-17B028B0E926}"/>
              </a:ext>
            </a:extLst>
          </p:cNvPr>
          <p:cNvSpPr txBox="1"/>
          <p:nvPr/>
        </p:nvSpPr>
        <p:spPr>
          <a:xfrm>
            <a:off x="11384278" y="14062452"/>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1298AE5F-5E75-97AE-B50E-BC8CAFC407AF}"/>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33" name="TextBox 32">
            <a:extLst>
              <a:ext uri="{FF2B5EF4-FFF2-40B4-BE49-F238E27FC236}">
                <a16:creationId xmlns:a16="http://schemas.microsoft.com/office/drawing/2014/main" id="{F0F98039-83CE-8176-555C-198BBAED1C9A}"/>
              </a:ext>
            </a:extLst>
          </p:cNvPr>
          <p:cNvSpPr txBox="1"/>
          <p:nvPr/>
        </p:nvSpPr>
        <p:spPr>
          <a:xfrm>
            <a:off x="1134044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34" name="TextBox 33">
            <a:extLst>
              <a:ext uri="{FF2B5EF4-FFF2-40B4-BE49-F238E27FC236}">
                <a16:creationId xmlns:a16="http://schemas.microsoft.com/office/drawing/2014/main" id="{79DEEEDB-5BFF-9186-C243-E844350AB9B7}"/>
              </a:ext>
            </a:extLst>
          </p:cNvPr>
          <p:cNvSpPr txBox="1"/>
          <p:nvPr/>
        </p:nvSpPr>
        <p:spPr>
          <a:xfrm>
            <a:off x="16764942" y="20464385"/>
            <a:ext cx="5072008" cy="369332"/>
          </a:xfrm>
          <a:prstGeom prst="rect">
            <a:avLst/>
          </a:prstGeom>
          <a:noFill/>
        </p:spPr>
        <p:txBody>
          <a:bodyPr wrap="square" rtlCol="0">
            <a:spAutoFit/>
          </a:bodyPr>
          <a:lstStyle/>
          <a:p>
            <a:r>
              <a:rPr lang="en-US" dirty="0"/>
              <a:t>Figure 2 – example chart</a:t>
            </a:r>
          </a:p>
        </p:txBody>
      </p:sp>
      <p:pic>
        <p:nvPicPr>
          <p:cNvPr id="36" name="Picture 35" descr="Logo, company name&#10;&#10;Description automatically generated">
            <a:extLst>
              <a:ext uri="{FF2B5EF4-FFF2-40B4-BE49-F238E27FC236}">
                <a16:creationId xmlns:a16="http://schemas.microsoft.com/office/drawing/2014/main" id="{AB546FD5-892B-2C96-BB1C-FB0C271108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857" y="395658"/>
            <a:ext cx="5532571" cy="3878333"/>
          </a:xfrm>
          <a:prstGeom prst="rect">
            <a:avLst/>
          </a:prstGeom>
        </p:spPr>
      </p:pic>
    </p:spTree>
    <p:extLst>
      <p:ext uri="{BB962C8B-B14F-4D97-AF65-F5344CB8AC3E}">
        <p14:creationId xmlns:p14="http://schemas.microsoft.com/office/powerpoint/2010/main" val="2907238595"/>
      </p:ext>
    </p:extLst>
  </p:cSld>
  <p:clrMapOvr>
    <a:masterClrMapping/>
  </p:clrMapOvr>
</p:sld>
</file>

<file path=ppt/theme/theme1.xml><?xml version="1.0" encoding="utf-8"?>
<a:theme xmlns:a="http://schemas.openxmlformats.org/drawingml/2006/main" name="Professional">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60000"/>
            <a:lumOff val="40000"/>
            <a:alpha val="50195"/>
          </a:schemeClr>
        </a:solidFill>
        <a:ln>
          <a:noFill/>
        </a:ln>
      </a:spPr>
      <a:bodyPr lIns="65306" tIns="32653" rIns="65306" bIns="32653"/>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TotalTime>
  <Words>760</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Lato Heavy</vt:lpstr>
      <vt:lpstr>Lato Medium</vt:lpstr>
      <vt:lpstr>Monotype Sorts</vt:lpstr>
      <vt:lpstr>Times New Roman</vt:lpstr>
      <vt:lpstr>Professional</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poster template</cp:keywords>
  <cp:lastModifiedBy>Matthew Garin</cp:lastModifiedBy>
  <cp:revision>10</cp:revision>
  <dcterms:created xsi:type="dcterms:W3CDTF">2023-01-17T21:18:07Z</dcterms:created>
  <dcterms:modified xsi:type="dcterms:W3CDTF">2023-02-12T17:09:33Z</dcterms:modified>
  <cp:category>poster template</cp:category>
</cp:coreProperties>
</file>