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FFCC33"/>
    <a:srgbClr val="179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668" autoAdjust="0"/>
  </p:normalViewPr>
  <p:slideViewPr>
    <p:cSldViewPr snapToGrid="0">
      <p:cViewPr varScale="1">
        <p:scale>
          <a:sx n="28" d="100"/>
          <a:sy n="28" d="100"/>
        </p:scale>
        <p:origin x="108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796-451F-9958-EB70B3DE608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796-451F-9958-EB70B3DE608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796-451F-9958-EB70B3DE608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796-451F-9958-EB70B3DE608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796-451F-9958-EB70B3DE608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F5A-4E2F-A4DF-495532C080B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F5A-4E2F-A4DF-495532C080B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F5A-4E2F-A4DF-495532C080B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F5A-4E2F-A4DF-495532C080B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F5A-4E2F-A4DF-495532C080B8}"/>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63140" y="20340325"/>
            <a:ext cx="7406640" cy="1168400"/>
          </a:xfrm>
          <a:prstGeom prst="rect">
            <a:avLst/>
          </a:prstGeom>
        </p:spPr>
        <p:txBody>
          <a:bodyPr/>
          <a:lstStyle/>
          <a:p>
            <a:fld id="{244044E9-BCC6-4E99-BD20-F2E81CDE3A85}" type="datetimeFigureOut">
              <a:rPr lang="en-US" smtClean="0"/>
              <a:t>1/17/2023</a:t>
            </a:fld>
            <a:endParaRPr lang="en-US"/>
          </a:p>
        </p:txBody>
      </p:sp>
      <p:sp>
        <p:nvSpPr>
          <p:cNvPr id="5" name="Footer Placeholder 4"/>
          <p:cNvSpPr>
            <a:spLocks noGrp="1"/>
          </p:cNvSpPr>
          <p:nvPr>
            <p:ph type="ftr" sz="quarter" idx="11"/>
          </p:nvPr>
        </p:nvSpPr>
        <p:spPr>
          <a:xfrm>
            <a:off x="10904220" y="20340325"/>
            <a:ext cx="11109960"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23248620" y="20340325"/>
            <a:ext cx="7406640" cy="1168400"/>
          </a:xfrm>
          <a:prstGeom prst="rect">
            <a:avLst/>
          </a:prstGeom>
        </p:spPr>
        <p:txBody>
          <a:bodyPr/>
          <a:lstStyle/>
          <a:p>
            <a:fld id="{62DC14E3-2A42-40F1-9B06-B3DEF52F7D0D}" type="slidenum">
              <a:rPr lang="en-US" smtClean="0"/>
              <a:t>‹#›</a:t>
            </a:fld>
            <a:endParaRPr lang="en-US"/>
          </a:p>
        </p:txBody>
      </p:sp>
    </p:spTree>
    <p:extLst>
      <p:ext uri="{BB962C8B-B14F-4D97-AF65-F5344CB8AC3E}">
        <p14:creationId xmlns:p14="http://schemas.microsoft.com/office/powerpoint/2010/main" val="38149543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7000">
              <a:schemeClr val="bg1"/>
            </a:gs>
            <a:gs pos="100000">
              <a:srgbClr val="FFF2C9"/>
            </a:gs>
          </a:gsLst>
          <a:lin ang="2700000" scaled="1"/>
        </a:gra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AF78AD34-8F91-844B-086C-8979840E5F48}"/>
              </a:ext>
            </a:extLst>
          </p:cNvPr>
          <p:cNvSpPr/>
          <p:nvPr userDrawn="1"/>
        </p:nvSpPr>
        <p:spPr>
          <a:xfrm rot="16200000">
            <a:off x="30954133" y="19981332"/>
            <a:ext cx="1964266" cy="196426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8786D1D-14D5-521C-47C1-31559A7E220D}"/>
              </a:ext>
            </a:extLst>
          </p:cNvPr>
          <p:cNvSpPr>
            <a:spLocks noChangeArrowheads="1"/>
          </p:cNvSpPr>
          <p:nvPr userDrawn="1"/>
        </p:nvSpPr>
        <p:spPr bwMode="auto">
          <a:xfrm>
            <a:off x="0" y="0"/>
            <a:ext cx="1707938" cy="1862667"/>
          </a:xfrm>
          <a:prstGeom prst="rect">
            <a:avLst/>
          </a:prstGeom>
          <a:solidFill>
            <a:srgbClr val="FFCC33"/>
          </a:solidFill>
          <a:ln>
            <a:noFill/>
          </a:ln>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7" name="Rectangle 4">
            <a:extLst>
              <a:ext uri="{FF2B5EF4-FFF2-40B4-BE49-F238E27FC236}">
                <a16:creationId xmlns:a16="http://schemas.microsoft.com/office/drawing/2014/main" id="{13A86B80-06CE-E14C-662A-77A0C3AF416B}"/>
              </a:ext>
            </a:extLst>
          </p:cNvPr>
          <p:cNvSpPr>
            <a:spLocks noChangeArrowheads="1"/>
          </p:cNvSpPr>
          <p:nvPr userDrawn="1"/>
        </p:nvSpPr>
        <p:spPr bwMode="auto">
          <a:xfrm>
            <a:off x="0" y="2528993"/>
            <a:ext cx="32918400" cy="2489200"/>
          </a:xfrm>
          <a:prstGeom prst="rect">
            <a:avLst/>
          </a:prstGeom>
          <a:solidFill>
            <a:srgbClr val="FFCC33"/>
          </a:solidFill>
          <a:ln>
            <a:noFill/>
          </a:ln>
        </p:spPr>
        <p:txBody>
          <a:bodyPr lIns="58778" tIns="29389" rIns="58778" bIns="29389"/>
          <a:lstStyle>
            <a:lvl1pPr defTabSz="587375">
              <a:defRPr sz="1500">
                <a:solidFill>
                  <a:schemeClr val="tx1"/>
                </a:solidFill>
                <a:latin typeface="Times" panose="02020603050405020304" pitchFamily="18" charset="0"/>
                <a:ea typeface="MS PGothic" panose="020B0600070205080204" pitchFamily="34" charset="-128"/>
              </a:defRPr>
            </a:lvl1pPr>
            <a:lvl2pPr marL="742950" indent="-285750" defTabSz="587375">
              <a:defRPr sz="1500">
                <a:solidFill>
                  <a:schemeClr val="tx1"/>
                </a:solidFill>
                <a:latin typeface="Times" panose="02020603050405020304" pitchFamily="18" charset="0"/>
                <a:ea typeface="MS PGothic" panose="020B0600070205080204" pitchFamily="34" charset="-128"/>
              </a:defRPr>
            </a:lvl2pPr>
            <a:lvl3pPr marL="1143000" indent="-228600" defTabSz="587375">
              <a:defRPr sz="1500">
                <a:solidFill>
                  <a:schemeClr val="tx1"/>
                </a:solidFill>
                <a:latin typeface="Times" panose="02020603050405020304" pitchFamily="18" charset="0"/>
                <a:ea typeface="MS PGothic" panose="020B0600070205080204" pitchFamily="34" charset="-128"/>
              </a:defRPr>
            </a:lvl3pPr>
            <a:lvl4pPr marL="1600200" indent="-228600" defTabSz="587375">
              <a:defRPr sz="1500">
                <a:solidFill>
                  <a:schemeClr val="tx1"/>
                </a:solidFill>
                <a:latin typeface="Times" panose="02020603050405020304" pitchFamily="18" charset="0"/>
                <a:ea typeface="MS PGothic" panose="020B0600070205080204" pitchFamily="34" charset="-128"/>
              </a:defRPr>
            </a:lvl4pPr>
            <a:lvl5pPr marL="2057400" indent="-228600" defTabSz="587375">
              <a:defRPr sz="1500">
                <a:solidFill>
                  <a:schemeClr val="tx1"/>
                </a:solidFill>
                <a:latin typeface="Times" panose="02020603050405020304" pitchFamily="18" charset="0"/>
                <a:ea typeface="MS PGothic" panose="020B0600070205080204" pitchFamily="34" charset="-128"/>
              </a:defRPr>
            </a:lvl5pPr>
            <a:lvl6pPr marL="25146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8" name="Rectangle 6">
            <a:extLst>
              <a:ext uri="{FF2B5EF4-FFF2-40B4-BE49-F238E27FC236}">
                <a16:creationId xmlns:a16="http://schemas.microsoft.com/office/drawing/2014/main" id="{061F2B0D-D022-0305-D59B-921C7316F618}"/>
              </a:ext>
            </a:extLst>
          </p:cNvPr>
          <p:cNvSpPr>
            <a:spLocks noChangeArrowheads="1"/>
          </p:cNvSpPr>
          <p:nvPr userDrawn="1"/>
        </p:nvSpPr>
        <p:spPr bwMode="auto">
          <a:xfrm>
            <a:off x="1" y="0"/>
            <a:ext cx="226828" cy="21945600"/>
          </a:xfrm>
          <a:prstGeom prst="rect">
            <a:avLst/>
          </a:prstGeom>
          <a:solidFill>
            <a:srgbClr val="FFCC33"/>
          </a:solidFill>
          <a:ln>
            <a:noFill/>
          </a:ln>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9" name="Rectangle 6">
            <a:extLst>
              <a:ext uri="{FF2B5EF4-FFF2-40B4-BE49-F238E27FC236}">
                <a16:creationId xmlns:a16="http://schemas.microsoft.com/office/drawing/2014/main" id="{9AF68CC3-7C39-2C52-0666-8F9F3E20B8BC}"/>
              </a:ext>
            </a:extLst>
          </p:cNvPr>
          <p:cNvSpPr>
            <a:spLocks noChangeArrowheads="1"/>
          </p:cNvSpPr>
          <p:nvPr userDrawn="1"/>
        </p:nvSpPr>
        <p:spPr bwMode="auto">
          <a:xfrm>
            <a:off x="0" y="21437600"/>
            <a:ext cx="32918400" cy="508000"/>
          </a:xfrm>
          <a:prstGeom prst="rect">
            <a:avLst/>
          </a:prstGeom>
          <a:solidFill>
            <a:srgbClr val="0F594E"/>
          </a:solidFill>
          <a:ln>
            <a:noFill/>
          </a:ln>
          <a:extLst>
            <a:ext uri="{91240B29-F687-4F45-9708-019B960494DF}">
              <a14:hiddenLine xmlns:a14="http://schemas.microsoft.com/office/drawing/2010/main" w="9525">
                <a:solidFill>
                  <a:srgbClr val="000000"/>
                </a:solidFill>
                <a:round/>
                <a:headEnd/>
                <a:tailEnd/>
              </a14:hiddenLine>
            </a:ext>
          </a:extLst>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0" name="Snip Diagonal Corner Rectangle 5">
            <a:extLst>
              <a:ext uri="{FF2B5EF4-FFF2-40B4-BE49-F238E27FC236}">
                <a16:creationId xmlns:a16="http://schemas.microsoft.com/office/drawing/2014/main" id="{0D878400-00AC-0FCB-ADA3-C0287EA0C2E5}"/>
              </a:ext>
            </a:extLst>
          </p:cNvPr>
          <p:cNvSpPr/>
          <p:nvPr userDrawn="1"/>
        </p:nvSpPr>
        <p:spPr bwMode="auto">
          <a:xfrm flipH="1">
            <a:off x="0" y="0"/>
            <a:ext cx="32918400" cy="4775200"/>
          </a:xfrm>
          <a:prstGeom prst="snip2DiagRect">
            <a:avLst>
              <a:gd name="adj1" fmla="val 0"/>
              <a:gd name="adj2" fmla="val 31289"/>
            </a:avLst>
          </a:prstGeom>
          <a:solidFill>
            <a:srgbClr val="0C5449"/>
          </a:solidFill>
          <a:ln w="9525" cap="flat" cmpd="sng" algn="ctr">
            <a:noFill/>
            <a:prstDash val="solid"/>
            <a:round/>
            <a:headEnd type="none" w="med" len="med"/>
            <a:tailEnd type="none" w="med" len="med"/>
          </a:ln>
          <a:effectLst/>
        </p:spPr>
        <p:txBody>
          <a:bodyPr/>
          <a:lstStyle/>
          <a:p>
            <a:pPr>
              <a:defRPr/>
            </a:pPr>
            <a:endParaRPr lang="en-US" sz="2400" dirty="0">
              <a:solidFill>
                <a:schemeClr val="bg1"/>
              </a:solidFill>
              <a:latin typeface="Times" pitchFamily="-65" charset="0"/>
              <a:ea typeface="ＭＳ Ｐゴシック" charset="0"/>
              <a:cs typeface="ＭＳ Ｐゴシック" charset="0"/>
            </a:endParaRPr>
          </a:p>
        </p:txBody>
      </p:sp>
      <p:sp>
        <p:nvSpPr>
          <p:cNvPr id="2" name="Title Placeholder 1"/>
          <p:cNvSpPr>
            <a:spLocks noGrp="1"/>
          </p:cNvSpPr>
          <p:nvPr>
            <p:ph type="title"/>
          </p:nvPr>
        </p:nvSpPr>
        <p:spPr>
          <a:xfrm>
            <a:off x="2263140" y="1168405"/>
            <a:ext cx="28392120" cy="19981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7689279"/>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2926080" rtl="0" eaLnBrk="1" latinLnBrk="0" hangingPunct="1">
        <a:lnSpc>
          <a:spcPct val="90000"/>
        </a:lnSpc>
        <a:spcBef>
          <a:spcPct val="0"/>
        </a:spcBef>
        <a:buNone/>
        <a:defRPr sz="14080" kern="1200">
          <a:solidFill>
            <a:schemeClr val="bg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medcom.med.wayne.edu/faqs" TargetMode="External"/><Relationship Id="rId7" Type="http://schemas.openxmlformats.org/officeDocument/2006/relationships/hyperlink" Target="mailto:medcom@med.wayne.edu" TargetMode="External"/><Relationship Id="rId12"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5.jpg"/><Relationship Id="rId5" Type="http://schemas.openxmlformats.org/officeDocument/2006/relationships/hyperlink" Target="https://medcom.med.wayne.edu/creating-accessible-design" TargetMode="External"/><Relationship Id="rId10" Type="http://schemas.openxmlformats.org/officeDocument/2006/relationships/image" Target="../media/image4.png"/><Relationship Id="rId4" Type="http://schemas.openxmlformats.org/officeDocument/2006/relationships/hyperlink" Target="https://fonts.google.com/specimen/Lato"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Wayne State University logo">
            <a:extLst>
              <a:ext uri="{FF2B5EF4-FFF2-40B4-BE49-F238E27FC236}">
                <a16:creationId xmlns:a16="http://schemas.microsoft.com/office/drawing/2014/main" id="{F5176766-3E73-BCD0-8BD5-2D3F6B15F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92" y="405196"/>
            <a:ext cx="4968240" cy="3482737"/>
          </a:xfrm>
          <a:prstGeom prst="rect">
            <a:avLst/>
          </a:prstGeom>
        </p:spPr>
      </p:pic>
      <p:sp>
        <p:nvSpPr>
          <p:cNvPr id="6" name="Title 8">
            <a:extLst>
              <a:ext uri="{FF2B5EF4-FFF2-40B4-BE49-F238E27FC236}">
                <a16:creationId xmlns:a16="http://schemas.microsoft.com/office/drawing/2014/main" id="{0A005640-A096-D532-83D3-0D35B9CD9497}"/>
              </a:ext>
            </a:extLst>
          </p:cNvPr>
          <p:cNvSpPr>
            <a:spLocks noGrp="1"/>
          </p:cNvSpPr>
          <p:nvPr>
            <p:ph type="ctrTitle" idx="4294967295"/>
          </p:nvPr>
        </p:nvSpPr>
        <p:spPr>
          <a:xfrm>
            <a:off x="5897880" y="482208"/>
            <a:ext cx="26530663" cy="2123832"/>
          </a:xfrm>
        </p:spPr>
        <p:txBody>
          <a:bodyPr/>
          <a:lstStyle/>
          <a:p>
            <a:pPr algn="ctr"/>
            <a:r>
              <a:rPr lang="en-US" sz="4400" dirty="0"/>
              <a:t>Title – this is a </a:t>
            </a:r>
            <a:r>
              <a:rPr lang="en-US" sz="4400" dirty="0">
                <a:solidFill>
                  <a:srgbClr val="FFCC33"/>
                </a:solidFill>
              </a:rPr>
              <a:t>72” x 48” (6’ x 4’) poster </a:t>
            </a:r>
            <a:r>
              <a:rPr lang="en-US" sz="4400" dirty="0"/>
              <a:t>created half size to print at 200%, 44 point </a:t>
            </a:r>
            <a:r>
              <a:rPr lang="en-US" sz="4400" dirty="0" err="1"/>
              <a:t>Lato</a:t>
            </a:r>
            <a:r>
              <a:rPr lang="en-US" sz="4400" dirty="0"/>
              <a:t> heavy title heading, legible at 16 feet away (88 point when printed 200%)</a:t>
            </a:r>
          </a:p>
        </p:txBody>
      </p:sp>
      <p:sp>
        <p:nvSpPr>
          <p:cNvPr id="7" name="Subtitle 9">
            <a:extLst>
              <a:ext uri="{FF2B5EF4-FFF2-40B4-BE49-F238E27FC236}">
                <a16:creationId xmlns:a16="http://schemas.microsoft.com/office/drawing/2014/main" id="{E7AA034E-2F75-B6E0-DD7C-773A6A3DD5CE}"/>
              </a:ext>
            </a:extLst>
          </p:cNvPr>
          <p:cNvSpPr>
            <a:spLocks noGrp="1"/>
          </p:cNvSpPr>
          <p:nvPr>
            <p:ph type="subTitle" idx="4294967295"/>
          </p:nvPr>
        </p:nvSpPr>
        <p:spPr>
          <a:xfrm>
            <a:off x="5897881" y="2946888"/>
            <a:ext cx="26530662" cy="1279657"/>
          </a:xfrm>
        </p:spPr>
        <p:txBody>
          <a:bodyPr/>
          <a:lstStyle/>
          <a:p>
            <a:pPr marL="0" indent="0" algn="ctr">
              <a:spcBef>
                <a:spcPts val="0"/>
              </a:spcBef>
              <a:buNone/>
            </a:pPr>
            <a:r>
              <a:rPr lang="en-US" sz="2800" dirty="0">
                <a:solidFill>
                  <a:schemeClr val="bg1"/>
                </a:solidFill>
              </a:rPr>
              <a:t>Authors and affiliations - 28 point </a:t>
            </a:r>
            <a:r>
              <a:rPr lang="en-US" sz="2800" dirty="0" err="1">
                <a:solidFill>
                  <a:schemeClr val="bg1"/>
                </a:solidFill>
              </a:rPr>
              <a:t>Lato</a:t>
            </a:r>
            <a:r>
              <a:rPr lang="en-US" sz="2800" dirty="0">
                <a:solidFill>
                  <a:schemeClr val="bg1"/>
                </a:solidFill>
              </a:rPr>
              <a:t> medium body (56 point when printed 200%)</a:t>
            </a:r>
          </a:p>
          <a:p>
            <a:pPr marL="0" indent="0" algn="ctr">
              <a:spcBef>
                <a:spcPts val="0"/>
              </a:spcBef>
              <a:buNone/>
            </a:pPr>
            <a:r>
              <a:rPr lang="en-US" sz="2800" dirty="0">
                <a:solidFill>
                  <a:srgbClr val="FFCC33"/>
                </a:solidFill>
              </a:rPr>
              <a:t>This poster will scale proportionally 200% to fit a 72” x 48” (6’ x 4’)</a:t>
            </a:r>
          </a:p>
        </p:txBody>
      </p:sp>
      <p:sp>
        <p:nvSpPr>
          <p:cNvPr id="8" name="Rectangle 7">
            <a:extLst>
              <a:ext uri="{FF2B5EF4-FFF2-40B4-BE49-F238E27FC236}">
                <a16:creationId xmlns:a16="http://schemas.microsoft.com/office/drawing/2014/main" id="{AF497333-5206-8EAB-1689-BEFBB8D470BA}"/>
              </a:ext>
            </a:extLst>
          </p:cNvPr>
          <p:cNvSpPr/>
          <p:nvPr/>
        </p:nvSpPr>
        <p:spPr bwMode="auto">
          <a:xfrm>
            <a:off x="27066240" y="13055167"/>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9" name="Rectangle 20">
            <a:extLst>
              <a:ext uri="{FF2B5EF4-FFF2-40B4-BE49-F238E27FC236}">
                <a16:creationId xmlns:a16="http://schemas.microsoft.com/office/drawing/2014/main" id="{4BA0F7C9-C4BE-2645-6B89-BD05419F8C25}"/>
              </a:ext>
            </a:extLst>
          </p:cNvPr>
          <p:cNvSpPr>
            <a:spLocks noChangeArrowheads="1"/>
          </p:cNvSpPr>
          <p:nvPr/>
        </p:nvSpPr>
        <p:spPr bwMode="auto">
          <a:xfrm>
            <a:off x="670560" y="5280282"/>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dirty="0">
                <a:solidFill>
                  <a:schemeClr val="bg1"/>
                </a:solidFill>
              </a:rPr>
              <a:t>Introduction</a:t>
            </a:r>
          </a:p>
        </p:txBody>
      </p:sp>
      <p:sp>
        <p:nvSpPr>
          <p:cNvPr id="42" name="Rectangle 21">
            <a:extLst>
              <a:ext uri="{FF2B5EF4-FFF2-40B4-BE49-F238E27FC236}">
                <a16:creationId xmlns:a16="http://schemas.microsoft.com/office/drawing/2014/main" id="{52578B28-61F8-C7F6-7992-597380C7B5AA}"/>
              </a:ext>
            </a:extLst>
          </p:cNvPr>
          <p:cNvSpPr>
            <a:spLocks noChangeArrowheads="1"/>
          </p:cNvSpPr>
          <p:nvPr/>
        </p:nvSpPr>
        <p:spPr bwMode="auto">
          <a:xfrm>
            <a:off x="22189440" y="16718012"/>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References</a:t>
            </a:r>
          </a:p>
        </p:txBody>
      </p:sp>
      <p:sp>
        <p:nvSpPr>
          <p:cNvPr id="43" name="Rectangle 22">
            <a:extLst>
              <a:ext uri="{FF2B5EF4-FFF2-40B4-BE49-F238E27FC236}">
                <a16:creationId xmlns:a16="http://schemas.microsoft.com/office/drawing/2014/main" id="{17FBCFDA-3CDF-B796-033B-14E63F31EB71}"/>
              </a:ext>
            </a:extLst>
          </p:cNvPr>
          <p:cNvSpPr>
            <a:spLocks noChangeArrowheads="1"/>
          </p:cNvSpPr>
          <p:nvPr/>
        </p:nvSpPr>
        <p:spPr bwMode="auto">
          <a:xfrm>
            <a:off x="11430000" y="5280282"/>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Methods</a:t>
            </a:r>
          </a:p>
        </p:txBody>
      </p:sp>
      <p:sp>
        <p:nvSpPr>
          <p:cNvPr id="44" name="Rectangle 24">
            <a:extLst>
              <a:ext uri="{FF2B5EF4-FFF2-40B4-BE49-F238E27FC236}">
                <a16:creationId xmlns:a16="http://schemas.microsoft.com/office/drawing/2014/main" id="{F0B0A39C-2AAB-8826-AF29-3FBEBEEB14D3}"/>
              </a:ext>
            </a:extLst>
          </p:cNvPr>
          <p:cNvSpPr>
            <a:spLocks noChangeArrowheads="1"/>
          </p:cNvSpPr>
          <p:nvPr/>
        </p:nvSpPr>
        <p:spPr bwMode="auto">
          <a:xfrm>
            <a:off x="11430000" y="10743552"/>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Results</a:t>
            </a:r>
          </a:p>
        </p:txBody>
      </p:sp>
      <p:sp>
        <p:nvSpPr>
          <p:cNvPr id="45" name="Rectangle 25">
            <a:extLst>
              <a:ext uri="{FF2B5EF4-FFF2-40B4-BE49-F238E27FC236}">
                <a16:creationId xmlns:a16="http://schemas.microsoft.com/office/drawing/2014/main" id="{A0971072-7BD5-9CFF-A5FD-FC0A37B3FC4B}"/>
              </a:ext>
            </a:extLst>
          </p:cNvPr>
          <p:cNvSpPr>
            <a:spLocks noChangeArrowheads="1"/>
          </p:cNvSpPr>
          <p:nvPr/>
        </p:nvSpPr>
        <p:spPr bwMode="auto">
          <a:xfrm>
            <a:off x="22189440" y="5280282"/>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Conclusion</a:t>
            </a:r>
          </a:p>
        </p:txBody>
      </p:sp>
      <p:sp>
        <p:nvSpPr>
          <p:cNvPr id="46" name="Rectangle 45">
            <a:extLst>
              <a:ext uri="{FF2B5EF4-FFF2-40B4-BE49-F238E27FC236}">
                <a16:creationId xmlns:a16="http://schemas.microsoft.com/office/drawing/2014/main" id="{6AD961C8-FA5B-8A00-1469-96C89346C63F}"/>
              </a:ext>
            </a:extLst>
          </p:cNvPr>
          <p:cNvSpPr/>
          <p:nvPr/>
        </p:nvSpPr>
        <p:spPr>
          <a:xfrm>
            <a:off x="25648919" y="10688870"/>
            <a:ext cx="3139440" cy="73152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20F4130-D869-A063-C5D9-FCCF14F1FB9B}"/>
              </a:ext>
            </a:extLst>
          </p:cNvPr>
          <p:cNvSpPr/>
          <p:nvPr/>
        </p:nvSpPr>
        <p:spPr>
          <a:xfrm>
            <a:off x="29108399" y="10688870"/>
            <a:ext cx="3139440" cy="73152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36F493CA-5CBE-9D6D-EDF2-2E6DB1125C0C}"/>
              </a:ext>
            </a:extLst>
          </p:cNvPr>
          <p:cNvSpPr/>
          <p:nvPr/>
        </p:nvSpPr>
        <p:spPr>
          <a:xfrm>
            <a:off x="22189439" y="10688870"/>
            <a:ext cx="3139440" cy="73152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42C1B713-1B46-6A35-F71C-672CD81002B3}"/>
              </a:ext>
            </a:extLst>
          </p:cNvPr>
          <p:cNvSpPr txBox="1"/>
          <p:nvPr/>
        </p:nvSpPr>
        <p:spPr>
          <a:xfrm>
            <a:off x="22189439" y="9830604"/>
            <a:ext cx="10058400" cy="338554"/>
          </a:xfrm>
          <a:prstGeom prst="rect">
            <a:avLst/>
          </a:prstGeom>
          <a:noFill/>
        </p:spPr>
        <p:txBody>
          <a:bodyPr wrap="square" rtlCol="0">
            <a:spAutoFit/>
          </a:bodyPr>
          <a:lstStyle/>
          <a:p>
            <a:pPr>
              <a:spcAft>
                <a:spcPts val="1200"/>
              </a:spcAft>
            </a:pPr>
            <a:r>
              <a:rPr lang="en-US" sz="1600" dirty="0"/>
              <a:t>Below are 3 accent gradients you can use as part of the WSU color branding.</a:t>
            </a:r>
          </a:p>
        </p:txBody>
      </p:sp>
      <p:sp>
        <p:nvSpPr>
          <p:cNvPr id="50" name="TextBox 49">
            <a:extLst>
              <a:ext uri="{FF2B5EF4-FFF2-40B4-BE49-F238E27FC236}">
                <a16:creationId xmlns:a16="http://schemas.microsoft.com/office/drawing/2014/main" id="{D18F0B3C-C6AA-6625-DD4E-515EEC6CE912}"/>
              </a:ext>
            </a:extLst>
          </p:cNvPr>
          <p:cNvSpPr txBox="1"/>
          <p:nvPr/>
        </p:nvSpPr>
        <p:spPr>
          <a:xfrm>
            <a:off x="670560" y="6274075"/>
            <a:ext cx="10058400" cy="10295126"/>
          </a:xfrm>
          <a:prstGeom prst="rect">
            <a:avLst/>
          </a:prstGeom>
          <a:noFill/>
        </p:spPr>
        <p:txBody>
          <a:bodyPr wrap="square" rtlCol="0">
            <a:spAutoFit/>
          </a:bodyPr>
          <a:lstStyle/>
          <a:p>
            <a:pPr>
              <a:spcAft>
                <a:spcPts val="1200"/>
              </a:spcAft>
            </a:pPr>
            <a:r>
              <a:rPr lang="en-US" sz="16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1600" dirty="0"/>
              <a:t>This poster template is formatted to print at 200% to achieve the 72” x 48” (6’ x 4’) dimensions. Therefore, all of the text and the suggestions are created half size to accommodate. The </a:t>
            </a:r>
            <a:r>
              <a:rPr lang="en-US" sz="1600" dirty="0" err="1"/>
              <a:t>Lato</a:t>
            </a:r>
            <a:r>
              <a:rPr lang="en-US" sz="1600" dirty="0"/>
              <a:t> Medium body text in this poster template is 16 points (</a:t>
            </a:r>
            <a:r>
              <a:rPr lang="en-US" sz="1600" dirty="0" err="1"/>
              <a:t>pt</a:t>
            </a:r>
            <a:r>
              <a:rPr lang="en-US" sz="1600" dirty="0"/>
              <a:t>). When printed at 200%, it will be 32 pt.</a:t>
            </a:r>
          </a:p>
          <a:p>
            <a:pPr marL="576263" indent="-347663">
              <a:spcAft>
                <a:spcPts val="600"/>
              </a:spcAft>
              <a:buFont typeface="Arial" panose="020B0604020202020204" pitchFamily="34" charset="0"/>
              <a:buChar char="•"/>
            </a:pPr>
            <a:r>
              <a:rPr lang="en-US" sz="1600" dirty="0"/>
              <a:t>Title: 44 </a:t>
            </a:r>
            <a:r>
              <a:rPr lang="en-US" sz="1600" dirty="0" err="1"/>
              <a:t>pt</a:t>
            </a:r>
            <a:r>
              <a:rPr lang="en-US" sz="1600" dirty="0"/>
              <a:t> bolded (88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Authors and affiliations: 56 - 60 </a:t>
            </a:r>
            <a:r>
              <a:rPr lang="en-US" sz="1600" dirty="0" err="1"/>
              <a:t>pt</a:t>
            </a:r>
            <a:r>
              <a:rPr lang="en-US" sz="1600" dirty="0"/>
              <a:t> (28 – 30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Headings: 56 </a:t>
            </a:r>
            <a:r>
              <a:rPr lang="en-US" sz="1600" dirty="0" err="1"/>
              <a:t>pt</a:t>
            </a:r>
            <a:r>
              <a:rPr lang="en-US" sz="1600" dirty="0"/>
              <a:t> (28 </a:t>
            </a:r>
            <a:r>
              <a:rPr lang="en-US" sz="1600" dirty="0" err="1"/>
              <a:t>pt</a:t>
            </a:r>
            <a:r>
              <a:rPr lang="en-US" sz="1600" dirty="0"/>
              <a:t> 200%)</a:t>
            </a:r>
          </a:p>
          <a:p>
            <a:pPr marL="576263" indent="-347663">
              <a:spcAft>
                <a:spcPts val="600"/>
              </a:spcAft>
              <a:buFont typeface="Arial" panose="020B0604020202020204" pitchFamily="34" charset="0"/>
              <a:buChar char="•"/>
            </a:pPr>
            <a:r>
              <a:rPr lang="en-US" sz="1600" dirty="0"/>
              <a:t>Body text: 14 - 16 </a:t>
            </a:r>
            <a:r>
              <a:rPr lang="en-US" sz="1600" dirty="0" err="1"/>
              <a:t>pt</a:t>
            </a:r>
            <a:r>
              <a:rPr lang="en-US" sz="1600" dirty="0"/>
              <a:t> (28 – 32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Captions: 10 </a:t>
            </a:r>
            <a:r>
              <a:rPr lang="en-US" sz="1600" dirty="0" err="1"/>
              <a:t>pt</a:t>
            </a:r>
            <a:r>
              <a:rPr lang="en-US" sz="1600" dirty="0"/>
              <a:t> (20 </a:t>
            </a:r>
            <a:r>
              <a:rPr lang="en-US" sz="1600" dirty="0" err="1"/>
              <a:t>pt</a:t>
            </a:r>
            <a:r>
              <a:rPr lang="en-US" sz="1600" dirty="0"/>
              <a:t> at 200%)</a:t>
            </a:r>
          </a:p>
          <a:p>
            <a:pPr>
              <a:spcAft>
                <a:spcPts val="1200"/>
              </a:spcAft>
            </a:pPr>
            <a:r>
              <a:rPr lang="en-US" sz="1600" dirty="0"/>
              <a:t>For readability, the following sizes are suggested for the body text:</a:t>
            </a:r>
          </a:p>
          <a:p>
            <a:pPr marL="576263" indent="-347663">
              <a:spcAft>
                <a:spcPts val="600"/>
              </a:spcAft>
              <a:buFont typeface="Arial" panose="020B0604020202020204" pitchFamily="34" charset="0"/>
              <a:buChar char="•"/>
            </a:pPr>
            <a:r>
              <a:rPr lang="en-US" sz="1600" dirty="0"/>
              <a:t>To be legible at 6 feet use 30 point. (most common for conferences)</a:t>
            </a:r>
          </a:p>
          <a:p>
            <a:pPr marL="576263" indent="-347663">
              <a:spcAft>
                <a:spcPts val="600"/>
              </a:spcAft>
              <a:buFont typeface="Arial" panose="020B0604020202020204" pitchFamily="34" charset="0"/>
              <a:buChar char="•"/>
            </a:pPr>
            <a:r>
              <a:rPr lang="en-US" sz="1600" dirty="0"/>
              <a:t>To be legible at 10 feet use 48 point.</a:t>
            </a:r>
          </a:p>
          <a:p>
            <a:pPr marL="576263" indent="-347663">
              <a:spcAft>
                <a:spcPts val="600"/>
              </a:spcAft>
              <a:buFont typeface="Arial" panose="020B0604020202020204" pitchFamily="34" charset="0"/>
              <a:buChar char="•"/>
            </a:pPr>
            <a:r>
              <a:rPr lang="en-US" sz="1600" dirty="0"/>
              <a:t>To be legible at 12 feet use 60 point.</a:t>
            </a:r>
          </a:p>
          <a:p>
            <a:pPr marL="576263" indent="-347663">
              <a:spcAft>
                <a:spcPts val="600"/>
              </a:spcAft>
              <a:buFont typeface="Arial" panose="020B0604020202020204" pitchFamily="34" charset="0"/>
              <a:buChar char="•"/>
            </a:pPr>
            <a:r>
              <a:rPr lang="en-US" sz="1600" dirty="0"/>
              <a:t>To be legible at 14 feet use 72 point.</a:t>
            </a:r>
          </a:p>
          <a:p>
            <a:pPr marL="228600">
              <a:spcAft>
                <a:spcPts val="1200"/>
              </a:spcAft>
            </a:pPr>
            <a:r>
              <a:rPr lang="en-US" sz="1600" dirty="0"/>
              <a:t>Text and figures should be readable from around 5-7 feet away</a:t>
            </a:r>
          </a:p>
          <a:p>
            <a:pPr marL="576263" indent="-347663">
              <a:spcAft>
                <a:spcPts val="6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3"/>
              </a:rPr>
              <a:t>the link provided on our FAQ page </a:t>
            </a:r>
            <a:r>
              <a:rPr lang="en-US" sz="1600" dirty="0"/>
              <a:t>or from Google: </a:t>
            </a:r>
            <a:r>
              <a:rPr lang="en-US" sz="1600" dirty="0">
                <a:hlinkClick r:id="rId4"/>
              </a:rPr>
              <a:t>https://fonts.google.com/specimen/Lato</a:t>
            </a:r>
            <a:endParaRPr lang="en-US" sz="1600" dirty="0"/>
          </a:p>
          <a:p>
            <a:pPr marL="576263" indent="-347663">
              <a:spcAft>
                <a:spcPts val="6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5"/>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1600" dirty="0"/>
              <a:t>Black on white</a:t>
            </a:r>
          </a:p>
          <a:p>
            <a:pPr marL="579438" indent="-411163">
              <a:spcAft>
                <a:spcPts val="600"/>
              </a:spcAft>
              <a:buFont typeface="Arial" panose="020B0604020202020204" pitchFamily="34" charset="0"/>
              <a:buChar char="•"/>
            </a:pPr>
            <a:r>
              <a:rPr lang="en-US" sz="1600" dirty="0">
                <a:solidFill>
                  <a:srgbClr val="00594F"/>
                </a:solidFill>
              </a:rPr>
              <a:t>WSU primary green on white</a:t>
            </a:r>
          </a:p>
          <a:p>
            <a:pPr marL="579438" indent="-411163">
              <a:spcAft>
                <a:spcPts val="600"/>
              </a:spcAft>
              <a:buFont typeface="Arial" panose="020B0604020202020204" pitchFamily="34" charset="0"/>
              <a:buChar char="•"/>
            </a:pPr>
            <a:r>
              <a:rPr lang="en-US" sz="16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1600" dirty="0"/>
          </a:p>
          <a:p>
            <a:pPr marL="576263" indent="-347663">
              <a:spcAft>
                <a:spcPts val="1200"/>
              </a:spcAft>
              <a:buFont typeface="Arial" panose="020B0604020202020204" pitchFamily="34" charset="0"/>
              <a:buChar char="•"/>
            </a:pPr>
            <a:endParaRPr lang="en-US" sz="1600" dirty="0"/>
          </a:p>
        </p:txBody>
      </p:sp>
      <p:graphicFrame>
        <p:nvGraphicFramePr>
          <p:cNvPr id="51" name="Chart 50">
            <a:extLst>
              <a:ext uri="{FF2B5EF4-FFF2-40B4-BE49-F238E27FC236}">
                <a16:creationId xmlns:a16="http://schemas.microsoft.com/office/drawing/2014/main" id="{E1465E0A-2D8A-5D0C-A949-B56A5D76B8D4}"/>
              </a:ext>
            </a:extLst>
          </p:cNvPr>
          <p:cNvGraphicFramePr/>
          <p:nvPr>
            <p:extLst>
              <p:ext uri="{D42A27DB-BD31-4B8C-83A1-F6EECF244321}">
                <p14:modId xmlns:p14="http://schemas.microsoft.com/office/powerpoint/2010/main" val="2550475716"/>
              </p:ext>
            </p:extLst>
          </p:nvPr>
        </p:nvGraphicFramePr>
        <p:xfrm>
          <a:off x="11306101" y="16978612"/>
          <a:ext cx="4864488" cy="3715617"/>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a:extLst>
              <a:ext uri="{FF2B5EF4-FFF2-40B4-BE49-F238E27FC236}">
                <a16:creationId xmlns:a16="http://schemas.microsoft.com/office/drawing/2014/main" id="{C5E14B65-2B3C-5029-CF8F-253688E67776}"/>
              </a:ext>
            </a:extLst>
          </p:cNvPr>
          <p:cNvSpPr txBox="1"/>
          <p:nvPr/>
        </p:nvSpPr>
        <p:spPr>
          <a:xfrm>
            <a:off x="11430000" y="6274075"/>
            <a:ext cx="10058400" cy="3277820"/>
          </a:xfrm>
          <a:prstGeom prst="rect">
            <a:avLst/>
          </a:prstGeom>
          <a:noFill/>
        </p:spPr>
        <p:txBody>
          <a:bodyPr wrap="square" numCol="2">
            <a:sp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457200" indent="-334963">
              <a:spcAft>
                <a:spcPts val="600"/>
              </a:spcAft>
              <a:buFont typeface="Arial" panose="020B0604020202020204" pitchFamily="34" charset="0"/>
              <a:buChar char="•"/>
            </a:pPr>
            <a:r>
              <a:rPr lang="en-US" sz="1600" dirty="0"/>
              <a:t>Black on white</a:t>
            </a:r>
          </a:p>
          <a:p>
            <a:pPr marL="457200" indent="-334963">
              <a:spcAft>
                <a:spcPts val="600"/>
              </a:spcAft>
              <a:buFont typeface="Arial" panose="020B0604020202020204" pitchFamily="34" charset="0"/>
              <a:buChar char="•"/>
            </a:pPr>
            <a:r>
              <a:rPr lang="en-US" sz="1600" dirty="0">
                <a:solidFill>
                  <a:srgbClr val="3D7A67"/>
                </a:solidFill>
                <a:highlight>
                  <a:srgbClr val="093F39"/>
                </a:highlight>
              </a:rPr>
              <a:t>Light green on WSU primary green</a:t>
            </a:r>
          </a:p>
          <a:p>
            <a:pPr marL="457200" indent="-334963">
              <a:spcAft>
                <a:spcPts val="600"/>
              </a:spcAft>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457200" indent="-334963">
              <a:spcAft>
                <a:spcPts val="600"/>
              </a:spcAft>
              <a:buFont typeface="Arial" panose="020B0604020202020204" pitchFamily="34" charset="0"/>
              <a:buChar char="•"/>
            </a:pPr>
            <a:r>
              <a:rPr lang="en-US" sz="1600" b="1" dirty="0">
                <a:solidFill>
                  <a:schemeClr val="bg1"/>
                </a:solidFill>
                <a:highlight>
                  <a:srgbClr val="FFC844"/>
                </a:highlight>
              </a:rPr>
              <a:t>White on WSU primary yellow </a:t>
            </a:r>
          </a:p>
          <a:p>
            <a:pPr marL="457200" indent="-334963">
              <a:spcAft>
                <a:spcPts val="600"/>
              </a:spcAft>
              <a:buFont typeface="Arial" panose="020B0604020202020204" pitchFamily="34" charset="0"/>
              <a:buChar char="•"/>
            </a:pPr>
            <a:r>
              <a:rPr lang="en-US" sz="1600" b="1" dirty="0">
                <a:highlight>
                  <a:srgbClr val="00594F"/>
                </a:highlight>
              </a:rPr>
              <a:t>Black on WSU primary green</a:t>
            </a:r>
            <a:endParaRPr lang="en-US" sz="1600" dirty="0"/>
          </a:p>
          <a:p>
            <a:pPr marL="457200" indent="-334963">
              <a:spcAft>
                <a:spcPts val="600"/>
              </a:spcAft>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53" name="TextBox 52">
            <a:extLst>
              <a:ext uri="{FF2B5EF4-FFF2-40B4-BE49-F238E27FC236}">
                <a16:creationId xmlns:a16="http://schemas.microsoft.com/office/drawing/2014/main" id="{7058E362-6BB8-63C9-7C37-B17B332FA0AF}"/>
              </a:ext>
            </a:extLst>
          </p:cNvPr>
          <p:cNvSpPr txBox="1"/>
          <p:nvPr/>
        </p:nvSpPr>
        <p:spPr>
          <a:xfrm>
            <a:off x="22189439" y="19904793"/>
            <a:ext cx="10058400" cy="1077218"/>
          </a:xfrm>
          <a:prstGeom prst="rect">
            <a:avLst/>
          </a:prstGeom>
          <a:noFill/>
        </p:spPr>
        <p:txBody>
          <a:bodyPr wrap="square" rtlCol="0">
            <a:spAutoFit/>
          </a:bodyPr>
          <a:lstStyle/>
          <a:p>
            <a:pPr>
              <a:spcAft>
                <a:spcPts val="12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7"/>
              </a:rPr>
              <a:t>medcom@med.wayne.edu</a:t>
            </a:r>
            <a:r>
              <a:rPr lang="en-US" sz="1600" dirty="0"/>
              <a:t> We are open Monday through Friday, 8:30 a.m. through 5 p.m. and closed for university recognized holidays.</a:t>
            </a:r>
          </a:p>
        </p:txBody>
      </p:sp>
      <p:sp>
        <p:nvSpPr>
          <p:cNvPr id="54" name="Rectangle 53">
            <a:extLst>
              <a:ext uri="{FF2B5EF4-FFF2-40B4-BE49-F238E27FC236}">
                <a16:creationId xmlns:a16="http://schemas.microsoft.com/office/drawing/2014/main" id="{BEB2A0E6-6A05-7CF1-B428-680692BD9F00}"/>
              </a:ext>
            </a:extLst>
          </p:cNvPr>
          <p:cNvSpPr/>
          <p:nvPr/>
        </p:nvSpPr>
        <p:spPr bwMode="auto">
          <a:xfrm>
            <a:off x="22189439" y="8563305"/>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kumimoji="0" lang="en-US" sz="1600" b="0" i="0" u="none" strike="noStrike" cap="none" normalizeH="0" baseline="0" dirty="0">
              <a:ln>
                <a:noFill/>
              </a:ln>
              <a:solidFill>
                <a:schemeClr val="bg1"/>
              </a:solidFill>
              <a:effectLst/>
            </a:endParaRPr>
          </a:p>
        </p:txBody>
      </p:sp>
      <p:sp>
        <p:nvSpPr>
          <p:cNvPr id="55" name="Rectangle 54">
            <a:extLst>
              <a:ext uri="{FF2B5EF4-FFF2-40B4-BE49-F238E27FC236}">
                <a16:creationId xmlns:a16="http://schemas.microsoft.com/office/drawing/2014/main" id="{E7EB1E49-5D50-5752-92FF-38B1BA30C6CD}"/>
              </a:ext>
            </a:extLst>
          </p:cNvPr>
          <p:cNvSpPr/>
          <p:nvPr/>
        </p:nvSpPr>
        <p:spPr bwMode="auto">
          <a:xfrm>
            <a:off x="25648919" y="8563305"/>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endParaRPr kumimoji="0" lang="en-US" sz="1600" b="0" i="0" u="none" strike="noStrike" cap="none" normalizeH="0" baseline="0" dirty="0">
              <a:ln>
                <a:noFill/>
              </a:ln>
              <a:solidFill>
                <a:srgbClr val="093F39"/>
              </a:solidFill>
              <a:effectLst/>
            </a:endParaRPr>
          </a:p>
        </p:txBody>
      </p:sp>
      <p:sp>
        <p:nvSpPr>
          <p:cNvPr id="56" name="Rectangle 55">
            <a:extLst>
              <a:ext uri="{FF2B5EF4-FFF2-40B4-BE49-F238E27FC236}">
                <a16:creationId xmlns:a16="http://schemas.microsoft.com/office/drawing/2014/main" id="{A298F03D-F63A-FCBE-1768-96E855FD8BE6}"/>
              </a:ext>
            </a:extLst>
          </p:cNvPr>
          <p:cNvSpPr/>
          <p:nvPr/>
        </p:nvSpPr>
        <p:spPr bwMode="auto">
          <a:xfrm>
            <a:off x="29108399" y="8563305"/>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kumimoji="0" lang="en-US" sz="1600" b="0" i="0" u="none" strike="noStrike" cap="none" normalizeH="0" baseline="0" dirty="0">
              <a:ln>
                <a:noFill/>
              </a:ln>
              <a:solidFill>
                <a:srgbClr val="093F39"/>
              </a:solidFill>
              <a:effectLst/>
            </a:endParaRPr>
          </a:p>
        </p:txBody>
      </p:sp>
      <p:sp>
        <p:nvSpPr>
          <p:cNvPr id="57" name="Rectangle 21">
            <a:extLst>
              <a:ext uri="{FF2B5EF4-FFF2-40B4-BE49-F238E27FC236}">
                <a16:creationId xmlns:a16="http://schemas.microsoft.com/office/drawing/2014/main" id="{986F40B0-9270-B1E6-8584-2D8C5DED4690}"/>
              </a:ext>
            </a:extLst>
          </p:cNvPr>
          <p:cNvSpPr>
            <a:spLocks noChangeArrowheads="1"/>
          </p:cNvSpPr>
          <p:nvPr/>
        </p:nvSpPr>
        <p:spPr bwMode="auto">
          <a:xfrm>
            <a:off x="22189439" y="17820688"/>
            <a:ext cx="10058400" cy="73152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2800" b="1">
                <a:solidFill>
                  <a:srgbClr val="093F39"/>
                </a:solidFill>
              </a:rPr>
              <a:t>References</a:t>
            </a:r>
          </a:p>
        </p:txBody>
      </p:sp>
      <p:sp>
        <p:nvSpPr>
          <p:cNvPr id="58" name="Rectangle 21">
            <a:extLst>
              <a:ext uri="{FF2B5EF4-FFF2-40B4-BE49-F238E27FC236}">
                <a16:creationId xmlns:a16="http://schemas.microsoft.com/office/drawing/2014/main" id="{889FA41C-371F-4E5D-4533-6BDEFC9E79C3}"/>
              </a:ext>
            </a:extLst>
          </p:cNvPr>
          <p:cNvSpPr>
            <a:spLocks noChangeArrowheads="1"/>
          </p:cNvSpPr>
          <p:nvPr/>
        </p:nvSpPr>
        <p:spPr bwMode="auto">
          <a:xfrm>
            <a:off x="22189439" y="18954831"/>
            <a:ext cx="10058400" cy="73152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2800" b="1">
                <a:solidFill>
                  <a:srgbClr val="093F39"/>
                </a:solidFill>
              </a:rPr>
              <a:t>References</a:t>
            </a:r>
          </a:p>
        </p:txBody>
      </p:sp>
      <p:sp>
        <p:nvSpPr>
          <p:cNvPr id="59" name="TextBox 58">
            <a:extLst>
              <a:ext uri="{FF2B5EF4-FFF2-40B4-BE49-F238E27FC236}">
                <a16:creationId xmlns:a16="http://schemas.microsoft.com/office/drawing/2014/main" id="{B268E200-E7B2-91F5-D58B-95A006A11C48}"/>
              </a:ext>
            </a:extLst>
          </p:cNvPr>
          <p:cNvSpPr txBox="1"/>
          <p:nvPr/>
        </p:nvSpPr>
        <p:spPr>
          <a:xfrm>
            <a:off x="22189439" y="6274075"/>
            <a:ext cx="10210800" cy="984885"/>
          </a:xfrm>
          <a:prstGeom prst="rect">
            <a:avLst/>
          </a:prstGeom>
          <a:noFill/>
        </p:spPr>
        <p:txBody>
          <a:bodyPr wrap="square" rtlCol="0">
            <a:spAutoFit/>
          </a:bodyPr>
          <a:lstStyle/>
          <a:p>
            <a:pPr>
              <a:spcAft>
                <a:spcPts val="1200"/>
              </a:spcAft>
            </a:pPr>
            <a:r>
              <a:rPr lang="en-US" sz="1600" b="1" dirty="0"/>
              <a:t>WSU color branding quick guide. </a:t>
            </a:r>
          </a:p>
          <a:p>
            <a:pPr>
              <a:spcAft>
                <a:spcPts val="1200"/>
              </a:spcAft>
            </a:pPr>
            <a:r>
              <a:rPr lang="en-US" sz="1600" dirty="0"/>
              <a:t>For detailed information about WSU color branding, please visit the FAQ section on our website and </a:t>
            </a:r>
            <a:r>
              <a:rPr lang="en-US" sz="1600" dirty="0">
                <a:hlinkClick r:id="rId3"/>
              </a:rPr>
              <a:t>select the WSU color under the WSU branding section</a:t>
            </a:r>
            <a:r>
              <a:rPr lang="en-US" sz="1600" dirty="0"/>
              <a:t>.</a:t>
            </a:r>
          </a:p>
        </p:txBody>
      </p:sp>
      <p:sp>
        <p:nvSpPr>
          <p:cNvPr id="60" name="TextBox 59">
            <a:extLst>
              <a:ext uri="{FF2B5EF4-FFF2-40B4-BE49-F238E27FC236}">
                <a16:creationId xmlns:a16="http://schemas.microsoft.com/office/drawing/2014/main" id="{79F5FD00-9F7B-3455-2332-0F1CA9077D05}"/>
              </a:ext>
            </a:extLst>
          </p:cNvPr>
          <p:cNvSpPr txBox="1"/>
          <p:nvPr/>
        </p:nvSpPr>
        <p:spPr>
          <a:xfrm>
            <a:off x="22189439" y="11761239"/>
            <a:ext cx="10058400" cy="584775"/>
          </a:xfrm>
          <a:prstGeom prst="rect">
            <a:avLst/>
          </a:prstGeom>
          <a:noFill/>
        </p:spPr>
        <p:txBody>
          <a:bodyPr wrap="square" rtlCol="0">
            <a:spAutoFit/>
          </a:bodyPr>
          <a:lstStyle/>
          <a:p>
            <a:pPr>
              <a:spcAft>
                <a:spcPts val="12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61" name="Picture 60" descr="Logo, company name&#10;&#10;Description automatically generated">
            <a:extLst>
              <a:ext uri="{FF2B5EF4-FFF2-40B4-BE49-F238E27FC236}">
                <a16:creationId xmlns:a16="http://schemas.microsoft.com/office/drawing/2014/main" id="{15D84628-1B0C-526E-012D-17BB47B11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5921" y="13159087"/>
            <a:ext cx="2857500" cy="2003108"/>
          </a:xfrm>
          <a:prstGeom prst="rect">
            <a:avLst/>
          </a:prstGeom>
        </p:spPr>
      </p:pic>
      <p:pic>
        <p:nvPicPr>
          <p:cNvPr id="62" name="Picture 61" descr="Logo, company name&#10;&#10;Description automatically generated">
            <a:extLst>
              <a:ext uri="{FF2B5EF4-FFF2-40B4-BE49-F238E27FC236}">
                <a16:creationId xmlns:a16="http://schemas.microsoft.com/office/drawing/2014/main" id="{D626BCD6-C7CF-4EB9-4572-8FE5D1CF5F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3284991"/>
            <a:ext cx="2857500" cy="2003108"/>
          </a:xfrm>
          <a:prstGeom prst="rect">
            <a:avLst/>
          </a:prstGeom>
        </p:spPr>
      </p:pic>
      <p:pic>
        <p:nvPicPr>
          <p:cNvPr id="63" name="Picture 62" descr="Graphical user interface, text&#10;&#10;Description automatically generated">
            <a:extLst>
              <a:ext uri="{FF2B5EF4-FFF2-40B4-BE49-F238E27FC236}">
                <a16:creationId xmlns:a16="http://schemas.microsoft.com/office/drawing/2014/main" id="{BB4F2CF4-209D-BE7E-CE32-E7ED2DBF18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477146"/>
            <a:ext cx="3810000" cy="967740"/>
          </a:xfrm>
          <a:prstGeom prst="rect">
            <a:avLst/>
          </a:prstGeom>
        </p:spPr>
      </p:pic>
      <p:pic>
        <p:nvPicPr>
          <p:cNvPr id="64" name="Picture 63" descr="Text&#10;&#10;Description automatically generated">
            <a:extLst>
              <a:ext uri="{FF2B5EF4-FFF2-40B4-BE49-F238E27FC236}">
                <a16:creationId xmlns:a16="http://schemas.microsoft.com/office/drawing/2014/main" id="{0E03C40D-2DAA-9479-D4B9-314F60FA05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611523"/>
            <a:ext cx="3810000" cy="967740"/>
          </a:xfrm>
          <a:prstGeom prst="rect">
            <a:avLst/>
          </a:prstGeom>
        </p:spPr>
      </p:pic>
      <p:sp>
        <p:nvSpPr>
          <p:cNvPr id="65" name="TextBox 64">
            <a:extLst>
              <a:ext uri="{FF2B5EF4-FFF2-40B4-BE49-F238E27FC236}">
                <a16:creationId xmlns:a16="http://schemas.microsoft.com/office/drawing/2014/main" id="{7FF72240-7C35-3913-5313-5EBF2EE2DED8}"/>
              </a:ext>
            </a:extLst>
          </p:cNvPr>
          <p:cNvSpPr txBox="1"/>
          <p:nvPr/>
        </p:nvSpPr>
        <p:spPr>
          <a:xfrm>
            <a:off x="11384278" y="11761239"/>
            <a:ext cx="10058400" cy="123110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600" dirty="0">
                <a:effectLst/>
              </a:rPr>
              <a:t>Include a brief caption for figure(s), and explicitly refer to the figure in the text</a:t>
            </a:r>
            <a:r>
              <a:rPr lang="en-US" sz="1600" dirty="0"/>
              <a:t>, which includes </a:t>
            </a:r>
            <a:r>
              <a:rPr lang="en-US" sz="1600" dirty="0">
                <a:effectLst/>
              </a:rPr>
              <a:t>labeling with legible fonts and font sizes</a:t>
            </a:r>
          </a:p>
          <a:p>
            <a:pPr marL="342900" indent="-342900">
              <a:spcAft>
                <a:spcPts val="600"/>
              </a:spcAft>
              <a:buFont typeface="Arial" panose="020B0604020202020204" pitchFamily="34" charset="0"/>
              <a:buChar char="•"/>
            </a:pPr>
            <a:r>
              <a:rPr lang="en-US" sz="1600" dirty="0"/>
              <a:t>F</a:t>
            </a:r>
            <a:r>
              <a:rPr lang="en-US" sz="1600" dirty="0">
                <a:effectLst/>
              </a:rPr>
              <a:t>igures (Figure 1) should advance the points you’re making in the text</a:t>
            </a:r>
          </a:p>
          <a:p>
            <a:pPr marL="342900" indent="-342900">
              <a:spcAft>
                <a:spcPts val="600"/>
              </a:spcAft>
              <a:buFont typeface="Arial" panose="020B0604020202020204" pitchFamily="34" charset="0"/>
              <a:buChar char="•"/>
            </a:pPr>
            <a:r>
              <a:rPr lang="en-US" sz="1600" dirty="0"/>
              <a:t>Ensure </a:t>
            </a:r>
            <a:r>
              <a:rPr lang="en-US" sz="1600" dirty="0">
                <a:effectLst/>
              </a:rPr>
              <a:t>images and figures are sufficiently high resolution for enlargement</a:t>
            </a:r>
            <a:endParaRPr lang="en-US" sz="1600" dirty="0"/>
          </a:p>
        </p:txBody>
      </p:sp>
      <p:pic>
        <p:nvPicPr>
          <p:cNvPr id="66" name="Picture 65" descr="A large building with a clock tower&#10;&#10;Description automatically generated with medium confidence">
            <a:extLst>
              <a:ext uri="{FF2B5EF4-FFF2-40B4-BE49-F238E27FC236}">
                <a16:creationId xmlns:a16="http://schemas.microsoft.com/office/drawing/2014/main" id="{CA78D138-817E-6A6D-B429-CBF2FCD4952E}"/>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3440079"/>
            <a:ext cx="4983478" cy="3107245"/>
          </a:xfrm>
          <a:prstGeom prst="rect">
            <a:avLst/>
          </a:prstGeom>
        </p:spPr>
      </p:pic>
      <p:sp>
        <p:nvSpPr>
          <p:cNvPr id="67" name="TextBox 66">
            <a:extLst>
              <a:ext uri="{FF2B5EF4-FFF2-40B4-BE49-F238E27FC236}">
                <a16:creationId xmlns:a16="http://schemas.microsoft.com/office/drawing/2014/main" id="{D7977FEE-72BF-F84F-6130-C453B052E98D}"/>
              </a:ext>
            </a:extLst>
          </p:cNvPr>
          <p:cNvSpPr txBox="1"/>
          <p:nvPr/>
        </p:nvSpPr>
        <p:spPr>
          <a:xfrm>
            <a:off x="11340445" y="16547324"/>
            <a:ext cx="5072008" cy="400110"/>
          </a:xfrm>
          <a:prstGeom prst="rect">
            <a:avLst/>
          </a:prstGeom>
          <a:noFill/>
        </p:spPr>
        <p:txBody>
          <a:bodyPr wrap="square" rtlCol="0">
            <a:spAutoFit/>
          </a:bodyPr>
          <a:lstStyle/>
          <a:p>
            <a:r>
              <a:rPr lang="en-US" sz="1000" dirty="0"/>
              <a:t>Figure 1 - reference figures in your poster. Suggested caption text size is 10 point, will scale proportionally to 20 point when printed 200% </a:t>
            </a:r>
          </a:p>
        </p:txBody>
      </p:sp>
      <p:sp>
        <p:nvSpPr>
          <p:cNvPr id="68" name="TextBox 67">
            <a:extLst>
              <a:ext uri="{FF2B5EF4-FFF2-40B4-BE49-F238E27FC236}">
                <a16:creationId xmlns:a16="http://schemas.microsoft.com/office/drawing/2014/main" id="{9480C244-3487-B9FE-9430-CC475A201B35}"/>
              </a:ext>
            </a:extLst>
          </p:cNvPr>
          <p:cNvSpPr txBox="1"/>
          <p:nvPr/>
        </p:nvSpPr>
        <p:spPr>
          <a:xfrm>
            <a:off x="11202342" y="20874289"/>
            <a:ext cx="5072008" cy="400110"/>
          </a:xfrm>
          <a:prstGeom prst="rect">
            <a:avLst/>
          </a:prstGeom>
          <a:noFill/>
        </p:spPr>
        <p:txBody>
          <a:bodyPr wrap="square" rtlCol="0">
            <a:spAutoFit/>
          </a:bodyPr>
          <a:lstStyle/>
          <a:p>
            <a:r>
              <a:rPr lang="en-US" sz="1000" dirty="0"/>
              <a:t>Figure 2 – example chart. Suggested caption text size is 10 point, will scale proportionally to 20 point when printed 200% </a:t>
            </a:r>
          </a:p>
        </p:txBody>
      </p:sp>
      <p:graphicFrame>
        <p:nvGraphicFramePr>
          <p:cNvPr id="69" name="Chart 68">
            <a:extLst>
              <a:ext uri="{FF2B5EF4-FFF2-40B4-BE49-F238E27FC236}">
                <a16:creationId xmlns:a16="http://schemas.microsoft.com/office/drawing/2014/main" id="{C14888E6-DCF8-A514-EBF2-4DAE54DBB4BE}"/>
              </a:ext>
            </a:extLst>
          </p:cNvPr>
          <p:cNvGraphicFramePr/>
          <p:nvPr>
            <p:extLst>
              <p:ext uri="{D42A27DB-BD31-4B8C-83A1-F6EECF244321}">
                <p14:modId xmlns:p14="http://schemas.microsoft.com/office/powerpoint/2010/main" val="4232154098"/>
              </p:ext>
            </p:extLst>
          </p:nvPr>
        </p:nvGraphicFramePr>
        <p:xfrm>
          <a:off x="16747813" y="17166796"/>
          <a:ext cx="4371744" cy="3339247"/>
        </p:xfrm>
        <a:graphic>
          <a:graphicData uri="http://schemas.openxmlformats.org/drawingml/2006/chart">
            <c:chart xmlns:c="http://schemas.openxmlformats.org/drawingml/2006/chart" xmlns:r="http://schemas.openxmlformats.org/officeDocument/2006/relationships" r:id="rId12"/>
          </a:graphicData>
        </a:graphic>
      </p:graphicFrame>
      <p:sp>
        <p:nvSpPr>
          <p:cNvPr id="70" name="TextBox 69">
            <a:extLst>
              <a:ext uri="{FF2B5EF4-FFF2-40B4-BE49-F238E27FC236}">
                <a16:creationId xmlns:a16="http://schemas.microsoft.com/office/drawing/2014/main" id="{2F213AF4-6353-9828-3EC5-3FA0788604D2}"/>
              </a:ext>
            </a:extLst>
          </p:cNvPr>
          <p:cNvSpPr txBox="1"/>
          <p:nvPr/>
        </p:nvSpPr>
        <p:spPr>
          <a:xfrm>
            <a:off x="16644053" y="20874289"/>
            <a:ext cx="4798626" cy="400110"/>
          </a:xfrm>
          <a:prstGeom prst="rect">
            <a:avLst/>
          </a:prstGeom>
          <a:noFill/>
        </p:spPr>
        <p:txBody>
          <a:bodyPr wrap="square" rtlCol="0">
            <a:spAutoFit/>
          </a:bodyPr>
          <a:lstStyle/>
          <a:p>
            <a:r>
              <a:rPr lang="en-US" sz="1000" dirty="0"/>
              <a:t>Figure 3 – example chart. Suggested caption text size is 10 point, will scale proportionally to 20 point when printed 200% </a:t>
            </a:r>
          </a:p>
        </p:txBody>
      </p:sp>
    </p:spTree>
    <p:extLst>
      <p:ext uri="{BB962C8B-B14F-4D97-AF65-F5344CB8AC3E}">
        <p14:creationId xmlns:p14="http://schemas.microsoft.com/office/powerpoint/2010/main" val="3222075552"/>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963</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Title – this is a 72” x 48” (6’ x 4’) poster created half size to print at 200%, 44 point Lato heavy title heading, legible at 16 feet away (88 point when printed 200%)</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6x4 PowerPoint poster template</dc:title>
  <dc:subject>WSU SOM 6x4 PowerPoint poster template</dc:subject>
  <dc:creator>Medical Communications</dc:creator>
  <cp:keywords>poster scientific presentation 6x4 printing</cp:keywords>
  <cp:lastModifiedBy>Matthew Garin</cp:lastModifiedBy>
  <cp:revision>10</cp:revision>
  <dcterms:created xsi:type="dcterms:W3CDTF">2023-01-17T17:22:14Z</dcterms:created>
  <dcterms:modified xsi:type="dcterms:W3CDTF">2023-01-17T17:50:03Z</dcterms:modified>
  <cp:category>poster template</cp:category>
</cp:coreProperties>
</file>