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sldIdLst>
    <p:sldId id="256" r:id="rId2"/>
  </p:sldIdLst>
  <p:sldSz cx="274320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9"/>
    <a:srgbClr val="FFCC33"/>
    <a:srgbClr val="179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94668" autoAdjust="0"/>
  </p:normalViewPr>
  <p:slideViewPr>
    <p:cSldViewPr snapToGrid="0">
      <p:cViewPr varScale="1">
        <p:scale>
          <a:sx n="25" d="100"/>
          <a:sy n="25" d="100"/>
        </p:scale>
        <p:origin x="43" y="6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1D6-4B65-BC7A-3EB530EE345D}"/>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1D6-4B65-BC7A-3EB530EE345D}"/>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1D6-4B65-BC7A-3EB530EE345D}"/>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1D6-4B65-BC7A-3EB530EE345D}"/>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D1D6-4B65-BC7A-3EB530EE345D}"/>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E46-4952-AD13-82F6E652DD8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E46-4952-AD13-82F6E652DD8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E46-4952-AD13-82F6E652DD8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E46-4952-AD13-82F6E652DD84}"/>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8-4E46-4952-AD13-82F6E652DD84}"/>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14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7000">
              <a:schemeClr val="bg1"/>
            </a:gs>
            <a:gs pos="100000">
              <a:srgbClr val="FFF2C9"/>
            </a:gs>
          </a:gsLst>
          <a:lin ang="27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876301"/>
            <a:ext cx="2366010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5950" y="4381500"/>
            <a:ext cx="2366010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5950" y="15255241"/>
            <a:ext cx="6172200" cy="876300"/>
          </a:xfrm>
          <a:prstGeom prst="rect">
            <a:avLst/>
          </a:prstGeom>
        </p:spPr>
        <p:txBody>
          <a:bodyPr vert="horz" lIns="91440" tIns="45720" rIns="91440" bIns="45720" rtlCol="0" anchor="ctr"/>
          <a:lstStyle>
            <a:lvl1pPr algn="l">
              <a:defRPr sz="2700">
                <a:solidFill>
                  <a:schemeClr val="tx1">
                    <a:tint val="75000"/>
                  </a:schemeClr>
                </a:solidFill>
              </a:defRPr>
            </a:lvl1pPr>
          </a:lstStyle>
          <a:p>
            <a:fld id="{C764DE79-268F-4C1A-8933-263129D2AF90}" type="datetimeFigureOut">
              <a:rPr lang="en-US" smtClean="0"/>
              <a:t>1/17/2023</a:t>
            </a:fld>
            <a:endParaRPr lang="en-US" dirty="0"/>
          </a:p>
        </p:txBody>
      </p:sp>
      <p:sp>
        <p:nvSpPr>
          <p:cNvPr id="5" name="Footer Placeholder 4"/>
          <p:cNvSpPr>
            <a:spLocks noGrp="1"/>
          </p:cNvSpPr>
          <p:nvPr>
            <p:ph type="ftr" sz="quarter" idx="3"/>
          </p:nvPr>
        </p:nvSpPr>
        <p:spPr>
          <a:xfrm>
            <a:off x="9086850" y="15255241"/>
            <a:ext cx="9258300" cy="876300"/>
          </a:xfrm>
          <a:prstGeom prst="rect">
            <a:avLst/>
          </a:prstGeom>
        </p:spPr>
        <p:txBody>
          <a:bodyPr vert="horz" lIns="91440" tIns="45720" rIns="91440" bIns="45720" rtlCol="0" anchor="ctr"/>
          <a:lstStyle>
            <a:lvl1pPr algn="ctr">
              <a:defRPr sz="2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9373850" y="15255241"/>
            <a:ext cx="6172200" cy="876300"/>
          </a:xfrm>
          <a:prstGeom prst="rect">
            <a:avLst/>
          </a:prstGeom>
        </p:spPr>
        <p:txBody>
          <a:bodyPr vert="horz" lIns="91440" tIns="45720" rIns="91440" bIns="45720" rtlCol="0" anchor="ctr"/>
          <a:lstStyle>
            <a:lvl1pPr algn="r">
              <a:defRPr sz="2700">
                <a:solidFill>
                  <a:schemeClr val="tx1">
                    <a:tint val="75000"/>
                  </a:schemeClr>
                </a:solidFill>
              </a:defRPr>
            </a:lvl1pPr>
          </a:lstStyle>
          <a:p>
            <a:fld id="{48F63A3B-78C7-47BE-AE5E-E10140E04643}" type="slidenum">
              <a:rPr lang="en-US" smtClean="0"/>
              <a:t>‹#›</a:t>
            </a:fld>
            <a:endParaRPr lang="en-US" dirty="0"/>
          </a:p>
        </p:txBody>
      </p:sp>
      <p:sp>
        <p:nvSpPr>
          <p:cNvPr id="7" name="Right Triangle 6">
            <a:extLst>
              <a:ext uri="{FF2B5EF4-FFF2-40B4-BE49-F238E27FC236}">
                <a16:creationId xmlns:a16="http://schemas.microsoft.com/office/drawing/2014/main" id="{73E5A23C-13A7-61A4-8D2B-6BEB3363DC65}"/>
              </a:ext>
            </a:extLst>
          </p:cNvPr>
          <p:cNvSpPr/>
          <p:nvPr userDrawn="1"/>
        </p:nvSpPr>
        <p:spPr>
          <a:xfrm rot="16200000">
            <a:off x="25876961" y="14904154"/>
            <a:ext cx="1473200" cy="163689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sp>
        <p:nvSpPr>
          <p:cNvPr id="8" name="Rectangle 6">
            <a:extLst>
              <a:ext uri="{FF2B5EF4-FFF2-40B4-BE49-F238E27FC236}">
                <a16:creationId xmlns:a16="http://schemas.microsoft.com/office/drawing/2014/main" id="{42A605BD-8978-BE2A-A1FE-A73A9B9F7984}"/>
              </a:ext>
            </a:extLst>
          </p:cNvPr>
          <p:cNvSpPr>
            <a:spLocks noChangeArrowheads="1"/>
          </p:cNvSpPr>
          <p:nvPr userDrawn="1"/>
        </p:nvSpPr>
        <p:spPr bwMode="auto">
          <a:xfrm>
            <a:off x="0" y="2"/>
            <a:ext cx="1423280" cy="1397001"/>
          </a:xfrm>
          <a:prstGeom prst="rect">
            <a:avLst/>
          </a:prstGeom>
          <a:solidFill>
            <a:srgbClr val="FFCC33"/>
          </a:solidFill>
          <a:ln>
            <a:noFill/>
          </a:ln>
        </p:spPr>
        <p:txBody>
          <a:bodyPr lIns="29388" tIns="14696" rIns="29388" bIns="14696"/>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752"/>
          </a:p>
        </p:txBody>
      </p:sp>
      <p:sp>
        <p:nvSpPr>
          <p:cNvPr id="9" name="Rectangle 4">
            <a:extLst>
              <a:ext uri="{FF2B5EF4-FFF2-40B4-BE49-F238E27FC236}">
                <a16:creationId xmlns:a16="http://schemas.microsoft.com/office/drawing/2014/main" id="{9255B04B-C0A5-E7B8-BB10-1C7B3FB10856}"/>
              </a:ext>
            </a:extLst>
          </p:cNvPr>
          <p:cNvSpPr>
            <a:spLocks noChangeArrowheads="1"/>
          </p:cNvSpPr>
          <p:nvPr userDrawn="1"/>
        </p:nvSpPr>
        <p:spPr bwMode="auto">
          <a:xfrm>
            <a:off x="0" y="1896745"/>
            <a:ext cx="27432000" cy="1866900"/>
          </a:xfrm>
          <a:prstGeom prst="rect">
            <a:avLst/>
          </a:prstGeom>
          <a:solidFill>
            <a:srgbClr val="FFCC33"/>
          </a:solidFill>
          <a:ln>
            <a:noFill/>
          </a:ln>
        </p:spPr>
        <p:txBody>
          <a:bodyPr lIns="29388" tIns="14696" rIns="29388" bIns="14696"/>
          <a:lstStyle>
            <a:lvl1pPr defTabSz="587375">
              <a:defRPr sz="1500">
                <a:solidFill>
                  <a:schemeClr val="tx1"/>
                </a:solidFill>
                <a:latin typeface="Times" panose="02020603050405020304" pitchFamily="18" charset="0"/>
                <a:ea typeface="MS PGothic" panose="020B0600070205080204" pitchFamily="34" charset="-128"/>
              </a:defRPr>
            </a:lvl1pPr>
            <a:lvl2pPr marL="742950" indent="-285750" defTabSz="587375">
              <a:defRPr sz="1500">
                <a:solidFill>
                  <a:schemeClr val="tx1"/>
                </a:solidFill>
                <a:latin typeface="Times" panose="02020603050405020304" pitchFamily="18" charset="0"/>
                <a:ea typeface="MS PGothic" panose="020B0600070205080204" pitchFamily="34" charset="-128"/>
              </a:defRPr>
            </a:lvl2pPr>
            <a:lvl3pPr marL="1143000" indent="-228600" defTabSz="587375">
              <a:defRPr sz="1500">
                <a:solidFill>
                  <a:schemeClr val="tx1"/>
                </a:solidFill>
                <a:latin typeface="Times" panose="02020603050405020304" pitchFamily="18" charset="0"/>
                <a:ea typeface="MS PGothic" panose="020B0600070205080204" pitchFamily="34" charset="-128"/>
              </a:defRPr>
            </a:lvl3pPr>
            <a:lvl4pPr marL="1600200" indent="-228600" defTabSz="587375">
              <a:defRPr sz="1500">
                <a:solidFill>
                  <a:schemeClr val="tx1"/>
                </a:solidFill>
                <a:latin typeface="Times" panose="02020603050405020304" pitchFamily="18" charset="0"/>
                <a:ea typeface="MS PGothic" panose="020B0600070205080204" pitchFamily="34" charset="-128"/>
              </a:defRPr>
            </a:lvl4pPr>
            <a:lvl5pPr marL="2057400" indent="-228600" defTabSz="587375">
              <a:defRPr sz="1500">
                <a:solidFill>
                  <a:schemeClr val="tx1"/>
                </a:solidFill>
                <a:latin typeface="Times" panose="02020603050405020304" pitchFamily="18" charset="0"/>
                <a:ea typeface="MS PGothic" panose="020B0600070205080204" pitchFamily="34" charset="-128"/>
              </a:defRPr>
            </a:lvl5pPr>
            <a:lvl6pPr marL="25146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defTabSz="587375"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752"/>
          </a:p>
        </p:txBody>
      </p:sp>
      <p:sp>
        <p:nvSpPr>
          <p:cNvPr id="10" name="Rectangle 6">
            <a:extLst>
              <a:ext uri="{FF2B5EF4-FFF2-40B4-BE49-F238E27FC236}">
                <a16:creationId xmlns:a16="http://schemas.microsoft.com/office/drawing/2014/main" id="{E086D21C-CDC6-ECCF-9BC6-536856DC6B43}"/>
              </a:ext>
            </a:extLst>
          </p:cNvPr>
          <p:cNvSpPr>
            <a:spLocks noChangeArrowheads="1"/>
          </p:cNvSpPr>
          <p:nvPr userDrawn="1"/>
        </p:nvSpPr>
        <p:spPr bwMode="auto">
          <a:xfrm>
            <a:off x="3" y="0"/>
            <a:ext cx="189025" cy="16459200"/>
          </a:xfrm>
          <a:prstGeom prst="rect">
            <a:avLst/>
          </a:prstGeom>
          <a:solidFill>
            <a:srgbClr val="FFCC33"/>
          </a:solidFill>
          <a:ln>
            <a:noFill/>
          </a:ln>
        </p:spPr>
        <p:txBody>
          <a:bodyPr lIns="29388" tIns="14696" rIns="29388" bIns="14696"/>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752"/>
          </a:p>
        </p:txBody>
      </p:sp>
      <p:sp>
        <p:nvSpPr>
          <p:cNvPr id="11" name="Rectangle 6">
            <a:extLst>
              <a:ext uri="{FF2B5EF4-FFF2-40B4-BE49-F238E27FC236}">
                <a16:creationId xmlns:a16="http://schemas.microsoft.com/office/drawing/2014/main" id="{9E516AA2-FA0C-E50C-929F-D0243356CC95}"/>
              </a:ext>
            </a:extLst>
          </p:cNvPr>
          <p:cNvSpPr>
            <a:spLocks noChangeArrowheads="1"/>
          </p:cNvSpPr>
          <p:nvPr userDrawn="1"/>
        </p:nvSpPr>
        <p:spPr bwMode="auto">
          <a:xfrm>
            <a:off x="0" y="16078200"/>
            <a:ext cx="27432000" cy="381000"/>
          </a:xfrm>
          <a:prstGeom prst="rect">
            <a:avLst/>
          </a:prstGeom>
          <a:solidFill>
            <a:srgbClr val="0F594E"/>
          </a:solidFill>
          <a:ln>
            <a:noFill/>
          </a:ln>
          <a:extLst>
            <a:ext uri="{91240B29-F687-4F45-9708-019B960494DF}">
              <a14:hiddenLine xmlns:a14="http://schemas.microsoft.com/office/drawing/2010/main" w="9525">
                <a:solidFill>
                  <a:srgbClr val="000000"/>
                </a:solidFill>
                <a:round/>
                <a:headEnd/>
                <a:tailEnd/>
              </a14:hiddenLine>
            </a:ext>
          </a:extLst>
        </p:spPr>
        <p:txBody>
          <a:bodyPr lIns="29388" tIns="14696" rIns="29388" bIns="14696"/>
          <a:lstStyle>
            <a:lvl1pPr>
              <a:defRPr sz="1500">
                <a:solidFill>
                  <a:schemeClr val="tx1"/>
                </a:solidFill>
                <a:latin typeface="Times" panose="02020603050405020304" pitchFamily="18" charset="0"/>
                <a:ea typeface="MS PGothic" panose="020B0600070205080204" pitchFamily="34" charset="-128"/>
              </a:defRPr>
            </a:lvl1pPr>
            <a:lvl2pPr marL="742950" indent="-285750">
              <a:defRPr sz="1500">
                <a:solidFill>
                  <a:schemeClr val="tx1"/>
                </a:solidFill>
                <a:latin typeface="Times" panose="02020603050405020304" pitchFamily="18" charset="0"/>
                <a:ea typeface="MS PGothic" panose="020B0600070205080204" pitchFamily="34" charset="-128"/>
              </a:defRPr>
            </a:lvl2pPr>
            <a:lvl3pPr marL="1143000" indent="-228600">
              <a:defRPr sz="1500">
                <a:solidFill>
                  <a:schemeClr val="tx1"/>
                </a:solidFill>
                <a:latin typeface="Times" panose="02020603050405020304" pitchFamily="18" charset="0"/>
                <a:ea typeface="MS PGothic" panose="020B0600070205080204" pitchFamily="34" charset="-128"/>
              </a:defRPr>
            </a:lvl3pPr>
            <a:lvl4pPr marL="1600200" indent="-228600">
              <a:defRPr sz="1500">
                <a:solidFill>
                  <a:schemeClr val="tx1"/>
                </a:solidFill>
                <a:latin typeface="Times" panose="02020603050405020304" pitchFamily="18" charset="0"/>
                <a:ea typeface="MS PGothic" panose="020B0600070205080204" pitchFamily="34" charset="-128"/>
              </a:defRPr>
            </a:lvl4pPr>
            <a:lvl5pPr marL="2057400" indent="-228600">
              <a:defRPr sz="1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500">
                <a:solidFill>
                  <a:schemeClr val="tx1"/>
                </a:solidFill>
                <a:latin typeface="Times" panose="02020603050405020304" pitchFamily="18" charset="0"/>
                <a:ea typeface="MS PGothic" panose="020B0600070205080204" pitchFamily="34" charset="-128"/>
              </a:defRPr>
            </a:lvl9pPr>
          </a:lstStyle>
          <a:p>
            <a:endParaRPr lang="en-US" altLang="en-US" sz="752"/>
          </a:p>
        </p:txBody>
      </p:sp>
      <p:sp>
        <p:nvSpPr>
          <p:cNvPr id="12" name="Snip Diagonal Corner Rectangle 5">
            <a:extLst>
              <a:ext uri="{FF2B5EF4-FFF2-40B4-BE49-F238E27FC236}">
                <a16:creationId xmlns:a16="http://schemas.microsoft.com/office/drawing/2014/main" id="{85D79B67-5020-BA90-C574-DE0448F24DA6}"/>
              </a:ext>
            </a:extLst>
          </p:cNvPr>
          <p:cNvSpPr/>
          <p:nvPr userDrawn="1"/>
        </p:nvSpPr>
        <p:spPr bwMode="auto">
          <a:xfrm flipH="1">
            <a:off x="0" y="0"/>
            <a:ext cx="27432000" cy="3581400"/>
          </a:xfrm>
          <a:prstGeom prst="snip2DiagRect">
            <a:avLst>
              <a:gd name="adj1" fmla="val 0"/>
              <a:gd name="adj2" fmla="val 31289"/>
            </a:avLst>
          </a:prstGeom>
          <a:solidFill>
            <a:srgbClr val="0C5449"/>
          </a:solidFill>
          <a:ln w="9525" cap="flat" cmpd="sng" algn="ctr">
            <a:noFill/>
            <a:prstDash val="solid"/>
            <a:round/>
            <a:headEnd type="none" w="med" len="med"/>
            <a:tailEnd type="none" w="med" len="med"/>
          </a:ln>
          <a:effectLst/>
        </p:spPr>
        <p:txBody>
          <a:bodyPr/>
          <a:lstStyle/>
          <a:p>
            <a:pPr>
              <a:defRPr/>
            </a:pPr>
            <a:endParaRPr lang="en-US" sz="1200" dirty="0">
              <a:solidFill>
                <a:schemeClr val="bg1"/>
              </a:solidFill>
              <a:latin typeface="Times" pitchFamily="-65" charset="0"/>
              <a:ea typeface="ＭＳ Ｐゴシック" charset="0"/>
              <a:cs typeface="ＭＳ Ｐゴシック" charset="0"/>
            </a:endParaRPr>
          </a:p>
        </p:txBody>
      </p:sp>
    </p:spTree>
    <p:extLst>
      <p:ext uri="{BB962C8B-B14F-4D97-AF65-F5344CB8AC3E}">
        <p14:creationId xmlns:p14="http://schemas.microsoft.com/office/powerpoint/2010/main" val="3246191927"/>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p:titleStyle>
    <p:body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p:bodyStyle>
    <p:other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5824A-B375-245C-37BC-6C65C57130B9}"/>
              </a:ext>
            </a:extLst>
          </p:cNvPr>
          <p:cNvSpPr/>
          <p:nvPr/>
        </p:nvSpPr>
        <p:spPr bwMode="auto">
          <a:xfrm>
            <a:off x="21965920" y="9105830"/>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3" name="Rectangle 20">
            <a:extLst>
              <a:ext uri="{FF2B5EF4-FFF2-40B4-BE49-F238E27FC236}">
                <a16:creationId xmlns:a16="http://schemas.microsoft.com/office/drawing/2014/main" id="{C6B00145-D093-9BE1-C42F-1ED63121F864}"/>
              </a:ext>
            </a:extLst>
          </p:cNvPr>
          <p:cNvSpPr>
            <a:spLocks noChangeArrowheads="1"/>
          </p:cNvSpPr>
          <p:nvPr/>
        </p:nvSpPr>
        <p:spPr bwMode="auto">
          <a:xfrm>
            <a:off x="487680" y="3872719"/>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dirty="0">
                <a:solidFill>
                  <a:schemeClr val="bg1"/>
                </a:solidFill>
              </a:rPr>
              <a:t>Introduction</a:t>
            </a:r>
          </a:p>
        </p:txBody>
      </p:sp>
      <p:sp>
        <p:nvSpPr>
          <p:cNvPr id="4" name="Rectangle 21">
            <a:extLst>
              <a:ext uri="{FF2B5EF4-FFF2-40B4-BE49-F238E27FC236}">
                <a16:creationId xmlns:a16="http://schemas.microsoft.com/office/drawing/2014/main" id="{D280E222-A08C-FCA6-7592-07FA9FF94334}"/>
              </a:ext>
            </a:extLst>
          </p:cNvPr>
          <p:cNvSpPr>
            <a:spLocks noChangeArrowheads="1"/>
          </p:cNvSpPr>
          <p:nvPr/>
        </p:nvSpPr>
        <p:spPr bwMode="auto">
          <a:xfrm>
            <a:off x="18714719" y="12281681"/>
            <a:ext cx="8229599"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References</a:t>
            </a:r>
          </a:p>
        </p:txBody>
      </p:sp>
      <p:sp>
        <p:nvSpPr>
          <p:cNvPr id="5" name="Rectangle 22">
            <a:extLst>
              <a:ext uri="{FF2B5EF4-FFF2-40B4-BE49-F238E27FC236}">
                <a16:creationId xmlns:a16="http://schemas.microsoft.com/office/drawing/2014/main" id="{88A00C0E-C1A2-5156-5E92-3D53F6C441F4}"/>
              </a:ext>
            </a:extLst>
          </p:cNvPr>
          <p:cNvSpPr>
            <a:spLocks noChangeArrowheads="1"/>
          </p:cNvSpPr>
          <p:nvPr/>
        </p:nvSpPr>
        <p:spPr bwMode="auto">
          <a:xfrm>
            <a:off x="9601200" y="3872719"/>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dirty="0">
                <a:solidFill>
                  <a:schemeClr val="bg1"/>
                </a:solidFill>
              </a:rPr>
              <a:t>Methods</a:t>
            </a:r>
          </a:p>
        </p:txBody>
      </p:sp>
      <p:sp>
        <p:nvSpPr>
          <p:cNvPr id="6" name="Rectangle 24">
            <a:extLst>
              <a:ext uri="{FF2B5EF4-FFF2-40B4-BE49-F238E27FC236}">
                <a16:creationId xmlns:a16="http://schemas.microsoft.com/office/drawing/2014/main" id="{2100B170-87AB-C75E-91DF-C07D1FF789B5}"/>
              </a:ext>
            </a:extLst>
          </p:cNvPr>
          <p:cNvSpPr>
            <a:spLocks noChangeArrowheads="1"/>
          </p:cNvSpPr>
          <p:nvPr/>
        </p:nvSpPr>
        <p:spPr bwMode="auto">
          <a:xfrm>
            <a:off x="9601200" y="8266001"/>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Results</a:t>
            </a:r>
          </a:p>
        </p:txBody>
      </p:sp>
      <p:sp>
        <p:nvSpPr>
          <p:cNvPr id="7" name="Rectangle 25">
            <a:extLst>
              <a:ext uri="{FF2B5EF4-FFF2-40B4-BE49-F238E27FC236}">
                <a16:creationId xmlns:a16="http://schemas.microsoft.com/office/drawing/2014/main" id="{5C241D65-5D4D-53AD-8679-FCA431C51809}"/>
              </a:ext>
            </a:extLst>
          </p:cNvPr>
          <p:cNvSpPr>
            <a:spLocks noChangeArrowheads="1"/>
          </p:cNvSpPr>
          <p:nvPr/>
        </p:nvSpPr>
        <p:spPr bwMode="auto">
          <a:xfrm>
            <a:off x="18714720" y="3872719"/>
            <a:ext cx="82296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800" b="1">
                <a:solidFill>
                  <a:schemeClr val="bg1"/>
                </a:solidFill>
              </a:rPr>
              <a:t>Conclusion</a:t>
            </a:r>
          </a:p>
        </p:txBody>
      </p:sp>
      <p:sp>
        <p:nvSpPr>
          <p:cNvPr id="8" name="Title 8">
            <a:extLst>
              <a:ext uri="{FF2B5EF4-FFF2-40B4-BE49-F238E27FC236}">
                <a16:creationId xmlns:a16="http://schemas.microsoft.com/office/drawing/2014/main" id="{D4B0F2A9-EF31-B940-9F8F-2DFAD110B0DB}"/>
              </a:ext>
            </a:extLst>
          </p:cNvPr>
          <p:cNvSpPr txBox="1">
            <a:spLocks/>
          </p:cNvSpPr>
          <p:nvPr/>
        </p:nvSpPr>
        <p:spPr>
          <a:xfrm>
            <a:off x="4073236" y="352706"/>
            <a:ext cx="22990629" cy="1611770"/>
          </a:xfrm>
          <a:prstGeom prst="rect">
            <a:avLst/>
          </a:prstGeom>
        </p:spPr>
        <p:txBody>
          <a:bodyPr/>
          <a:lstStyle>
            <a:lvl1pPr algn="l" defTabSz="2057400" rtl="0" eaLnBrk="1" latinLnBrk="0" hangingPunct="1">
              <a:lnSpc>
                <a:spcPct val="90000"/>
              </a:lnSpc>
              <a:spcBef>
                <a:spcPct val="0"/>
              </a:spcBef>
              <a:buNone/>
              <a:defRPr sz="9900" kern="1200">
                <a:solidFill>
                  <a:schemeClr val="tx1"/>
                </a:solidFill>
                <a:latin typeface="+mj-lt"/>
                <a:ea typeface="+mj-ea"/>
                <a:cs typeface="+mj-cs"/>
              </a:defRPr>
            </a:lvl1pPr>
          </a:lstStyle>
          <a:p>
            <a:pPr algn="ctr"/>
            <a:r>
              <a:rPr lang="en-US" sz="4400" dirty="0">
                <a:solidFill>
                  <a:schemeClr val="bg1"/>
                </a:solidFill>
              </a:rPr>
              <a:t>Title – this is a </a:t>
            </a:r>
            <a:r>
              <a:rPr lang="en-US" sz="4400" dirty="0">
                <a:solidFill>
                  <a:srgbClr val="FFCC33"/>
                </a:solidFill>
              </a:rPr>
              <a:t>60” x 36” (5’ x 3’) </a:t>
            </a:r>
            <a:r>
              <a:rPr lang="en-US" sz="4400" dirty="0">
                <a:solidFill>
                  <a:schemeClr val="bg1"/>
                </a:solidFill>
              </a:rPr>
              <a:t>poster created half size to print at 200%, 44 point </a:t>
            </a:r>
            <a:r>
              <a:rPr lang="en-US" sz="4400" dirty="0" err="1">
                <a:solidFill>
                  <a:schemeClr val="bg1"/>
                </a:solidFill>
              </a:rPr>
              <a:t>Lato</a:t>
            </a:r>
            <a:r>
              <a:rPr lang="en-US" sz="4400" dirty="0">
                <a:solidFill>
                  <a:schemeClr val="bg1"/>
                </a:solidFill>
              </a:rPr>
              <a:t> heavy title heading, legible at 16 feet away (88 point when printed 200%)</a:t>
            </a:r>
          </a:p>
        </p:txBody>
      </p:sp>
      <p:sp>
        <p:nvSpPr>
          <p:cNvPr id="9" name="Subtitle 9">
            <a:extLst>
              <a:ext uri="{FF2B5EF4-FFF2-40B4-BE49-F238E27FC236}">
                <a16:creationId xmlns:a16="http://schemas.microsoft.com/office/drawing/2014/main" id="{0EAB4C0B-B1DA-DA21-1B7C-D66829BC293C}"/>
              </a:ext>
            </a:extLst>
          </p:cNvPr>
          <p:cNvSpPr txBox="1">
            <a:spLocks/>
          </p:cNvSpPr>
          <p:nvPr/>
        </p:nvSpPr>
        <p:spPr>
          <a:xfrm>
            <a:off x="4073237" y="2069673"/>
            <a:ext cx="22990628" cy="1276563"/>
          </a:xfrm>
          <a:prstGeom prst="rect">
            <a:avLst/>
          </a:prstGeom>
        </p:spPr>
        <p:txBody>
          <a:bodyPr/>
          <a:lstStyle>
            <a:lvl1pPr marL="514350" indent="-514350" algn="l" defTabSz="2057400" rtl="0" eaLnBrk="1" latinLnBrk="0" hangingPunct="1">
              <a:lnSpc>
                <a:spcPct val="90000"/>
              </a:lnSpc>
              <a:spcBef>
                <a:spcPts val="2250"/>
              </a:spcBef>
              <a:buFont typeface="Arial" panose="020B0604020202020204" pitchFamily="34" charset="0"/>
              <a:buChar char="•"/>
              <a:defRPr sz="6300" kern="1200">
                <a:solidFill>
                  <a:schemeClr val="tx1"/>
                </a:solidFill>
                <a:latin typeface="+mn-lt"/>
                <a:ea typeface="+mn-ea"/>
                <a:cs typeface="+mn-cs"/>
              </a:defRPr>
            </a:lvl1pPr>
            <a:lvl2pPr marL="1543050" indent="-514350" algn="l" defTabSz="2057400" rtl="0" eaLnBrk="1" latinLnBrk="0" hangingPunct="1">
              <a:lnSpc>
                <a:spcPct val="90000"/>
              </a:lnSpc>
              <a:spcBef>
                <a:spcPts val="1125"/>
              </a:spcBef>
              <a:buFont typeface="Arial" panose="020B0604020202020204" pitchFamily="34" charset="0"/>
              <a:buChar char="•"/>
              <a:defRPr sz="5400" kern="1200">
                <a:solidFill>
                  <a:schemeClr val="tx1"/>
                </a:solidFill>
                <a:latin typeface="+mn-lt"/>
                <a:ea typeface="+mn-ea"/>
                <a:cs typeface="+mn-cs"/>
              </a:defRPr>
            </a:lvl2pPr>
            <a:lvl3pPr marL="2571750" indent="-514350" algn="l" defTabSz="2057400" rtl="0" eaLnBrk="1" latinLnBrk="0" hangingPunct="1">
              <a:lnSpc>
                <a:spcPct val="90000"/>
              </a:lnSpc>
              <a:spcBef>
                <a:spcPts val="1125"/>
              </a:spcBef>
              <a:buFont typeface="Arial" panose="020B0604020202020204" pitchFamily="34" charset="0"/>
              <a:buChar char="•"/>
              <a:defRPr sz="4500" kern="1200">
                <a:solidFill>
                  <a:schemeClr val="tx1"/>
                </a:solidFill>
                <a:latin typeface="+mn-lt"/>
                <a:ea typeface="+mn-ea"/>
                <a:cs typeface="+mn-cs"/>
              </a:defRPr>
            </a:lvl3pPr>
            <a:lvl4pPr marL="36004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4pPr>
            <a:lvl5pPr marL="46291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5pPr>
            <a:lvl6pPr marL="56578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6pPr>
            <a:lvl7pPr marL="66865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7pPr>
            <a:lvl8pPr marL="77152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8pPr>
            <a:lvl9pPr marL="8743950" indent="-514350" algn="l" defTabSz="2057400" rtl="0" eaLnBrk="1" latinLnBrk="0" hangingPunct="1">
              <a:lnSpc>
                <a:spcPct val="90000"/>
              </a:lnSpc>
              <a:spcBef>
                <a:spcPts val="1125"/>
              </a:spcBef>
              <a:buFont typeface="Arial" panose="020B0604020202020204" pitchFamily="34" charset="0"/>
              <a:buChar char="•"/>
              <a:defRPr sz="4050" kern="1200">
                <a:solidFill>
                  <a:schemeClr val="tx1"/>
                </a:solidFill>
                <a:latin typeface="+mn-lt"/>
                <a:ea typeface="+mn-ea"/>
                <a:cs typeface="+mn-cs"/>
              </a:defRPr>
            </a:lvl9pPr>
          </a:lstStyle>
          <a:p>
            <a:pPr marL="0" indent="0" algn="ctr">
              <a:spcBef>
                <a:spcPts val="0"/>
              </a:spcBef>
              <a:buNone/>
            </a:pPr>
            <a:r>
              <a:rPr lang="en-US" sz="2800" dirty="0">
                <a:solidFill>
                  <a:schemeClr val="bg1"/>
                </a:solidFill>
              </a:rPr>
              <a:t>Authors and affiliations, 54 point </a:t>
            </a:r>
            <a:r>
              <a:rPr lang="en-US" sz="2800" dirty="0" err="1">
                <a:solidFill>
                  <a:schemeClr val="bg1"/>
                </a:solidFill>
              </a:rPr>
              <a:t>Lato</a:t>
            </a:r>
            <a:r>
              <a:rPr lang="en-US" sz="2800" dirty="0">
                <a:solidFill>
                  <a:schemeClr val="bg1"/>
                </a:solidFill>
              </a:rPr>
              <a:t> medium body when printed 200%</a:t>
            </a:r>
          </a:p>
          <a:p>
            <a:pPr marL="0" indent="0" algn="ctr">
              <a:spcBef>
                <a:spcPts val="0"/>
              </a:spcBef>
              <a:buNone/>
            </a:pPr>
            <a:r>
              <a:rPr lang="en-US" sz="2800" dirty="0">
                <a:solidFill>
                  <a:srgbClr val="FFCC33"/>
                </a:solidFill>
              </a:rPr>
              <a:t>This poster will scale proportionally to 60” x 36” (5’ x 3’) when printed 200%</a:t>
            </a:r>
          </a:p>
        </p:txBody>
      </p:sp>
      <p:sp>
        <p:nvSpPr>
          <p:cNvPr id="42" name="Rectangle 41">
            <a:extLst>
              <a:ext uri="{FF2B5EF4-FFF2-40B4-BE49-F238E27FC236}">
                <a16:creationId xmlns:a16="http://schemas.microsoft.com/office/drawing/2014/main" id="{05D8080E-3521-12F9-5C30-1E79D13E22A3}"/>
              </a:ext>
            </a:extLst>
          </p:cNvPr>
          <p:cNvSpPr/>
          <p:nvPr/>
        </p:nvSpPr>
        <p:spPr>
          <a:xfrm>
            <a:off x="21021040" y="7614617"/>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3" name="Rectangle 42">
            <a:extLst>
              <a:ext uri="{FF2B5EF4-FFF2-40B4-BE49-F238E27FC236}">
                <a16:creationId xmlns:a16="http://schemas.microsoft.com/office/drawing/2014/main" id="{79BA25E6-494F-38C4-C4C2-6AB5E493B915}"/>
              </a:ext>
            </a:extLst>
          </p:cNvPr>
          <p:cNvSpPr/>
          <p:nvPr/>
        </p:nvSpPr>
        <p:spPr>
          <a:xfrm>
            <a:off x="23327360" y="7614617"/>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4" name="Rectangle 43">
            <a:extLst>
              <a:ext uri="{FF2B5EF4-FFF2-40B4-BE49-F238E27FC236}">
                <a16:creationId xmlns:a16="http://schemas.microsoft.com/office/drawing/2014/main" id="{C730DE68-9442-D77F-C111-B4E4197812F7}"/>
              </a:ext>
            </a:extLst>
          </p:cNvPr>
          <p:cNvSpPr/>
          <p:nvPr/>
        </p:nvSpPr>
        <p:spPr>
          <a:xfrm>
            <a:off x="18714720" y="7614617"/>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5" name="TextBox 44">
            <a:extLst>
              <a:ext uri="{FF2B5EF4-FFF2-40B4-BE49-F238E27FC236}">
                <a16:creationId xmlns:a16="http://schemas.microsoft.com/office/drawing/2014/main" id="{28A7193C-191D-A0A3-E2CF-F462890F2BF8}"/>
              </a:ext>
            </a:extLst>
          </p:cNvPr>
          <p:cNvSpPr txBox="1"/>
          <p:nvPr/>
        </p:nvSpPr>
        <p:spPr>
          <a:xfrm>
            <a:off x="18714720" y="7194868"/>
            <a:ext cx="6705600" cy="307777"/>
          </a:xfrm>
          <a:prstGeom prst="rect">
            <a:avLst/>
          </a:prstGeom>
          <a:noFill/>
        </p:spPr>
        <p:txBody>
          <a:bodyPr wrap="square" rtlCol="0">
            <a:spAutoFit/>
          </a:bodyPr>
          <a:lstStyle/>
          <a:p>
            <a:pPr>
              <a:spcAft>
                <a:spcPts val="800"/>
              </a:spcAft>
            </a:pPr>
            <a:r>
              <a:rPr lang="en-US" sz="1400" dirty="0"/>
              <a:t>Below are 3 accent gradients you can use as part of the WSU color branding.</a:t>
            </a:r>
          </a:p>
        </p:txBody>
      </p:sp>
      <p:sp>
        <p:nvSpPr>
          <p:cNvPr id="46" name="TextBox 45">
            <a:extLst>
              <a:ext uri="{FF2B5EF4-FFF2-40B4-BE49-F238E27FC236}">
                <a16:creationId xmlns:a16="http://schemas.microsoft.com/office/drawing/2014/main" id="{B82355BE-07A8-7E30-89DF-9668F09E0A84}"/>
              </a:ext>
            </a:extLst>
          </p:cNvPr>
          <p:cNvSpPr txBox="1"/>
          <p:nvPr/>
        </p:nvSpPr>
        <p:spPr>
          <a:xfrm>
            <a:off x="553719" y="4626227"/>
            <a:ext cx="8084610" cy="9494907"/>
          </a:xfrm>
          <a:prstGeom prst="rect">
            <a:avLst/>
          </a:prstGeom>
          <a:noFill/>
        </p:spPr>
        <p:txBody>
          <a:bodyPr wrap="square" rtlCol="0">
            <a:spAutoFit/>
          </a:bodyPr>
          <a:lstStyle/>
          <a:p>
            <a:pPr>
              <a:spcAft>
                <a:spcPts val="1200"/>
              </a:spcAft>
            </a:pPr>
            <a:r>
              <a:rPr lang="en-US" sz="14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1400" dirty="0"/>
              <a:t>This poster template is formatted to print at 200% to achieve the 60” x 36” (5’ x 3’) dimensions. Therefore, all of the text and the suggestions are created half size to accommodate. The </a:t>
            </a:r>
            <a:r>
              <a:rPr lang="en-US" sz="1400" dirty="0" err="1"/>
              <a:t>Lato</a:t>
            </a:r>
            <a:r>
              <a:rPr lang="en-US" sz="1400" dirty="0"/>
              <a:t> Medium body text in this poster template is 14 points (</a:t>
            </a:r>
            <a:r>
              <a:rPr lang="en-US" sz="1400" dirty="0" err="1"/>
              <a:t>pt</a:t>
            </a:r>
            <a:r>
              <a:rPr lang="en-US" sz="1400" dirty="0"/>
              <a:t>). When printed at 200%, it will be 28 pt.</a:t>
            </a:r>
          </a:p>
          <a:p>
            <a:pPr marL="576263" indent="-347663">
              <a:spcAft>
                <a:spcPts val="600"/>
              </a:spcAft>
              <a:buFont typeface="Arial" panose="020B0604020202020204" pitchFamily="34" charset="0"/>
              <a:buChar char="•"/>
            </a:pPr>
            <a:r>
              <a:rPr lang="en-US" sz="1400" dirty="0"/>
              <a:t>Title: 44 </a:t>
            </a:r>
            <a:r>
              <a:rPr lang="en-US" sz="1400" dirty="0" err="1"/>
              <a:t>pt</a:t>
            </a:r>
            <a:r>
              <a:rPr lang="en-US" sz="1400" dirty="0"/>
              <a:t> bolded (88 </a:t>
            </a:r>
            <a:r>
              <a:rPr lang="en-US" sz="1400" dirty="0" err="1"/>
              <a:t>pt</a:t>
            </a:r>
            <a:r>
              <a:rPr lang="en-US" sz="1400" dirty="0"/>
              <a:t> at 200%)</a:t>
            </a:r>
          </a:p>
          <a:p>
            <a:pPr marL="576263" indent="-347663">
              <a:spcAft>
                <a:spcPts val="600"/>
              </a:spcAft>
              <a:buFont typeface="Arial" panose="020B0604020202020204" pitchFamily="34" charset="0"/>
              <a:buChar char="•"/>
            </a:pPr>
            <a:r>
              <a:rPr lang="en-US" sz="1400" dirty="0"/>
              <a:t>Authors and affiliations: 56 - 60 </a:t>
            </a:r>
            <a:r>
              <a:rPr lang="en-US" sz="1400" dirty="0" err="1"/>
              <a:t>pt</a:t>
            </a:r>
            <a:r>
              <a:rPr lang="en-US" sz="1400" dirty="0"/>
              <a:t> (28 – 30 </a:t>
            </a:r>
            <a:r>
              <a:rPr lang="en-US" sz="1400" dirty="0" err="1"/>
              <a:t>pt</a:t>
            </a:r>
            <a:r>
              <a:rPr lang="en-US" sz="1400" dirty="0"/>
              <a:t> at 200%)</a:t>
            </a:r>
          </a:p>
          <a:p>
            <a:pPr marL="576263" indent="-347663">
              <a:spcAft>
                <a:spcPts val="600"/>
              </a:spcAft>
              <a:buFont typeface="Arial" panose="020B0604020202020204" pitchFamily="34" charset="0"/>
              <a:buChar char="•"/>
            </a:pPr>
            <a:r>
              <a:rPr lang="en-US" sz="1400" dirty="0"/>
              <a:t>Headings: 56 </a:t>
            </a:r>
            <a:r>
              <a:rPr lang="en-US" sz="1400" dirty="0" err="1"/>
              <a:t>pt</a:t>
            </a:r>
            <a:r>
              <a:rPr lang="en-US" sz="1400" dirty="0"/>
              <a:t> (28 </a:t>
            </a:r>
            <a:r>
              <a:rPr lang="en-US" sz="1400" dirty="0" err="1"/>
              <a:t>pt</a:t>
            </a:r>
            <a:r>
              <a:rPr lang="en-US" sz="1400" dirty="0"/>
              <a:t> 200%)</a:t>
            </a:r>
          </a:p>
          <a:p>
            <a:pPr marL="576263" indent="-347663">
              <a:spcAft>
                <a:spcPts val="600"/>
              </a:spcAft>
              <a:buFont typeface="Arial" panose="020B0604020202020204" pitchFamily="34" charset="0"/>
              <a:buChar char="•"/>
            </a:pPr>
            <a:r>
              <a:rPr lang="en-US" sz="1400" dirty="0"/>
              <a:t>Body text: 14 - 16 </a:t>
            </a:r>
            <a:r>
              <a:rPr lang="en-US" sz="1400" dirty="0" err="1"/>
              <a:t>pt</a:t>
            </a:r>
            <a:r>
              <a:rPr lang="en-US" sz="1400" dirty="0"/>
              <a:t> (28 – 32 </a:t>
            </a:r>
            <a:r>
              <a:rPr lang="en-US" sz="1400" dirty="0" err="1"/>
              <a:t>pt</a:t>
            </a:r>
            <a:r>
              <a:rPr lang="en-US" sz="1400" dirty="0"/>
              <a:t> at 200%)</a:t>
            </a:r>
          </a:p>
          <a:p>
            <a:pPr marL="576263" indent="-347663">
              <a:spcAft>
                <a:spcPts val="600"/>
              </a:spcAft>
              <a:buFont typeface="Arial" panose="020B0604020202020204" pitchFamily="34" charset="0"/>
              <a:buChar char="•"/>
            </a:pPr>
            <a:r>
              <a:rPr lang="en-US" sz="1400" dirty="0"/>
              <a:t>Captions: 10 </a:t>
            </a:r>
            <a:r>
              <a:rPr lang="en-US" sz="1400" dirty="0" err="1"/>
              <a:t>pt</a:t>
            </a:r>
            <a:r>
              <a:rPr lang="en-US" sz="1400" dirty="0"/>
              <a:t> (20 </a:t>
            </a:r>
            <a:r>
              <a:rPr lang="en-US" sz="1400" dirty="0" err="1"/>
              <a:t>pt</a:t>
            </a:r>
            <a:r>
              <a:rPr lang="en-US" sz="1400" dirty="0"/>
              <a:t> at 200%)</a:t>
            </a:r>
          </a:p>
          <a:p>
            <a:pPr>
              <a:spcAft>
                <a:spcPts val="1200"/>
              </a:spcAft>
            </a:pPr>
            <a:r>
              <a:rPr lang="en-US" sz="1400" dirty="0"/>
              <a:t>For readability, the following sizes are suggested for the body text:</a:t>
            </a:r>
          </a:p>
          <a:p>
            <a:pPr marL="576263" indent="-347663">
              <a:spcAft>
                <a:spcPts val="600"/>
              </a:spcAft>
              <a:buFont typeface="Arial" panose="020B0604020202020204" pitchFamily="34" charset="0"/>
              <a:buChar char="•"/>
            </a:pPr>
            <a:r>
              <a:rPr lang="en-US" sz="1400" dirty="0"/>
              <a:t>To be legible at 6 feet use 30 point. (most common for conferences)</a:t>
            </a:r>
          </a:p>
          <a:p>
            <a:pPr marL="576263" indent="-347663">
              <a:spcAft>
                <a:spcPts val="600"/>
              </a:spcAft>
              <a:buFont typeface="Arial" panose="020B0604020202020204" pitchFamily="34" charset="0"/>
              <a:buChar char="•"/>
            </a:pPr>
            <a:r>
              <a:rPr lang="en-US" sz="1400" dirty="0"/>
              <a:t>To be legible at 10 feet use 48 point.</a:t>
            </a:r>
          </a:p>
          <a:p>
            <a:pPr marL="576263" indent="-347663">
              <a:spcAft>
                <a:spcPts val="600"/>
              </a:spcAft>
              <a:buFont typeface="Arial" panose="020B0604020202020204" pitchFamily="34" charset="0"/>
              <a:buChar char="•"/>
            </a:pPr>
            <a:r>
              <a:rPr lang="en-US" sz="1400" dirty="0"/>
              <a:t>To be legible at 12 feet use 60 point.</a:t>
            </a:r>
          </a:p>
          <a:p>
            <a:pPr marL="576263" indent="-347663">
              <a:spcAft>
                <a:spcPts val="600"/>
              </a:spcAft>
              <a:buFont typeface="Arial" panose="020B0604020202020204" pitchFamily="34" charset="0"/>
              <a:buChar char="•"/>
            </a:pPr>
            <a:r>
              <a:rPr lang="en-US" sz="1400" dirty="0"/>
              <a:t>To be legible at 14 feet use 72 point.</a:t>
            </a:r>
          </a:p>
          <a:p>
            <a:pPr marL="228600">
              <a:spcAft>
                <a:spcPts val="1200"/>
              </a:spcAft>
            </a:pPr>
            <a:r>
              <a:rPr lang="en-US" sz="1400" dirty="0"/>
              <a:t>Text and figures should be readable from around 5-7 feet away</a:t>
            </a:r>
          </a:p>
          <a:p>
            <a:pPr marL="576263" indent="-347663">
              <a:spcAft>
                <a:spcPts val="600"/>
              </a:spcAft>
              <a:buFont typeface="Arial" panose="020B0604020202020204" pitchFamily="34" charset="0"/>
              <a:buChar char="•"/>
            </a:pPr>
            <a:r>
              <a:rPr lang="en-US" sz="1400" dirty="0"/>
              <a:t>Use a sans serif typeface (e.g., </a:t>
            </a:r>
            <a:r>
              <a:rPr lang="en-US" sz="1400" dirty="0" err="1"/>
              <a:t>Lato</a:t>
            </a:r>
            <a:r>
              <a:rPr lang="en-US" sz="1400" dirty="0"/>
              <a:t>, Arial, Open Sans, Helvetica, etc.). Our poster templates use the sans serif font </a:t>
            </a:r>
            <a:r>
              <a:rPr lang="en-US" sz="1400" dirty="0" err="1"/>
              <a:t>Lato</a:t>
            </a:r>
            <a:r>
              <a:rPr lang="en-US" sz="1400" dirty="0"/>
              <a:t>, which can be downloaded from </a:t>
            </a:r>
            <a:r>
              <a:rPr lang="en-US" sz="1400" dirty="0">
                <a:hlinkClick r:id="rId2"/>
              </a:rPr>
              <a:t>the link provided on our FAQ page </a:t>
            </a:r>
            <a:r>
              <a:rPr lang="en-US" sz="1400" dirty="0"/>
              <a:t>or from Google: </a:t>
            </a:r>
            <a:r>
              <a:rPr lang="en-US" sz="1400" dirty="0">
                <a:hlinkClick r:id="rId3"/>
              </a:rPr>
              <a:t>https://fonts.google.com/specimen/Lato</a:t>
            </a:r>
            <a:endParaRPr lang="en-US" sz="1400" dirty="0"/>
          </a:p>
          <a:p>
            <a:pPr marL="576263" indent="-347663">
              <a:spcAft>
                <a:spcPts val="600"/>
              </a:spcAft>
              <a:buFont typeface="Arial" panose="020B0604020202020204" pitchFamily="34" charset="0"/>
              <a:buChar char="•"/>
            </a:pPr>
            <a:r>
              <a:rPr lang="en-US" sz="1400" dirty="0"/>
              <a:t>This poster uses </a:t>
            </a:r>
            <a:r>
              <a:rPr lang="en-US" sz="1400" dirty="0" err="1"/>
              <a:t>Lato</a:t>
            </a:r>
            <a:r>
              <a:rPr lang="en-US" sz="1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1400" dirty="0"/>
              <a:t>For more information about creating accessible design with color and type, please reference </a:t>
            </a:r>
            <a:r>
              <a:rPr lang="en-US" sz="1400" dirty="0">
                <a:hlinkClick r:id="rId4"/>
              </a:rPr>
              <a:t>https://medcom.med.wayne.edu/creating-accessible-design</a:t>
            </a:r>
            <a:endParaRPr lang="en-US" sz="1400" dirty="0"/>
          </a:p>
          <a:p>
            <a:r>
              <a:rPr lang="en-US" sz="1400" b="1" dirty="0"/>
              <a:t>Text – good examples</a:t>
            </a:r>
          </a:p>
          <a:p>
            <a:r>
              <a:rPr lang="en-US" sz="14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1400" dirty="0"/>
              <a:t>Black on white</a:t>
            </a:r>
          </a:p>
          <a:p>
            <a:pPr marL="579438" indent="-411163">
              <a:spcAft>
                <a:spcPts val="600"/>
              </a:spcAft>
              <a:buFont typeface="Arial" panose="020B0604020202020204" pitchFamily="34" charset="0"/>
              <a:buChar char="•"/>
            </a:pPr>
            <a:r>
              <a:rPr lang="en-US" sz="1400" dirty="0">
                <a:solidFill>
                  <a:srgbClr val="00594F"/>
                </a:solidFill>
              </a:rPr>
              <a:t>WSU primary green on white</a:t>
            </a:r>
          </a:p>
          <a:p>
            <a:pPr marL="579438" indent="-411163">
              <a:spcAft>
                <a:spcPts val="600"/>
              </a:spcAft>
              <a:buFont typeface="Arial" panose="020B0604020202020204" pitchFamily="34" charset="0"/>
              <a:buChar char="•"/>
            </a:pPr>
            <a:r>
              <a:rPr lang="en-US" sz="14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14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1400" b="1" dirty="0">
                <a:solidFill>
                  <a:srgbClr val="FFC844"/>
                </a:solidFill>
                <a:highlight>
                  <a:srgbClr val="00594F"/>
                </a:highlight>
              </a:rPr>
              <a:t>WSU primary yellow on WSU primary green</a:t>
            </a:r>
            <a:endParaRPr lang="en-US" sz="14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1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1400" dirty="0"/>
          </a:p>
          <a:p>
            <a:pPr marL="576263" indent="-347663">
              <a:spcAft>
                <a:spcPts val="1200"/>
              </a:spcAft>
              <a:buFont typeface="Arial" panose="020B0604020202020204" pitchFamily="34" charset="0"/>
              <a:buChar char="•"/>
            </a:pPr>
            <a:endParaRPr lang="en-US" sz="1400" dirty="0"/>
          </a:p>
        </p:txBody>
      </p:sp>
      <p:graphicFrame>
        <p:nvGraphicFramePr>
          <p:cNvPr id="47" name="Chart 46">
            <a:extLst>
              <a:ext uri="{FF2B5EF4-FFF2-40B4-BE49-F238E27FC236}">
                <a16:creationId xmlns:a16="http://schemas.microsoft.com/office/drawing/2014/main" id="{73A3C403-BADE-86EB-39CA-B86DF958AF75}"/>
              </a:ext>
            </a:extLst>
          </p:cNvPr>
          <p:cNvGraphicFramePr/>
          <p:nvPr>
            <p:extLst>
              <p:ext uri="{D42A27DB-BD31-4B8C-83A1-F6EECF244321}">
                <p14:modId xmlns:p14="http://schemas.microsoft.com/office/powerpoint/2010/main" val="3838790448"/>
              </p:ext>
            </p:extLst>
          </p:nvPr>
        </p:nvGraphicFramePr>
        <p:xfrm>
          <a:off x="13876608" y="12662734"/>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3E62879A-91D3-3DB0-7A62-63343DD396EB}"/>
              </a:ext>
            </a:extLst>
          </p:cNvPr>
          <p:cNvSpPr txBox="1"/>
          <p:nvPr/>
        </p:nvSpPr>
        <p:spPr>
          <a:xfrm>
            <a:off x="9601200" y="4626227"/>
            <a:ext cx="7467600" cy="3323987"/>
          </a:xfrm>
          <a:prstGeom prst="rect">
            <a:avLst/>
          </a:prstGeom>
          <a:noFill/>
        </p:spPr>
        <p:txBody>
          <a:bodyPr wrap="square" numCol="1">
            <a:spAutoFit/>
          </a:bodyPr>
          <a:lstStyle/>
          <a:p>
            <a:r>
              <a:rPr lang="en-US" sz="1400" b="1" dirty="0"/>
              <a:t>Text – poor/inaccessible examples</a:t>
            </a:r>
          </a:p>
          <a:p>
            <a:r>
              <a:rPr lang="en-US" sz="1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400" dirty="0"/>
          </a:p>
          <a:p>
            <a:pPr marL="304793" indent="-223303">
              <a:buFont typeface="Arial" panose="020B0604020202020204" pitchFamily="34" charset="0"/>
              <a:buChar char="•"/>
            </a:pPr>
            <a:r>
              <a:rPr lang="en-US" sz="1400" dirty="0"/>
              <a:t>Black on white</a:t>
            </a:r>
          </a:p>
          <a:p>
            <a:pPr marL="304793" indent="-223303">
              <a:buFont typeface="Arial" panose="020B0604020202020204" pitchFamily="34" charset="0"/>
              <a:buChar char="•"/>
            </a:pPr>
            <a:r>
              <a:rPr lang="en-US" sz="1400" dirty="0">
                <a:solidFill>
                  <a:srgbClr val="3D7A67"/>
                </a:solidFill>
                <a:highlight>
                  <a:srgbClr val="093F39"/>
                </a:highlight>
              </a:rPr>
              <a:t>Light green on WSU primary green</a:t>
            </a:r>
          </a:p>
          <a:p>
            <a:pPr marL="304793" indent="-223303">
              <a:buFont typeface="Arial" panose="020B0604020202020204" pitchFamily="34" charset="0"/>
              <a:buChar char="•"/>
            </a:pPr>
            <a:r>
              <a:rPr lang="en-US" sz="14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4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400" b="1" dirty="0">
                <a:highlight>
                  <a:srgbClr val="00594F"/>
                </a:highlight>
              </a:rPr>
              <a:t>Black on WSU primary green</a:t>
            </a:r>
            <a:endParaRPr lang="en-US" sz="1400" dirty="0"/>
          </a:p>
          <a:p>
            <a:pPr marL="304793" indent="-223303">
              <a:buClr>
                <a:srgbClr val="00594F"/>
              </a:buClr>
              <a:buFont typeface="Arial" panose="020B0604020202020204" pitchFamily="34" charset="0"/>
              <a:buChar char="•"/>
            </a:pPr>
            <a:r>
              <a:rPr lang="en-US" sz="14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400" dirty="0">
                <a:solidFill>
                  <a:srgbClr val="FF0000"/>
                </a:solidFill>
              </a:rPr>
              <a:t>Red</a:t>
            </a:r>
            <a:r>
              <a:rPr lang="en-US" sz="1400" dirty="0">
                <a:solidFill>
                  <a:srgbClr val="093F39"/>
                </a:solidFill>
              </a:rPr>
              <a:t> does not mean this is important! When deciding to change your content's font color for important information, ensure the font color is </a:t>
            </a:r>
            <a:r>
              <a:rPr lang="en-US" sz="1400" b="1" i="1" dirty="0">
                <a:solidFill>
                  <a:srgbClr val="093F39"/>
                </a:solidFill>
              </a:rPr>
              <a:t>not</a:t>
            </a:r>
            <a:r>
              <a:rPr lang="en-US" sz="1400" dirty="0">
                <a:solidFill>
                  <a:srgbClr val="093F39"/>
                </a:solidFill>
              </a:rPr>
              <a:t> the only means of identification. </a:t>
            </a:r>
            <a:r>
              <a:rPr lang="en-US" sz="1400" b="1" dirty="0">
                <a:solidFill>
                  <a:srgbClr val="093F39"/>
                </a:solidFill>
              </a:rPr>
              <a:t>Bolding,</a:t>
            </a:r>
            <a:r>
              <a:rPr lang="en-US" sz="1400" dirty="0">
                <a:solidFill>
                  <a:srgbClr val="093F39"/>
                </a:solidFill>
              </a:rPr>
              <a:t> </a:t>
            </a:r>
            <a:r>
              <a:rPr lang="en-US" sz="1400" i="1" dirty="0">
                <a:solidFill>
                  <a:srgbClr val="093F39"/>
                </a:solidFill>
              </a:rPr>
              <a:t>italicizing</a:t>
            </a:r>
            <a:r>
              <a:rPr lang="en-US" sz="14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1AB837F8-3E62-7CB9-78C7-8B8CF86BB378}"/>
              </a:ext>
            </a:extLst>
          </p:cNvPr>
          <p:cNvSpPr txBox="1"/>
          <p:nvPr/>
        </p:nvSpPr>
        <p:spPr>
          <a:xfrm>
            <a:off x="18714720" y="14562611"/>
            <a:ext cx="8229598" cy="954107"/>
          </a:xfrm>
          <a:prstGeom prst="rect">
            <a:avLst/>
          </a:prstGeom>
          <a:noFill/>
        </p:spPr>
        <p:txBody>
          <a:bodyPr wrap="square" rtlCol="0">
            <a:spAutoFit/>
          </a:bodyPr>
          <a:lstStyle/>
          <a:p>
            <a:pPr>
              <a:spcAft>
                <a:spcPts val="800"/>
              </a:spcAft>
            </a:pPr>
            <a:r>
              <a:rPr lang="en-US" sz="1400" b="1" i="1" dirty="0"/>
              <a:t>We hope you find these tips helpful! </a:t>
            </a:r>
            <a:r>
              <a:rPr lang="en-US" sz="1400" dirty="0"/>
              <a:t>If you have any questions, please call the department of Medical Communications at Wayne State University School of Medicine at 313-577-1482 or email </a:t>
            </a:r>
            <a:r>
              <a:rPr lang="en-US" sz="1400" dirty="0">
                <a:hlinkClick r:id="rId6"/>
              </a:rPr>
              <a:t>medcom@med.wayne.edu</a:t>
            </a:r>
            <a:r>
              <a:rPr lang="en-US" sz="14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CA7C5E83-8802-43C4-1602-5DD6A01A7F66}"/>
              </a:ext>
            </a:extLst>
          </p:cNvPr>
          <p:cNvSpPr/>
          <p:nvPr/>
        </p:nvSpPr>
        <p:spPr bwMode="auto">
          <a:xfrm>
            <a:off x="18714720" y="5612219"/>
            <a:ext cx="2092960"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200" dirty="0">
                <a:solidFill>
                  <a:schemeClr val="bg1"/>
                </a:solidFill>
              </a:rPr>
              <a:t>WSU primary green</a:t>
            </a:r>
          </a:p>
          <a:p>
            <a:pPr algn="ctr" defTabSz="2508188" fontAlgn="base">
              <a:spcBef>
                <a:spcPct val="0"/>
              </a:spcBef>
              <a:spcAft>
                <a:spcPct val="0"/>
              </a:spcAft>
            </a:pPr>
            <a:r>
              <a:rPr lang="nn-NO" sz="1200" dirty="0">
                <a:solidFill>
                  <a:schemeClr val="bg1"/>
                </a:solidFill>
              </a:rPr>
              <a:t>hex (#0c5449)</a:t>
            </a:r>
            <a:br>
              <a:rPr lang="nn-NO" sz="1200" dirty="0">
                <a:solidFill>
                  <a:schemeClr val="bg1"/>
                </a:solidFill>
              </a:rPr>
            </a:br>
            <a:r>
              <a:rPr lang="nn-NO" sz="1200" dirty="0">
                <a:solidFill>
                  <a:schemeClr val="bg1"/>
                </a:solidFill>
              </a:rPr>
              <a:t>rgb (12, 84, 73)</a:t>
            </a:r>
            <a:endParaRPr lang="en-US" sz="1200" dirty="0">
              <a:solidFill>
                <a:schemeClr val="bg1"/>
              </a:solidFill>
            </a:endParaRPr>
          </a:p>
        </p:txBody>
      </p:sp>
      <p:sp>
        <p:nvSpPr>
          <p:cNvPr id="51" name="Rectangle 50">
            <a:extLst>
              <a:ext uri="{FF2B5EF4-FFF2-40B4-BE49-F238E27FC236}">
                <a16:creationId xmlns:a16="http://schemas.microsoft.com/office/drawing/2014/main" id="{0E066889-473D-F66B-4517-208492768048}"/>
              </a:ext>
            </a:extLst>
          </p:cNvPr>
          <p:cNvSpPr/>
          <p:nvPr/>
        </p:nvSpPr>
        <p:spPr bwMode="auto">
          <a:xfrm>
            <a:off x="21021040" y="5612219"/>
            <a:ext cx="2092960" cy="1448982"/>
          </a:xfrm>
          <a:prstGeom prst="rect">
            <a:avLst/>
          </a:prstGeom>
          <a:solidFill>
            <a:schemeClr val="accent2"/>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200" dirty="0">
                <a:solidFill>
                  <a:srgbClr val="093F39"/>
                </a:solidFill>
              </a:rPr>
              <a:t>WSU primary yellow</a:t>
            </a:r>
          </a:p>
          <a:p>
            <a:pPr algn="ctr" defTabSz="2508188" fontAlgn="base">
              <a:spcBef>
                <a:spcPct val="0"/>
              </a:spcBef>
              <a:spcAft>
                <a:spcPct val="0"/>
              </a:spcAft>
            </a:pPr>
            <a:r>
              <a:rPr lang="en-US" sz="1200" dirty="0">
                <a:solidFill>
                  <a:srgbClr val="093F39"/>
                </a:solidFill>
              </a:rPr>
              <a:t>hex (#ffcc33)</a:t>
            </a:r>
            <a:br>
              <a:rPr lang="en-US" sz="1200" dirty="0">
                <a:solidFill>
                  <a:srgbClr val="093F39"/>
                </a:solidFill>
              </a:rPr>
            </a:br>
            <a:r>
              <a:rPr lang="en-US" sz="1200" dirty="0" err="1">
                <a:solidFill>
                  <a:srgbClr val="093F39"/>
                </a:solidFill>
              </a:rPr>
              <a:t>rgb</a:t>
            </a:r>
            <a:r>
              <a:rPr lang="en-US" sz="1200" dirty="0">
                <a:solidFill>
                  <a:srgbClr val="093F39"/>
                </a:solidFill>
              </a:rPr>
              <a:t> (255, 204, 51)</a:t>
            </a:r>
          </a:p>
        </p:txBody>
      </p:sp>
      <p:sp>
        <p:nvSpPr>
          <p:cNvPr id="52" name="Rectangle 51">
            <a:extLst>
              <a:ext uri="{FF2B5EF4-FFF2-40B4-BE49-F238E27FC236}">
                <a16:creationId xmlns:a16="http://schemas.microsoft.com/office/drawing/2014/main" id="{146A1660-2918-0B35-06F0-BFB51C031CFC}"/>
              </a:ext>
            </a:extLst>
          </p:cNvPr>
          <p:cNvSpPr/>
          <p:nvPr/>
        </p:nvSpPr>
        <p:spPr bwMode="auto">
          <a:xfrm>
            <a:off x="23327360" y="5612219"/>
            <a:ext cx="2092960"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200" dirty="0">
                <a:solidFill>
                  <a:srgbClr val="093F39"/>
                </a:solidFill>
              </a:rPr>
              <a:t>Grey accent</a:t>
            </a:r>
          </a:p>
          <a:p>
            <a:pPr algn="ctr" defTabSz="2508188" fontAlgn="base">
              <a:spcBef>
                <a:spcPct val="0"/>
              </a:spcBef>
              <a:spcAft>
                <a:spcPct val="0"/>
              </a:spcAft>
            </a:pPr>
            <a:r>
              <a:rPr lang="nn-NO" sz="1200" dirty="0">
                <a:solidFill>
                  <a:srgbClr val="093F39"/>
                </a:solidFill>
              </a:rPr>
              <a:t>hex (#d9d9d9)</a:t>
            </a:r>
            <a:br>
              <a:rPr lang="nn-NO" sz="1200" dirty="0">
                <a:solidFill>
                  <a:srgbClr val="093F39"/>
                </a:solidFill>
              </a:rPr>
            </a:br>
            <a:r>
              <a:rPr lang="nn-NO" sz="1200" dirty="0">
                <a:solidFill>
                  <a:srgbClr val="093F39"/>
                </a:solidFill>
              </a:rPr>
              <a:t>rgb (217, 217, 217)</a:t>
            </a:r>
            <a:endParaRPr lang="en-US" sz="1200" dirty="0">
              <a:solidFill>
                <a:srgbClr val="093F39"/>
              </a:solidFill>
            </a:endParaRPr>
          </a:p>
        </p:txBody>
      </p:sp>
      <p:sp>
        <p:nvSpPr>
          <p:cNvPr id="53" name="Rectangle 21">
            <a:extLst>
              <a:ext uri="{FF2B5EF4-FFF2-40B4-BE49-F238E27FC236}">
                <a16:creationId xmlns:a16="http://schemas.microsoft.com/office/drawing/2014/main" id="{CB98B978-0EFD-ECF2-908E-82816B3EB3B5}"/>
              </a:ext>
            </a:extLst>
          </p:cNvPr>
          <p:cNvSpPr>
            <a:spLocks noChangeArrowheads="1"/>
          </p:cNvSpPr>
          <p:nvPr/>
        </p:nvSpPr>
        <p:spPr bwMode="auto">
          <a:xfrm>
            <a:off x="18714719" y="13016799"/>
            <a:ext cx="8229599"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800" b="1">
                <a:solidFill>
                  <a:srgbClr val="093F39"/>
                </a:solidFill>
              </a:rPr>
              <a:t>References</a:t>
            </a:r>
          </a:p>
        </p:txBody>
      </p:sp>
      <p:sp>
        <p:nvSpPr>
          <p:cNvPr id="54" name="Rectangle 21">
            <a:extLst>
              <a:ext uri="{FF2B5EF4-FFF2-40B4-BE49-F238E27FC236}">
                <a16:creationId xmlns:a16="http://schemas.microsoft.com/office/drawing/2014/main" id="{46347445-3055-8EB7-F97F-0B1A60883CDE}"/>
              </a:ext>
            </a:extLst>
          </p:cNvPr>
          <p:cNvSpPr>
            <a:spLocks noChangeArrowheads="1"/>
          </p:cNvSpPr>
          <p:nvPr/>
        </p:nvSpPr>
        <p:spPr bwMode="auto">
          <a:xfrm>
            <a:off x="18714719" y="13772894"/>
            <a:ext cx="8229599"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800" b="1">
                <a:solidFill>
                  <a:srgbClr val="093F39"/>
                </a:solidFill>
              </a:rPr>
              <a:t>References</a:t>
            </a:r>
          </a:p>
        </p:txBody>
      </p:sp>
      <p:sp>
        <p:nvSpPr>
          <p:cNvPr id="55" name="TextBox 54">
            <a:extLst>
              <a:ext uri="{FF2B5EF4-FFF2-40B4-BE49-F238E27FC236}">
                <a16:creationId xmlns:a16="http://schemas.microsoft.com/office/drawing/2014/main" id="{5A674794-07FF-2C79-F6BA-78AEC3ABE13D}"/>
              </a:ext>
            </a:extLst>
          </p:cNvPr>
          <p:cNvSpPr txBox="1"/>
          <p:nvPr/>
        </p:nvSpPr>
        <p:spPr>
          <a:xfrm>
            <a:off x="18714719" y="4626227"/>
            <a:ext cx="8163561" cy="841256"/>
          </a:xfrm>
          <a:prstGeom prst="rect">
            <a:avLst/>
          </a:prstGeom>
          <a:noFill/>
        </p:spPr>
        <p:txBody>
          <a:bodyPr wrap="square" rtlCol="0">
            <a:spAutoFit/>
          </a:bodyPr>
          <a:lstStyle/>
          <a:p>
            <a:pPr>
              <a:spcAft>
                <a:spcPts val="800"/>
              </a:spcAft>
            </a:pPr>
            <a:r>
              <a:rPr lang="en-US" sz="1400" b="1" dirty="0"/>
              <a:t>WSU color branding quick guide. </a:t>
            </a:r>
          </a:p>
          <a:p>
            <a:pPr>
              <a:spcAft>
                <a:spcPts val="800"/>
              </a:spcAft>
            </a:pPr>
            <a:r>
              <a:rPr lang="en-US" sz="1400" dirty="0"/>
              <a:t>For detailed information about WSU color branding, please visit the FAQ section on our website and </a:t>
            </a:r>
            <a:r>
              <a:rPr lang="en-US" sz="1400" dirty="0">
                <a:hlinkClick r:id="rId2"/>
              </a:rPr>
              <a:t>select the WSU color under the WSU branding section</a:t>
            </a:r>
            <a:r>
              <a:rPr lang="en-US" sz="1400" dirty="0"/>
              <a:t>.</a:t>
            </a:r>
          </a:p>
        </p:txBody>
      </p:sp>
      <p:sp>
        <p:nvSpPr>
          <p:cNvPr id="56" name="TextBox 55">
            <a:extLst>
              <a:ext uri="{FF2B5EF4-FFF2-40B4-BE49-F238E27FC236}">
                <a16:creationId xmlns:a16="http://schemas.microsoft.com/office/drawing/2014/main" id="{B70178F7-A186-930E-A1A8-72FB318AB23D}"/>
              </a:ext>
            </a:extLst>
          </p:cNvPr>
          <p:cNvSpPr txBox="1"/>
          <p:nvPr/>
        </p:nvSpPr>
        <p:spPr>
          <a:xfrm>
            <a:off x="18714719" y="8481958"/>
            <a:ext cx="8041717" cy="738664"/>
          </a:xfrm>
          <a:prstGeom prst="rect">
            <a:avLst/>
          </a:prstGeom>
          <a:noFill/>
        </p:spPr>
        <p:txBody>
          <a:bodyPr wrap="square" rtlCol="0">
            <a:spAutoFit/>
          </a:bodyPr>
          <a:lstStyle/>
          <a:p>
            <a:pPr>
              <a:spcAft>
                <a:spcPts val="800"/>
              </a:spcAft>
            </a:pPr>
            <a:r>
              <a:rPr lang="en-US" sz="1400" b="1" dirty="0"/>
              <a:t>High resolution WSU logos. </a:t>
            </a:r>
            <a:r>
              <a:rPr lang="en-US" sz="14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7828E5EB-CF3A-00BD-864F-EED39356D0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9041" y="9413856"/>
            <a:ext cx="1905000" cy="1335406"/>
          </a:xfrm>
          <a:prstGeom prst="rect">
            <a:avLst/>
          </a:prstGeom>
        </p:spPr>
      </p:pic>
      <p:pic>
        <p:nvPicPr>
          <p:cNvPr id="58" name="Picture 57" descr="Logo, company name&#10;&#10;Description automatically generated">
            <a:extLst>
              <a:ext uri="{FF2B5EF4-FFF2-40B4-BE49-F238E27FC236}">
                <a16:creationId xmlns:a16="http://schemas.microsoft.com/office/drawing/2014/main" id="{B5F5BE07-6360-E378-5924-F1FB4FCFD9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68441" y="9413857"/>
            <a:ext cx="1905000" cy="1335406"/>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B4A10E54-8653-EF5A-1512-F2DBF36B80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81541" y="11187827"/>
            <a:ext cx="2540000" cy="645160"/>
          </a:xfrm>
          <a:prstGeom prst="rect">
            <a:avLst/>
          </a:prstGeom>
        </p:spPr>
      </p:pic>
      <p:pic>
        <p:nvPicPr>
          <p:cNvPr id="60" name="Picture 59" descr="Text&#10;&#10;Description automatically generated">
            <a:extLst>
              <a:ext uri="{FF2B5EF4-FFF2-40B4-BE49-F238E27FC236}">
                <a16:creationId xmlns:a16="http://schemas.microsoft.com/office/drawing/2014/main" id="{700FC8AA-87F0-3013-FED5-EB88F50ABB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950941" y="11187827"/>
            <a:ext cx="2540000" cy="645160"/>
          </a:xfrm>
          <a:prstGeom prst="rect">
            <a:avLst/>
          </a:prstGeom>
        </p:spPr>
      </p:pic>
      <p:sp>
        <p:nvSpPr>
          <p:cNvPr id="61" name="TextBox 60">
            <a:extLst>
              <a:ext uri="{FF2B5EF4-FFF2-40B4-BE49-F238E27FC236}">
                <a16:creationId xmlns:a16="http://schemas.microsoft.com/office/drawing/2014/main" id="{8898193E-5674-6728-D6F1-CD2D8898F6EC}"/>
              </a:ext>
            </a:extLst>
          </p:cNvPr>
          <p:cNvSpPr txBox="1"/>
          <p:nvPr/>
        </p:nvSpPr>
        <p:spPr>
          <a:xfrm>
            <a:off x="13955560" y="9048594"/>
            <a:ext cx="3082759" cy="2667397"/>
          </a:xfrm>
          <a:prstGeom prst="rect">
            <a:avLst/>
          </a:prstGeom>
          <a:noFill/>
        </p:spPr>
        <p:txBody>
          <a:bodyPr wrap="square" rtlCol="0">
            <a:spAutoFit/>
          </a:bodyPr>
          <a:lstStyle/>
          <a:p>
            <a:pPr marL="228595" indent="-228595">
              <a:spcAft>
                <a:spcPts val="800"/>
              </a:spcAft>
              <a:buFont typeface="Arial" panose="020B0604020202020204" pitchFamily="34" charset="0"/>
              <a:buChar char="•"/>
            </a:pPr>
            <a:r>
              <a:rPr lang="en-US" sz="14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400" dirty="0"/>
              <a:t>Figures (Figure 1) should advance the points you’re making in the text</a:t>
            </a:r>
          </a:p>
          <a:p>
            <a:pPr marL="228595" indent="-228595">
              <a:spcAft>
                <a:spcPts val="800"/>
              </a:spcAft>
              <a:buFont typeface="Arial" panose="020B0604020202020204" pitchFamily="34" charset="0"/>
              <a:buChar char="•"/>
            </a:pPr>
            <a:r>
              <a:rPr lang="en-US" sz="14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297E8836-EAD9-8676-DEF7-ED98E240C0FC}"/>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24061" y="9092977"/>
            <a:ext cx="4268901" cy="2661700"/>
          </a:xfrm>
          <a:prstGeom prst="rect">
            <a:avLst/>
          </a:prstGeom>
        </p:spPr>
      </p:pic>
      <p:sp>
        <p:nvSpPr>
          <p:cNvPr id="63" name="TextBox 62">
            <a:extLst>
              <a:ext uri="{FF2B5EF4-FFF2-40B4-BE49-F238E27FC236}">
                <a16:creationId xmlns:a16="http://schemas.microsoft.com/office/drawing/2014/main" id="{BAEA2E41-8EF2-A6C1-C139-BB00C1819C9B}"/>
              </a:ext>
            </a:extLst>
          </p:cNvPr>
          <p:cNvSpPr txBox="1"/>
          <p:nvPr/>
        </p:nvSpPr>
        <p:spPr>
          <a:xfrm>
            <a:off x="9565040" y="11774685"/>
            <a:ext cx="3381339"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64" name="TextBox 63">
            <a:extLst>
              <a:ext uri="{FF2B5EF4-FFF2-40B4-BE49-F238E27FC236}">
                <a16:creationId xmlns:a16="http://schemas.microsoft.com/office/drawing/2014/main" id="{056A7280-8210-FCED-6CBD-A9112CBDE250}"/>
              </a:ext>
            </a:extLst>
          </p:cNvPr>
          <p:cNvSpPr txBox="1"/>
          <p:nvPr/>
        </p:nvSpPr>
        <p:spPr>
          <a:xfrm>
            <a:off x="10303498" y="15349451"/>
            <a:ext cx="3381339" cy="246221"/>
          </a:xfrm>
          <a:prstGeom prst="rect">
            <a:avLst/>
          </a:prstGeom>
          <a:noFill/>
        </p:spPr>
        <p:txBody>
          <a:bodyPr wrap="square" rtlCol="0">
            <a:spAutoFit/>
          </a:bodyPr>
          <a:lstStyle/>
          <a:p>
            <a:r>
              <a:rPr lang="en-US" sz="1000" dirty="0"/>
              <a:t>Figure 2 – example chart</a:t>
            </a:r>
          </a:p>
        </p:txBody>
      </p:sp>
      <p:graphicFrame>
        <p:nvGraphicFramePr>
          <p:cNvPr id="65" name="Chart 64">
            <a:extLst>
              <a:ext uri="{FF2B5EF4-FFF2-40B4-BE49-F238E27FC236}">
                <a16:creationId xmlns:a16="http://schemas.microsoft.com/office/drawing/2014/main" id="{DAC9D470-F094-2DB7-55BC-836CDD746004}"/>
              </a:ext>
            </a:extLst>
          </p:cNvPr>
          <p:cNvGraphicFramePr/>
          <p:nvPr>
            <p:extLst>
              <p:ext uri="{D42A27DB-BD31-4B8C-83A1-F6EECF244321}">
                <p14:modId xmlns:p14="http://schemas.microsoft.com/office/powerpoint/2010/main" val="2780022771"/>
              </p:ext>
            </p:extLst>
          </p:nvPr>
        </p:nvGraphicFramePr>
        <p:xfrm>
          <a:off x="10233449" y="12595701"/>
          <a:ext cx="3242992" cy="2477078"/>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20C78EEB-8B00-5DA1-43B0-9AD37AEE42D9}"/>
              </a:ext>
            </a:extLst>
          </p:cNvPr>
          <p:cNvSpPr txBox="1"/>
          <p:nvPr/>
        </p:nvSpPr>
        <p:spPr>
          <a:xfrm>
            <a:off x="13807434" y="15349451"/>
            <a:ext cx="3381339" cy="246221"/>
          </a:xfrm>
          <a:prstGeom prst="rect">
            <a:avLst/>
          </a:prstGeom>
          <a:noFill/>
        </p:spPr>
        <p:txBody>
          <a:bodyPr wrap="square" rtlCol="0">
            <a:spAutoFit/>
          </a:bodyPr>
          <a:lstStyle/>
          <a:p>
            <a:r>
              <a:rPr lang="en-US" sz="1000" dirty="0"/>
              <a:t>Figure 3 – example chart</a:t>
            </a:r>
          </a:p>
        </p:txBody>
      </p:sp>
      <p:pic>
        <p:nvPicPr>
          <p:cNvPr id="67" name="Picture 66" descr="Logo, company name&#10;&#10;Description automatically generated">
            <a:extLst>
              <a:ext uri="{FF2B5EF4-FFF2-40B4-BE49-F238E27FC236}">
                <a16:creationId xmlns:a16="http://schemas.microsoft.com/office/drawing/2014/main" id="{C3199501-D6B2-7AF9-EEE2-8C0842CD76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134" y="490887"/>
            <a:ext cx="3348521" cy="2347315"/>
          </a:xfrm>
          <a:prstGeom prst="rect">
            <a:avLst/>
          </a:prstGeom>
        </p:spPr>
      </p:pic>
    </p:spTree>
    <p:extLst>
      <p:ext uri="{BB962C8B-B14F-4D97-AF65-F5344CB8AC3E}">
        <p14:creationId xmlns:p14="http://schemas.microsoft.com/office/powerpoint/2010/main" val="3222075552"/>
      </p:ext>
    </p:extLst>
  </p:cSld>
  <p:clrMapOvr>
    <a:masterClrMapping/>
  </p:clrMapOvr>
</p:sld>
</file>

<file path=ppt/theme/theme1.xml><?xml version="1.0" encoding="utf-8"?>
<a:theme xmlns:a="http://schemas.openxmlformats.org/drawingml/2006/main" name="Office Theme">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TotalTime>
  <Words>919</Words>
  <Application>Microsoft Office PowerPoint</Application>
  <PresentationFormat>Custom</PresentationFormat>
  <Paragraphs>63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Times</vt:lpstr>
      <vt:lpstr>Office Theme</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5x3 PowerPoint poster template</dc:title>
  <dc:subject>WSU SOM 5x3 PowerPoint poster template</dc:subject>
  <dc:creator>Medical Communications</dc:creator>
  <cp:keywords>poster scientific presentation 5x3 printing</cp:keywords>
  <cp:lastModifiedBy>Matthew Garin</cp:lastModifiedBy>
  <cp:revision>15</cp:revision>
  <dcterms:created xsi:type="dcterms:W3CDTF">2023-01-17T17:22:14Z</dcterms:created>
  <dcterms:modified xsi:type="dcterms:W3CDTF">2023-01-17T21:10:02Z</dcterms:modified>
  <cp:category>poster template</cp:category>
</cp:coreProperties>
</file>